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9" r:id="rId2"/>
    <p:sldId id="269" r:id="rId3"/>
    <p:sldId id="278" r:id="rId4"/>
    <p:sldId id="260" r:id="rId5"/>
    <p:sldId id="271" r:id="rId6"/>
    <p:sldId id="279" r:id="rId7"/>
    <p:sldId id="261" r:id="rId8"/>
    <p:sldId id="270" r:id="rId9"/>
    <p:sldId id="280" r:id="rId10"/>
    <p:sldId id="262" r:id="rId11"/>
    <p:sldId id="272" r:id="rId12"/>
    <p:sldId id="281" r:id="rId13"/>
    <p:sldId id="277" r:id="rId14"/>
  </p:sldIdLst>
  <p:sldSz cx="9906000" cy="6858000" type="A4"/>
  <p:notesSz cx="6797675" cy="9926638"/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A98C"/>
    <a:srgbClr val="2084C5"/>
    <a:srgbClr val="F6A800"/>
    <a:srgbClr val="CC071E"/>
    <a:srgbClr val="CFD1D2"/>
    <a:srgbClr val="9C9E9F"/>
    <a:srgbClr val="646567"/>
    <a:srgbClr val="000000"/>
    <a:srgbClr val="C7DDF2"/>
    <a:srgbClr val="8EB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86" autoAdjust="0"/>
  </p:normalViewPr>
  <p:slideViewPr>
    <p:cSldViewPr>
      <p:cViewPr varScale="1">
        <p:scale>
          <a:sx n="86" d="100"/>
          <a:sy n="86" d="100"/>
        </p:scale>
        <p:origin x="-102" y="-26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69B06-EB19-4199-BB7D-35FC05A70CAA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822F3-89C5-4639-8535-CBC3C272C0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1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822F3-89C5-4639-8535-CBC3C272C05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71850" y="1119188"/>
            <a:ext cx="6311900" cy="1400175"/>
          </a:xfrm>
        </p:spPr>
        <p:txBody>
          <a:bodyPr rIns="468000" bIns="72000"/>
          <a:lstStyle>
            <a:lvl1pPr>
              <a:defRPr sz="260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71850" y="2646363"/>
            <a:ext cx="6311900" cy="32035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72000" rIns="342000"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3371850" y="2578100"/>
            <a:ext cx="6311900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 flipH="1">
            <a:off x="217488" y="773113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H="1">
            <a:off x="217488" y="5930900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98" name="Text Box 106"/>
          <p:cNvSpPr txBox="1">
            <a:spLocks noChangeArrowheads="1"/>
          </p:cNvSpPr>
          <p:nvPr/>
        </p:nvSpPr>
        <p:spPr bwMode="auto">
          <a:xfrm>
            <a:off x="217488" y="5991225"/>
            <a:ext cx="1454150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000" b="1">
                <a:cs typeface="Arial" charset="0"/>
              </a:rPr>
              <a:t>©</a:t>
            </a:r>
            <a:r>
              <a:rPr lang="en-US" sz="1000" b="1"/>
              <a:t> </a:t>
            </a:r>
            <a:r>
              <a:rPr lang="en-US" sz="1000"/>
              <a:t>WZL/Fraunhofer IPT</a:t>
            </a:r>
            <a:endParaRPr lang="de-DE" sz="1000"/>
          </a:p>
        </p:txBody>
      </p:sp>
      <p:pic>
        <p:nvPicPr>
          <p:cNvPr id="85099" name="Picture 107" descr="ipt_59mm_rgb_fol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6030000"/>
            <a:ext cx="2143125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00" y="5918400"/>
            <a:ext cx="3232877" cy="81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9484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71850" y="863600"/>
            <a:ext cx="3079750" cy="4976813"/>
          </a:xfrm>
        </p:spPr>
        <p:txBody>
          <a:bodyPr/>
          <a:lstStyle>
            <a:lvl1pPr marL="228600" indent="-228600">
              <a:defRPr sz="1800"/>
            </a:lvl1pPr>
            <a:lvl2pPr marL="457200" indent="-228600">
              <a:defRPr sz="1600"/>
            </a:lvl2pPr>
            <a:lvl3pPr marL="685800" indent="-228600">
              <a:defRPr sz="1600"/>
            </a:lvl3pPr>
            <a:lvl4pPr marL="914400" indent="-228600">
              <a:defRPr sz="1600"/>
            </a:lvl4pPr>
            <a:lvl5pPr marL="1143000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604000" y="863600"/>
            <a:ext cx="3079750" cy="4976813"/>
          </a:xfrm>
        </p:spPr>
        <p:txBody>
          <a:bodyPr/>
          <a:lstStyle>
            <a:lvl1pPr marL="228600" indent="-228600">
              <a:defRPr sz="1800"/>
            </a:lvl1pPr>
            <a:lvl2pPr marL="457200" indent="-228600">
              <a:defRPr sz="1600"/>
            </a:lvl2pPr>
            <a:lvl3pPr marL="685800" indent="-228600">
              <a:defRPr sz="1600"/>
            </a:lvl3pPr>
            <a:lvl4pPr marL="914400" indent="-228600">
              <a:defRPr sz="1600"/>
            </a:lvl4pPr>
            <a:lvl5pPr marL="1143000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9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08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02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3570056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think-cell Folie" r:id="rId9" imgW="270" imgH="270" progId="TCLayout.ActiveDocument.1">
                  <p:embed/>
                </p:oleObj>
              </mc:Choice>
              <mc:Fallback>
                <p:oleObj name="think-cell Foli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287354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71850" y="863600"/>
            <a:ext cx="6311900" cy="497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8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 flipH="1">
            <a:off x="217488" y="773113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 flipH="1">
            <a:off x="215900" y="5930900"/>
            <a:ext cx="9464675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4089" name="Text Box 121"/>
          <p:cNvSpPr txBox="1">
            <a:spLocks noChangeArrowheads="1"/>
          </p:cNvSpPr>
          <p:nvPr/>
        </p:nvSpPr>
        <p:spPr bwMode="auto">
          <a:xfrm>
            <a:off x="8361363" y="5991225"/>
            <a:ext cx="1322387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Aft>
                <a:spcPct val="30000"/>
              </a:spcAft>
            </a:pPr>
            <a:r>
              <a:rPr lang="de-DE" sz="1000"/>
              <a:t>Seite </a:t>
            </a:r>
            <a:fld id="{00C3FF0A-3B1C-460E-B60F-EC504E0555AB}" type="slidenum">
              <a:rPr lang="de-DE" sz="1000"/>
              <a:pPr algn="r">
                <a:spcAft>
                  <a:spcPct val="30000"/>
                </a:spcAft>
              </a:pPr>
              <a:t>‹Nr.›</a:t>
            </a:fld>
            <a:endParaRPr lang="de-DE" sz="1000"/>
          </a:p>
        </p:txBody>
      </p:sp>
      <p:sp>
        <p:nvSpPr>
          <p:cNvPr id="84092" name="Text Box 124"/>
          <p:cNvSpPr txBox="1">
            <a:spLocks noChangeArrowheads="1"/>
          </p:cNvSpPr>
          <p:nvPr/>
        </p:nvSpPr>
        <p:spPr bwMode="auto">
          <a:xfrm>
            <a:off x="217488" y="5991225"/>
            <a:ext cx="1454150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000" b="1">
                <a:cs typeface="Arial" charset="0"/>
              </a:rPr>
              <a:t>©</a:t>
            </a:r>
            <a:r>
              <a:rPr lang="en-US" sz="1000" b="1"/>
              <a:t> </a:t>
            </a:r>
            <a:r>
              <a:rPr lang="en-US" sz="1000"/>
              <a:t>WZL/Fraunhofer IPT</a:t>
            </a:r>
            <a:endParaRPr lang="de-DE" sz="1000"/>
          </a:p>
        </p:txBody>
      </p:sp>
      <p:pic>
        <p:nvPicPr>
          <p:cNvPr id="84093" name="Picture 125" descr="ipt_59mm_rgb_foli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6030000"/>
            <a:ext cx="2143125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00" y="5918400"/>
            <a:ext cx="3232877" cy="813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30000"/>
        </a:spcBef>
        <a:spcAft>
          <a:spcPct val="20000"/>
        </a:spcAft>
        <a:buClr>
          <a:schemeClr val="accent2"/>
        </a:buClr>
        <a:buSzPct val="90000"/>
        <a:buFont typeface="Wingdings" pitchFamily="2" charset="2"/>
        <a:buChar char="n"/>
        <a:tabLst>
          <a:tab pos="266700" algn="l"/>
          <a:tab pos="631825" algn="l"/>
          <a:tab pos="981075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Arial" charset="0"/>
        <a:buChar char="–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2pPr>
      <a:lvl3pPr marL="685800" indent="-2286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3pPr>
      <a:lvl4pPr marL="1431925" indent="-173038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4pPr>
      <a:lvl5pPr marL="17938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5pPr>
      <a:lvl6pPr marL="22510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6pPr>
      <a:lvl7pPr marL="27082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7pPr>
      <a:lvl8pPr marL="31654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8pPr>
      <a:lvl9pPr marL="36226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emf"/><Relationship Id="rId12" Type="http://schemas.openxmlformats.org/officeDocument/2006/relationships/image" Target="../media/image6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5.emf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emf"/><Relationship Id="rId11" Type="http://schemas.openxmlformats.org/officeDocument/2006/relationships/image" Target="../media/image26.emf"/><Relationship Id="rId5" Type="http://schemas.openxmlformats.org/officeDocument/2006/relationships/image" Target="../media/image1.emf"/><Relationship Id="rId10" Type="http://schemas.openxmlformats.org/officeDocument/2006/relationships/image" Target="../media/image37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8.emf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8.e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2.emf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11" Type="http://schemas.openxmlformats.org/officeDocument/2006/relationships/image" Target="../media/image13.emf"/><Relationship Id="rId5" Type="http://schemas.openxmlformats.org/officeDocument/2006/relationships/image" Target="../media/image1.emf"/><Relationship Id="rId10" Type="http://schemas.openxmlformats.org/officeDocument/2006/relationships/image" Target="../media/image18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5.emf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9.emf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emf"/><Relationship Id="rId11" Type="http://schemas.openxmlformats.org/officeDocument/2006/relationships/image" Target="../media/image20.emf"/><Relationship Id="rId5" Type="http://schemas.openxmlformats.org/officeDocument/2006/relationships/image" Target="../media/image1.emf"/><Relationship Id="rId10" Type="http://schemas.openxmlformats.org/officeDocument/2006/relationships/image" Target="../media/image28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1.emf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2941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uppieren 28"/>
          <p:cNvGrpSpPr/>
          <p:nvPr/>
        </p:nvGrpSpPr>
        <p:grpSpPr>
          <a:xfrm>
            <a:off x="4381053" y="1238225"/>
            <a:ext cx="5324475" cy="3990975"/>
            <a:chOff x="4953000" y="1052735"/>
            <a:chExt cx="5324475" cy="3990975"/>
          </a:xfrm>
        </p:grpSpPr>
        <p:pic>
          <p:nvPicPr>
            <p:cNvPr id="30" name="Picture 5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1052735"/>
              <a:ext cx="5324475" cy="3990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</p:pic>
        <p:sp>
          <p:nvSpPr>
            <p:cNvPr id="31" name="Rechteck 11"/>
            <p:cNvSpPr/>
            <p:nvPr/>
          </p:nvSpPr>
          <p:spPr bwMode="auto">
            <a:xfrm>
              <a:off x="4953000" y="1052735"/>
              <a:ext cx="5324475" cy="3990975"/>
            </a:xfrm>
            <a:custGeom>
              <a:avLst/>
              <a:gdLst/>
              <a:ahLst/>
              <a:cxnLst/>
              <a:rect l="l" t="t" r="r" b="b"/>
              <a:pathLst>
                <a:path w="5324475" h="3990975">
                  <a:moveTo>
                    <a:pt x="4838491" y="407821"/>
                  </a:moveTo>
                  <a:lnTo>
                    <a:pt x="700935" y="734688"/>
                  </a:lnTo>
                  <a:cubicBezTo>
                    <a:pt x="699556" y="1679431"/>
                    <a:pt x="698176" y="2620035"/>
                    <a:pt x="696797" y="3560640"/>
                  </a:cubicBezTo>
                  <a:lnTo>
                    <a:pt x="3241394" y="3560640"/>
                  </a:lnTo>
                  <a:lnTo>
                    <a:pt x="4697814" y="2402124"/>
                  </a:lnTo>
                  <a:close/>
                  <a:moveTo>
                    <a:pt x="0" y="0"/>
                  </a:moveTo>
                  <a:lnTo>
                    <a:pt x="5324475" y="0"/>
                  </a:lnTo>
                  <a:lnTo>
                    <a:pt x="5324475" y="3990975"/>
                  </a:lnTo>
                  <a:lnTo>
                    <a:pt x="0" y="3990975"/>
                  </a:lnTo>
                  <a:close/>
                </a:path>
              </a:pathLst>
            </a:custGeom>
            <a:solidFill>
              <a:schemeClr val="bg1"/>
            </a:soli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381053" y="1238225"/>
            <a:ext cx="5324475" cy="3990975"/>
            <a:chOff x="4304928" y="878185"/>
            <a:chExt cx="5324475" cy="3990975"/>
          </a:xfrm>
        </p:grpSpPr>
        <p:pic>
          <p:nvPicPr>
            <p:cNvPr id="4153" name="Picture 57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4928" y="878185"/>
              <a:ext cx="5324475" cy="399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Rechteck 11"/>
            <p:cNvSpPr/>
            <p:nvPr/>
          </p:nvSpPr>
          <p:spPr bwMode="auto">
            <a:xfrm>
              <a:off x="4348361" y="2780928"/>
              <a:ext cx="576064" cy="2071036"/>
            </a:xfrm>
            <a:prstGeom prst="rect">
              <a:avLst/>
            </a:prstGeom>
            <a:solidFill>
              <a:schemeClr val="bg1"/>
            </a:soli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  <a:r>
              <a:rPr lang="en-US" dirty="0" smtClean="0"/>
              <a:t>VP41 </a:t>
            </a:r>
            <a:r>
              <a:rPr lang="en-US" dirty="0"/>
              <a:t>(</a:t>
            </a:r>
            <a:r>
              <a:rPr lang="en-US" dirty="0" err="1"/>
              <a:t>lc</a:t>
            </a:r>
            <a:r>
              <a:rPr lang="en-US" dirty="0"/>
              <a:t> = </a:t>
            </a:r>
            <a:r>
              <a:rPr lang="en-US" dirty="0" smtClean="0"/>
              <a:t>1.5 </a:t>
            </a:r>
            <a:r>
              <a:rPr lang="en-US" dirty="0"/>
              <a:t>mm/</a:t>
            </a:r>
            <a:r>
              <a:rPr lang="en-US" dirty="0" err="1"/>
              <a:t>hsp</a:t>
            </a:r>
            <a:r>
              <a:rPr lang="en-US" dirty="0"/>
              <a:t> = </a:t>
            </a:r>
            <a:r>
              <a:rPr lang="en-US" dirty="0" smtClean="0"/>
              <a:t>200µm/</a:t>
            </a:r>
            <a:r>
              <a:rPr lang="en-US" dirty="0" err="1" smtClean="0"/>
              <a:t>vc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100m/min)</a:t>
            </a:r>
            <a:br>
              <a:rPr lang="en-US" dirty="0" smtClean="0"/>
            </a:br>
            <a:r>
              <a:rPr lang="en-US" dirty="0" smtClean="0"/>
              <a:t>Position 200 mm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6177136" y="5229200"/>
                <a:ext cx="2448272" cy="31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1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1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400" b="0" i="1" smtClean="0">
                              <a:latin typeface="Cambria Math"/>
                            </a:rPr>
                            <m:t>𝑚𝑒𝑎𝑠𝑢𝑟𝑒𝑑</m:t>
                          </m:r>
                        </m:sub>
                      </m:sSub>
                      <m:r>
                        <a:rPr lang="de-DE" sz="1400" b="0" i="1" smtClean="0">
                          <a:latin typeface="Cambria Math"/>
                        </a:rPr>
                        <m:t>=195,47 </m:t>
                      </m:r>
                      <m:r>
                        <a:rPr lang="de-DE" sz="1400" b="0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136" y="5229200"/>
                <a:ext cx="2448272" cy="315984"/>
              </a:xfrm>
              <a:prstGeom prst="rect">
                <a:avLst/>
              </a:prstGeom>
              <a:blipFill rotWithShape="1"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/>
          <p:cNvSpPr txBox="1"/>
          <p:nvPr/>
        </p:nvSpPr>
        <p:spPr>
          <a:xfrm>
            <a:off x="6285148" y="5569495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|Error| = 1.37%</a:t>
            </a:r>
            <a:endParaRPr lang="de-D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49144" y="4869160"/>
                <a:ext cx="2304256" cy="31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1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1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400" b="0" i="1" smtClean="0">
                              <a:latin typeface="Cambria Math"/>
                            </a:rPr>
                            <m:t>𝑠𝑖𝑚𝑢𝑙𝑎𝑡𝑒𝑑</m:t>
                          </m:r>
                        </m:sub>
                      </m:sSub>
                      <m:r>
                        <a:rPr lang="de-DE" sz="1400" b="0" i="1" smtClean="0">
                          <a:latin typeface="Cambria Math"/>
                        </a:rPr>
                        <m:t>=198,15 </m:t>
                      </m:r>
                      <m:r>
                        <a:rPr lang="de-DE" sz="1400" b="0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144" y="4869160"/>
                <a:ext cx="2304256" cy="315984"/>
              </a:xfrm>
              <a:prstGeom prst="rect">
                <a:avLst/>
              </a:prstGeom>
              <a:blipFill rotWithShape="1"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15"/>
          <p:cNvCxnSpPr/>
          <p:nvPr/>
        </p:nvCxnSpPr>
        <p:spPr bwMode="auto">
          <a:xfrm>
            <a:off x="8337376" y="5027152"/>
            <a:ext cx="360040" cy="0"/>
          </a:xfrm>
          <a:prstGeom prst="line">
            <a:avLst/>
          </a:prstGeom>
          <a:solidFill>
            <a:srgbClr val="DDDDDD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" name="Gerade Verbindung 5"/>
          <p:cNvCxnSpPr/>
          <p:nvPr/>
        </p:nvCxnSpPr>
        <p:spPr bwMode="auto">
          <a:xfrm>
            <a:off x="8337376" y="5387192"/>
            <a:ext cx="360040" cy="0"/>
          </a:xfrm>
          <a:prstGeom prst="line">
            <a:avLst/>
          </a:prstGeom>
          <a:solidFill>
            <a:srgbClr val="DDDDD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1712640" y="1519497"/>
                <a:ext cx="3672408" cy="154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Exponential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𝑞𝑚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−0.4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2∙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0.25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+0.2∙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𝑞𝑚</m:t>
                      </m:r>
                    </m:oMath>
                  </m:oMathPara>
                </a14:m>
                <a:endParaRPr lang="en-US" sz="1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𝑞𝑚</m:t>
                      </m:r>
                      <m:r>
                        <a:rPr lang="en-US" sz="1400" b="0" i="1" smtClean="0">
                          <a:latin typeface="Cambria Math"/>
                        </a:rPr>
                        <m:t>=50 </m:t>
                      </m:r>
                      <m:r>
                        <a:rPr lang="en-US" sz="1400" b="0" i="1" smtClean="0">
                          <a:latin typeface="Cambria Math"/>
                        </a:rPr>
                        <m:t>𝑀𝑊</m:t>
                      </m:r>
                      <m:r>
                        <a:rPr lang="en-US" sz="1400" b="0" i="1" smtClean="0">
                          <a:latin typeface="Cambria Math"/>
                        </a:rPr>
                        <m:t>/</m:t>
                      </m:r>
                      <m:r>
                        <a:rPr lang="en-US" sz="1400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=0.4</m:t>
                      </m:r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=0.25</m:t>
                      </m:r>
                    </m:oMath>
                  </m:oMathPara>
                </a14:m>
                <a:endParaRPr lang="en-US" sz="1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=1.5 </m:t>
                      </m:r>
                      <m:r>
                        <a:rPr lang="en-US" sz="1400" b="0" i="1" smtClean="0">
                          <a:latin typeface="Cambria Math"/>
                        </a:rPr>
                        <m:t>𝑚𝑚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40" y="1519497"/>
                <a:ext cx="3672408" cy="1549463"/>
              </a:xfrm>
              <a:prstGeom prst="rect">
                <a:avLst/>
              </a:prstGeom>
              <a:blipFill rotWithShape="1">
                <a:blip r:embed="rId11"/>
                <a:stretch>
                  <a:fillRect t="-3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/>
          <p:cNvSpPr txBox="1"/>
          <p:nvPr/>
        </p:nvSpPr>
        <p:spPr>
          <a:xfrm>
            <a:off x="776536" y="908720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Heat source distribution</a:t>
            </a:r>
            <a:endParaRPr lang="en-US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4304928" y="908720"/>
            <a:ext cx="5601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Temperature distribution [°C] – Regression and simulation</a:t>
            </a:r>
            <a:endParaRPr lang="en-US" sz="1600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56412" y="1289152"/>
            <a:ext cx="5324475" cy="3990975"/>
            <a:chOff x="56412" y="1289152"/>
            <a:chExt cx="5324475" cy="3990975"/>
          </a:xfrm>
        </p:grpSpPr>
        <p:grpSp>
          <p:nvGrpSpPr>
            <p:cNvPr id="7" name="Gruppieren 6"/>
            <p:cNvGrpSpPr/>
            <p:nvPr/>
          </p:nvGrpSpPr>
          <p:grpSpPr>
            <a:xfrm>
              <a:off x="56412" y="1289152"/>
              <a:ext cx="5324475" cy="3990975"/>
              <a:chOff x="56412" y="1289152"/>
              <a:chExt cx="5324475" cy="3990975"/>
            </a:xfrm>
          </p:grpSpPr>
          <p:pic>
            <p:nvPicPr>
              <p:cNvPr id="21" name="Picture 45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12" y="1289152"/>
                <a:ext cx="5324475" cy="3990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Rechteck 3"/>
              <p:cNvSpPr/>
              <p:nvPr/>
            </p:nvSpPr>
            <p:spPr bwMode="auto">
              <a:xfrm>
                <a:off x="3440832" y="3760598"/>
                <a:ext cx="1465363" cy="522778"/>
              </a:xfrm>
              <a:prstGeom prst="rect">
                <a:avLst/>
              </a:prstGeom>
              <a:solidFill>
                <a:schemeClr val="bg1"/>
              </a:solidFill>
              <a:ln w="1079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26" name="Gruppieren 25"/>
            <p:cNvGrpSpPr/>
            <p:nvPr/>
          </p:nvGrpSpPr>
          <p:grpSpPr>
            <a:xfrm>
              <a:off x="3239957" y="3610181"/>
              <a:ext cx="1569027" cy="430887"/>
              <a:chOff x="3311965" y="5387192"/>
              <a:chExt cx="1569027" cy="430887"/>
            </a:xfrm>
          </p:grpSpPr>
          <p:sp>
            <p:nvSpPr>
              <p:cNvPr id="27" name="Textfeld 26"/>
              <p:cNvSpPr txBox="1"/>
              <p:nvPr/>
            </p:nvSpPr>
            <p:spPr>
              <a:xfrm>
                <a:off x="3656856" y="5387192"/>
                <a:ext cx="12241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Calibri" panose="020F0502020204030204" pitchFamily="34" charset="0"/>
                  </a:rPr>
                  <a:t>Rake face</a:t>
                </a:r>
              </a:p>
              <a:p>
                <a:r>
                  <a:rPr lang="en-US" sz="1100" dirty="0" smtClean="0">
                    <a:latin typeface="Calibri" panose="020F0502020204030204" pitchFamily="34" charset="0"/>
                  </a:rPr>
                  <a:t>Clearance face</a:t>
                </a:r>
                <a:endParaRPr lang="en-US" sz="1100" dirty="0">
                  <a:latin typeface="Calibri" panose="020F0502020204030204" pitchFamily="34" charset="0"/>
                </a:endParaRPr>
              </a:p>
            </p:txBody>
          </p:sp>
          <p:cxnSp>
            <p:nvCxnSpPr>
              <p:cNvPr id="28" name="Gerade Verbindung 27"/>
              <p:cNvCxnSpPr/>
              <p:nvPr/>
            </p:nvCxnSpPr>
            <p:spPr bwMode="auto">
              <a:xfrm>
                <a:off x="3311965" y="5516337"/>
                <a:ext cx="360040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rgbClr val="2084C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Gerade Verbindung 31"/>
              <p:cNvCxnSpPr/>
              <p:nvPr/>
            </p:nvCxnSpPr>
            <p:spPr bwMode="auto">
              <a:xfrm>
                <a:off x="3311965" y="5679754"/>
                <a:ext cx="360040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rgbClr val="ECA98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5767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0019092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uppieren 25"/>
          <p:cNvGrpSpPr/>
          <p:nvPr/>
        </p:nvGrpSpPr>
        <p:grpSpPr>
          <a:xfrm>
            <a:off x="4381053" y="1238225"/>
            <a:ext cx="5324475" cy="3990975"/>
            <a:chOff x="-1383704" y="1268760"/>
            <a:chExt cx="5324475" cy="3990975"/>
          </a:xfrm>
        </p:grpSpPr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83704" y="1268760"/>
              <a:ext cx="5324475" cy="399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Rechteck 11"/>
            <p:cNvSpPr/>
            <p:nvPr/>
          </p:nvSpPr>
          <p:spPr bwMode="auto">
            <a:xfrm>
              <a:off x="-1383704" y="1268760"/>
              <a:ext cx="5324475" cy="3990975"/>
            </a:xfrm>
            <a:custGeom>
              <a:avLst/>
              <a:gdLst/>
              <a:ahLst/>
              <a:cxnLst/>
              <a:rect l="l" t="t" r="r" b="b"/>
              <a:pathLst>
                <a:path w="5324475" h="3990975">
                  <a:moveTo>
                    <a:pt x="4838491" y="407821"/>
                  </a:moveTo>
                  <a:lnTo>
                    <a:pt x="700935" y="734688"/>
                  </a:lnTo>
                  <a:cubicBezTo>
                    <a:pt x="699556" y="1679431"/>
                    <a:pt x="698176" y="2620035"/>
                    <a:pt x="696797" y="3560640"/>
                  </a:cubicBezTo>
                  <a:lnTo>
                    <a:pt x="3241394" y="3560640"/>
                  </a:lnTo>
                  <a:lnTo>
                    <a:pt x="4697814" y="2402124"/>
                  </a:lnTo>
                  <a:close/>
                  <a:moveTo>
                    <a:pt x="0" y="0"/>
                  </a:moveTo>
                  <a:lnTo>
                    <a:pt x="5324475" y="0"/>
                  </a:lnTo>
                  <a:lnTo>
                    <a:pt x="5324475" y="3990975"/>
                  </a:lnTo>
                  <a:lnTo>
                    <a:pt x="0" y="3990975"/>
                  </a:lnTo>
                  <a:close/>
                </a:path>
              </a:pathLst>
            </a:custGeom>
            <a:solidFill>
              <a:schemeClr val="bg1"/>
            </a:soli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4381053" y="1238225"/>
            <a:ext cx="5324475" cy="3990975"/>
            <a:chOff x="4304928" y="1238225"/>
            <a:chExt cx="5324475" cy="3990975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4928" y="1238225"/>
              <a:ext cx="5324475" cy="399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hteck 14"/>
            <p:cNvSpPr/>
            <p:nvPr/>
          </p:nvSpPr>
          <p:spPr bwMode="auto">
            <a:xfrm>
              <a:off x="4304928" y="3140968"/>
              <a:ext cx="648072" cy="2088232"/>
            </a:xfrm>
            <a:prstGeom prst="rect">
              <a:avLst/>
            </a:prstGeom>
            <a:solidFill>
              <a:schemeClr val="bg1"/>
            </a:soli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  <a:r>
              <a:rPr lang="en-US" dirty="0" smtClean="0"/>
              <a:t>VP46 </a:t>
            </a:r>
            <a:r>
              <a:rPr lang="en-US" dirty="0"/>
              <a:t>(</a:t>
            </a:r>
            <a:r>
              <a:rPr lang="en-US" dirty="0" err="1"/>
              <a:t>lc</a:t>
            </a:r>
            <a:r>
              <a:rPr lang="en-US" dirty="0"/>
              <a:t> = </a:t>
            </a:r>
            <a:r>
              <a:rPr lang="en-US" dirty="0" smtClean="0"/>
              <a:t>2 </a:t>
            </a:r>
            <a:r>
              <a:rPr lang="en-US" dirty="0"/>
              <a:t>mm/</a:t>
            </a:r>
            <a:r>
              <a:rPr lang="en-US" dirty="0" err="1"/>
              <a:t>hsp</a:t>
            </a:r>
            <a:r>
              <a:rPr lang="en-US" dirty="0"/>
              <a:t> = 300µm/</a:t>
            </a:r>
            <a:r>
              <a:rPr lang="en-US" dirty="0" err="1"/>
              <a:t>vc</a:t>
            </a:r>
            <a:r>
              <a:rPr lang="en-US" dirty="0"/>
              <a:t> = </a:t>
            </a:r>
            <a:r>
              <a:rPr lang="en-US" dirty="0" smtClean="0"/>
              <a:t>150m/min</a:t>
            </a:r>
            <a:r>
              <a:rPr lang="en-US" dirty="0"/>
              <a:t>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6177136" y="5229200"/>
                <a:ext cx="2448272" cy="31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1400" i="1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400" i="1">
                              <a:latin typeface="Cambria Math"/>
                            </a:rPr>
                            <m:t>𝑚𝑒𝑎𝑠𝑢𝑟𝑒𝑑</m:t>
                          </m:r>
                        </m:sub>
                      </m:sSub>
                      <m:r>
                        <a:rPr lang="de-DE" sz="1400" b="0" i="1" smtClean="0">
                          <a:latin typeface="Cambria Math"/>
                        </a:rPr>
                        <m:t>=293,61 </m:t>
                      </m:r>
                      <m:r>
                        <a:rPr lang="de-DE" sz="1400" b="0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136" y="5229200"/>
                <a:ext cx="2448272" cy="315984"/>
              </a:xfrm>
              <a:prstGeom prst="rect">
                <a:avLst/>
              </a:prstGeom>
              <a:blipFill rotWithShape="1"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/>
          <p:cNvSpPr txBox="1"/>
          <p:nvPr/>
        </p:nvSpPr>
        <p:spPr>
          <a:xfrm>
            <a:off x="6285148" y="5588219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|Error| = 6.35%</a:t>
            </a:r>
            <a:endParaRPr lang="de-D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177136" y="4869160"/>
                <a:ext cx="2448272" cy="31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1400" i="1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400" i="1">
                              <a:latin typeface="Cambria Math"/>
                            </a:rPr>
                            <m:t>𝑠𝑖𝑚𝑢𝑙𝑎𝑡𝑒𝑑</m:t>
                          </m:r>
                        </m:sub>
                      </m:sSub>
                      <m:r>
                        <a:rPr lang="de-DE" sz="1400" b="0" i="1" smtClean="0">
                          <a:latin typeface="Cambria Math"/>
                        </a:rPr>
                        <m:t>=274,95</m:t>
                      </m:r>
                      <m:r>
                        <a:rPr lang="de-DE" sz="1400" b="0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136" y="4869160"/>
                <a:ext cx="2448272" cy="315984"/>
              </a:xfrm>
              <a:prstGeom prst="rect">
                <a:avLst/>
              </a:prstGeom>
              <a:blipFill rotWithShape="1"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16"/>
          <p:cNvCxnSpPr/>
          <p:nvPr/>
        </p:nvCxnSpPr>
        <p:spPr bwMode="auto">
          <a:xfrm>
            <a:off x="8337376" y="5027152"/>
            <a:ext cx="360040" cy="0"/>
          </a:xfrm>
          <a:prstGeom prst="line">
            <a:avLst/>
          </a:prstGeom>
          <a:solidFill>
            <a:srgbClr val="DDDDDD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" name="Gerade Verbindung 17"/>
          <p:cNvCxnSpPr/>
          <p:nvPr/>
        </p:nvCxnSpPr>
        <p:spPr bwMode="auto">
          <a:xfrm>
            <a:off x="8337376" y="5387192"/>
            <a:ext cx="360040" cy="0"/>
          </a:xfrm>
          <a:prstGeom prst="line">
            <a:avLst/>
          </a:prstGeom>
          <a:solidFill>
            <a:srgbClr val="DDDDD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1712640" y="1519497"/>
                <a:ext cx="3672408" cy="154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Exponential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𝑞𝑚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−0.5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2∙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0.</m:t>
                                      </m:r>
                                      <m:r>
                                        <a:rPr lang="de-DE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35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+0.</m:t>
                      </m:r>
                      <m:r>
                        <a:rPr lang="de-DE" sz="1400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𝑞𝑚</m:t>
                      </m:r>
                    </m:oMath>
                  </m:oMathPara>
                </a14:m>
                <a:endParaRPr lang="en-US" sz="1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𝑞𝑚</m:t>
                      </m:r>
                      <m:r>
                        <a:rPr lang="en-US" sz="1400" b="0" i="1" smtClean="0">
                          <a:latin typeface="Cambria Math"/>
                        </a:rPr>
                        <m:t>=55 </m:t>
                      </m:r>
                      <m:r>
                        <a:rPr lang="en-US" sz="1400" b="0" i="1" smtClean="0">
                          <a:latin typeface="Cambria Math"/>
                        </a:rPr>
                        <m:t>𝑀𝑊</m:t>
                      </m:r>
                      <m:r>
                        <a:rPr lang="en-US" sz="1400" b="0" i="1" smtClean="0">
                          <a:latin typeface="Cambria Math"/>
                        </a:rPr>
                        <m:t>/</m:t>
                      </m:r>
                      <m:r>
                        <a:rPr lang="en-US" sz="1400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=0.</m:t>
                      </m:r>
                      <m:r>
                        <a:rPr lang="de-DE" sz="1400" b="0" i="1" smtClean="0">
                          <a:latin typeface="Cambria Math"/>
                          <a:ea typeface="Cambria Math"/>
                        </a:rPr>
                        <m:t>5</m:t>
                      </m:r>
                    </m:oMath>
                  </m:oMathPara>
                </a14:m>
                <a:endParaRPr lang="de-DE" sz="1400" b="0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=0.</m:t>
                      </m:r>
                      <m:r>
                        <a:rPr lang="de-DE" sz="1400" b="0" i="1" smtClean="0">
                          <a:latin typeface="Cambria Math"/>
                          <a:ea typeface="Cambria Math"/>
                        </a:rPr>
                        <m:t>35</m:t>
                      </m:r>
                    </m:oMath>
                  </m:oMathPara>
                </a14:m>
                <a:endParaRPr lang="de-DE" sz="1400" b="0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de-DE" sz="1400" b="0" i="1" smtClean="0">
                          <a:latin typeface="Cambria Math"/>
                        </a:rPr>
                        <m:t>=2 </m:t>
                      </m:r>
                      <m:r>
                        <a:rPr lang="de-DE" sz="1400" b="0" i="1" smtClean="0">
                          <a:latin typeface="Cambria Math"/>
                        </a:rPr>
                        <m:t>𝑚𝑚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40" y="1519497"/>
                <a:ext cx="3672408" cy="1549463"/>
              </a:xfrm>
              <a:prstGeom prst="rect">
                <a:avLst/>
              </a:prstGeom>
              <a:blipFill rotWithShape="1">
                <a:blip r:embed="rId10"/>
                <a:stretch>
                  <a:fillRect t="-3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/>
          <p:cNvSpPr txBox="1"/>
          <p:nvPr/>
        </p:nvSpPr>
        <p:spPr>
          <a:xfrm>
            <a:off x="776536" y="908720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Heat source </a:t>
            </a:r>
            <a:r>
              <a:rPr lang="en-US" sz="1600" dirty="0"/>
              <a:t>distribution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543072" y="908720"/>
            <a:ext cx="5000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Temperature distribution – Regression and simulation</a:t>
            </a:r>
            <a:endParaRPr lang="en-US" sz="1600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56456" y="1282293"/>
            <a:ext cx="5324475" cy="3990975"/>
            <a:chOff x="56456" y="1282293"/>
            <a:chExt cx="5324475" cy="3990975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56456" y="1282293"/>
              <a:ext cx="5324475" cy="3990975"/>
              <a:chOff x="56456" y="1282293"/>
              <a:chExt cx="5324475" cy="3990975"/>
            </a:xfrm>
          </p:grpSpPr>
          <p:pic>
            <p:nvPicPr>
              <p:cNvPr id="12316" name="Picture 28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56" y="1282293"/>
                <a:ext cx="5324475" cy="3990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Rechteck 8"/>
              <p:cNvSpPr/>
              <p:nvPr/>
            </p:nvSpPr>
            <p:spPr bwMode="auto">
              <a:xfrm>
                <a:off x="3368824" y="3789040"/>
                <a:ext cx="1512168" cy="504056"/>
              </a:xfrm>
              <a:prstGeom prst="rect">
                <a:avLst/>
              </a:prstGeom>
              <a:solidFill>
                <a:schemeClr val="bg1"/>
              </a:solidFill>
              <a:ln w="1079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3239957" y="3610181"/>
              <a:ext cx="1569027" cy="430887"/>
              <a:chOff x="3311965" y="5387192"/>
              <a:chExt cx="1569027" cy="430887"/>
            </a:xfrm>
          </p:grpSpPr>
          <p:sp>
            <p:nvSpPr>
              <p:cNvPr id="3" name="Textfeld 2"/>
              <p:cNvSpPr txBox="1"/>
              <p:nvPr/>
            </p:nvSpPr>
            <p:spPr>
              <a:xfrm>
                <a:off x="3656856" y="5387192"/>
                <a:ext cx="12241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Calibri" panose="020F0502020204030204" pitchFamily="34" charset="0"/>
                  </a:rPr>
                  <a:t>Rake face</a:t>
                </a:r>
              </a:p>
              <a:p>
                <a:r>
                  <a:rPr lang="en-US" sz="1100" dirty="0" smtClean="0">
                    <a:latin typeface="Calibri" panose="020F0502020204030204" pitchFamily="34" charset="0"/>
                  </a:rPr>
                  <a:t>Clearance face</a:t>
                </a:r>
                <a:endParaRPr lang="en-US" sz="1100" dirty="0">
                  <a:latin typeface="Calibri" panose="020F0502020204030204" pitchFamily="34" charset="0"/>
                </a:endParaRPr>
              </a:p>
            </p:txBody>
          </p:sp>
          <p:cxnSp>
            <p:nvCxnSpPr>
              <p:cNvPr id="8" name="Gerade Verbindung 7"/>
              <p:cNvCxnSpPr/>
              <p:nvPr/>
            </p:nvCxnSpPr>
            <p:spPr bwMode="auto">
              <a:xfrm>
                <a:off x="3311965" y="5516337"/>
                <a:ext cx="360040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rgbClr val="2084C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Gerade Verbindung 28"/>
              <p:cNvCxnSpPr/>
              <p:nvPr/>
            </p:nvCxnSpPr>
            <p:spPr bwMode="auto">
              <a:xfrm>
                <a:off x="3311965" y="5679754"/>
                <a:ext cx="360040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rgbClr val="ECA98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22838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72614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uppieren 11"/>
          <p:cNvGrpSpPr/>
          <p:nvPr/>
        </p:nvGrpSpPr>
        <p:grpSpPr>
          <a:xfrm>
            <a:off x="4381053" y="1238225"/>
            <a:ext cx="5324475" cy="3990975"/>
            <a:chOff x="4556743" y="1394685"/>
            <a:chExt cx="5324475" cy="3990975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6743" y="1394685"/>
              <a:ext cx="5324475" cy="399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echteck 11"/>
            <p:cNvSpPr/>
            <p:nvPr/>
          </p:nvSpPr>
          <p:spPr bwMode="auto">
            <a:xfrm>
              <a:off x="4556743" y="1394685"/>
              <a:ext cx="5324475" cy="3990975"/>
            </a:xfrm>
            <a:custGeom>
              <a:avLst/>
              <a:gdLst/>
              <a:ahLst/>
              <a:cxnLst/>
              <a:rect l="l" t="t" r="r" b="b"/>
              <a:pathLst>
                <a:path w="5324475" h="3990975">
                  <a:moveTo>
                    <a:pt x="4838491" y="407821"/>
                  </a:moveTo>
                  <a:lnTo>
                    <a:pt x="700935" y="734688"/>
                  </a:lnTo>
                  <a:cubicBezTo>
                    <a:pt x="699556" y="1679431"/>
                    <a:pt x="698176" y="2620035"/>
                    <a:pt x="696797" y="3560640"/>
                  </a:cubicBezTo>
                  <a:lnTo>
                    <a:pt x="3241394" y="3560640"/>
                  </a:lnTo>
                  <a:lnTo>
                    <a:pt x="4697814" y="2402124"/>
                  </a:lnTo>
                  <a:close/>
                  <a:moveTo>
                    <a:pt x="0" y="0"/>
                  </a:moveTo>
                  <a:lnTo>
                    <a:pt x="5324475" y="0"/>
                  </a:lnTo>
                  <a:lnTo>
                    <a:pt x="5324475" y="3990975"/>
                  </a:lnTo>
                  <a:lnTo>
                    <a:pt x="0" y="3990975"/>
                  </a:lnTo>
                  <a:close/>
                </a:path>
              </a:pathLst>
            </a:custGeom>
            <a:solidFill>
              <a:schemeClr val="bg1"/>
            </a:soli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4381053" y="1238225"/>
            <a:ext cx="5324475" cy="3990975"/>
            <a:chOff x="4304928" y="1238225"/>
            <a:chExt cx="5324475" cy="3990975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4928" y="1238225"/>
              <a:ext cx="5324475" cy="399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hteck 9"/>
            <p:cNvSpPr/>
            <p:nvPr/>
          </p:nvSpPr>
          <p:spPr bwMode="auto">
            <a:xfrm>
              <a:off x="4304928" y="3140968"/>
              <a:ext cx="648072" cy="2088232"/>
            </a:xfrm>
            <a:prstGeom prst="rect">
              <a:avLst/>
            </a:prstGeom>
            <a:solidFill>
              <a:schemeClr val="bg1"/>
            </a:soli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 124 mm - </a:t>
            </a:r>
            <a:r>
              <a:rPr lang="en-US" dirty="0"/>
              <a:t>VP46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2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isothermal </a:t>
            </a:r>
            <a:r>
              <a:rPr lang="en-US" dirty="0" smtClean="0"/>
              <a:t>lines – VP46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74538" y="1066384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Isothermal lines – 124 mm position</a:t>
            </a:r>
            <a:endParaRPr lang="en-US" sz="1600" dirty="0"/>
          </a:p>
        </p:txBody>
      </p:sp>
      <p:sp>
        <p:nvSpPr>
          <p:cNvPr id="4" name="Textfeld 3"/>
          <p:cNvSpPr txBox="1"/>
          <p:nvPr/>
        </p:nvSpPr>
        <p:spPr>
          <a:xfrm>
            <a:off x="5022949" y="1066384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Isothermal lines – 200 mm position</a:t>
            </a:r>
            <a:endParaRPr 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1475" y="1404938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36" y="1404938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5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among heat sources along the rake face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196752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01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47866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uppieren 12"/>
          <p:cNvGrpSpPr/>
          <p:nvPr/>
        </p:nvGrpSpPr>
        <p:grpSpPr>
          <a:xfrm>
            <a:off x="4381053" y="1238225"/>
            <a:ext cx="5324475" cy="3990975"/>
            <a:chOff x="-2965822" y="1772816"/>
            <a:chExt cx="5324475" cy="3990975"/>
          </a:xfrm>
        </p:grpSpPr>
        <p:pic>
          <p:nvPicPr>
            <p:cNvPr id="14" name="Picture 6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65822" y="1772816"/>
              <a:ext cx="5324475" cy="399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hteck 11"/>
            <p:cNvSpPr/>
            <p:nvPr/>
          </p:nvSpPr>
          <p:spPr bwMode="auto">
            <a:xfrm>
              <a:off x="-2965822" y="1772816"/>
              <a:ext cx="5324475" cy="3990975"/>
            </a:xfrm>
            <a:custGeom>
              <a:avLst/>
              <a:gdLst/>
              <a:ahLst/>
              <a:cxnLst/>
              <a:rect l="l" t="t" r="r" b="b"/>
              <a:pathLst>
                <a:path w="5324475" h="3990975">
                  <a:moveTo>
                    <a:pt x="4838491" y="407821"/>
                  </a:moveTo>
                  <a:lnTo>
                    <a:pt x="700935" y="734688"/>
                  </a:lnTo>
                  <a:cubicBezTo>
                    <a:pt x="699556" y="1679431"/>
                    <a:pt x="698176" y="2620035"/>
                    <a:pt x="696797" y="3560640"/>
                  </a:cubicBezTo>
                  <a:lnTo>
                    <a:pt x="3241394" y="3560640"/>
                  </a:lnTo>
                  <a:lnTo>
                    <a:pt x="4697814" y="2402124"/>
                  </a:lnTo>
                  <a:close/>
                  <a:moveTo>
                    <a:pt x="0" y="0"/>
                  </a:moveTo>
                  <a:lnTo>
                    <a:pt x="5324475" y="0"/>
                  </a:lnTo>
                  <a:lnTo>
                    <a:pt x="5324475" y="3990975"/>
                  </a:lnTo>
                  <a:lnTo>
                    <a:pt x="0" y="3990975"/>
                  </a:lnTo>
                  <a:close/>
                </a:path>
              </a:pathLst>
            </a:custGeom>
            <a:solidFill>
              <a:schemeClr val="bg1"/>
            </a:soli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4381053" y="1238225"/>
            <a:ext cx="5324475" cy="3990975"/>
            <a:chOff x="4304928" y="1238225"/>
            <a:chExt cx="5324475" cy="3990975"/>
          </a:xfrm>
        </p:grpSpPr>
        <p:pic>
          <p:nvPicPr>
            <p:cNvPr id="17" name="Picture 10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4928" y="1238225"/>
              <a:ext cx="5324475" cy="399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hteck 5"/>
            <p:cNvSpPr/>
            <p:nvPr/>
          </p:nvSpPr>
          <p:spPr bwMode="auto">
            <a:xfrm>
              <a:off x="4304928" y="3140968"/>
              <a:ext cx="648072" cy="2088232"/>
            </a:xfrm>
            <a:prstGeom prst="rect">
              <a:avLst/>
            </a:prstGeom>
            <a:solidFill>
              <a:schemeClr val="bg1"/>
            </a:soli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 124 mm - </a:t>
            </a:r>
            <a:r>
              <a:rPr lang="en-US" dirty="0"/>
              <a:t>VP41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69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isothermal lines – VP41</a:t>
            </a:r>
            <a:endParaRPr 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1475" y="1404938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74538" y="1066384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Isothermal lines – 124 mm position</a:t>
            </a:r>
            <a:endParaRPr lang="en-US" sz="1600" dirty="0"/>
          </a:p>
        </p:txBody>
      </p:sp>
      <p:sp>
        <p:nvSpPr>
          <p:cNvPr id="6" name="Textfeld 5"/>
          <p:cNvSpPr txBox="1"/>
          <p:nvPr/>
        </p:nvSpPr>
        <p:spPr>
          <a:xfrm>
            <a:off x="5022949" y="1066384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Isothermal lines – 200 mm position</a:t>
            </a:r>
            <a:endParaRPr lang="en-US" sz="1600" dirty="0"/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36" y="1404938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7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64112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uppieren 28"/>
          <p:cNvGrpSpPr/>
          <p:nvPr/>
        </p:nvGrpSpPr>
        <p:grpSpPr>
          <a:xfrm>
            <a:off x="4381053" y="1238225"/>
            <a:ext cx="5324475" cy="3990975"/>
            <a:chOff x="-163685" y="1340768"/>
            <a:chExt cx="5324475" cy="3990975"/>
          </a:xfrm>
        </p:grpSpPr>
        <p:pic>
          <p:nvPicPr>
            <p:cNvPr id="30" name="Picture 1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3685" y="1340768"/>
              <a:ext cx="5324475" cy="399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Rechteck 11"/>
            <p:cNvSpPr/>
            <p:nvPr/>
          </p:nvSpPr>
          <p:spPr bwMode="auto">
            <a:xfrm>
              <a:off x="-163685" y="1340768"/>
              <a:ext cx="5324475" cy="3990975"/>
            </a:xfrm>
            <a:custGeom>
              <a:avLst/>
              <a:gdLst/>
              <a:ahLst/>
              <a:cxnLst/>
              <a:rect l="l" t="t" r="r" b="b"/>
              <a:pathLst>
                <a:path w="5324475" h="3990975">
                  <a:moveTo>
                    <a:pt x="4838491" y="407821"/>
                  </a:moveTo>
                  <a:lnTo>
                    <a:pt x="700935" y="734688"/>
                  </a:lnTo>
                  <a:cubicBezTo>
                    <a:pt x="699556" y="1679431"/>
                    <a:pt x="698176" y="2620035"/>
                    <a:pt x="696797" y="3560640"/>
                  </a:cubicBezTo>
                  <a:lnTo>
                    <a:pt x="3241394" y="3560640"/>
                  </a:lnTo>
                  <a:lnTo>
                    <a:pt x="4697814" y="2402124"/>
                  </a:lnTo>
                  <a:close/>
                  <a:moveTo>
                    <a:pt x="0" y="0"/>
                  </a:moveTo>
                  <a:lnTo>
                    <a:pt x="5324475" y="0"/>
                  </a:lnTo>
                  <a:lnTo>
                    <a:pt x="5324475" y="3990975"/>
                  </a:lnTo>
                  <a:lnTo>
                    <a:pt x="0" y="3990975"/>
                  </a:lnTo>
                  <a:close/>
                </a:path>
              </a:pathLst>
            </a:custGeom>
            <a:solidFill>
              <a:schemeClr val="bg1"/>
            </a:soli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4381053" y="1238225"/>
            <a:ext cx="5324475" cy="3990975"/>
            <a:chOff x="4304928" y="1238225"/>
            <a:chExt cx="5324475" cy="3990975"/>
          </a:xfrm>
        </p:grpSpPr>
        <p:pic>
          <p:nvPicPr>
            <p:cNvPr id="20" name="Picture 11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4928" y="1238225"/>
              <a:ext cx="5324475" cy="399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Rechteck 20"/>
            <p:cNvSpPr/>
            <p:nvPr/>
          </p:nvSpPr>
          <p:spPr bwMode="auto">
            <a:xfrm>
              <a:off x="4304928" y="3140968"/>
              <a:ext cx="648072" cy="2088232"/>
            </a:xfrm>
            <a:prstGeom prst="rect">
              <a:avLst/>
            </a:prstGeom>
            <a:solidFill>
              <a:schemeClr val="bg1"/>
            </a:soli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  <a:r>
              <a:rPr lang="en-US" dirty="0" smtClean="0"/>
              <a:t>VP45 </a:t>
            </a:r>
            <a:r>
              <a:rPr lang="en-US" dirty="0"/>
              <a:t>(</a:t>
            </a:r>
            <a:r>
              <a:rPr lang="en-US" dirty="0" err="1"/>
              <a:t>lc</a:t>
            </a:r>
            <a:r>
              <a:rPr lang="en-US" dirty="0"/>
              <a:t> = </a:t>
            </a:r>
            <a:r>
              <a:rPr lang="en-US" dirty="0" smtClean="0"/>
              <a:t>1.7 </a:t>
            </a:r>
            <a:r>
              <a:rPr lang="en-US" dirty="0"/>
              <a:t>mm/</a:t>
            </a:r>
            <a:r>
              <a:rPr lang="en-US" dirty="0" err="1"/>
              <a:t>hsp</a:t>
            </a:r>
            <a:r>
              <a:rPr lang="en-US" dirty="0"/>
              <a:t> = 200µm/</a:t>
            </a:r>
            <a:r>
              <a:rPr lang="en-US" dirty="0" err="1"/>
              <a:t>vc</a:t>
            </a:r>
            <a:r>
              <a:rPr lang="en-US" dirty="0"/>
              <a:t> = </a:t>
            </a:r>
            <a:r>
              <a:rPr lang="en-US" dirty="0" smtClean="0"/>
              <a:t>150m/min)</a:t>
            </a:r>
            <a:br>
              <a:rPr lang="en-US" dirty="0" smtClean="0"/>
            </a:br>
            <a:r>
              <a:rPr lang="en-US" dirty="0" smtClean="0"/>
              <a:t>Position 200 mm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6177136" y="5204575"/>
                <a:ext cx="2448272" cy="31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1400" i="1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400" i="1">
                              <a:latin typeface="Cambria Math"/>
                            </a:rPr>
                            <m:t>𝑚𝑒𝑎𝑠𝑢𝑟𝑒𝑑</m:t>
                          </m:r>
                        </m:sub>
                      </m:sSub>
                      <m:r>
                        <a:rPr lang="de-DE" sz="1400" b="0" i="1" smtClean="0">
                          <a:latin typeface="Cambria Math"/>
                        </a:rPr>
                        <m:t>=205,38 </m:t>
                      </m:r>
                      <m:r>
                        <a:rPr lang="de-DE" sz="1400" b="0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136" y="5204575"/>
                <a:ext cx="2448272" cy="315984"/>
              </a:xfrm>
              <a:prstGeom prst="rect">
                <a:avLst/>
              </a:prstGeom>
              <a:blipFill rotWithShape="1"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6249144" y="4869160"/>
                <a:ext cx="2304256" cy="31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1400" i="1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400" i="1">
                              <a:latin typeface="Cambria Math"/>
                            </a:rPr>
                            <m:t>𝑠𝑖𝑚𝑢𝑙𝑎𝑡𝑒𝑑</m:t>
                          </m:r>
                        </m:sub>
                      </m:sSub>
                      <m:r>
                        <a:rPr lang="de-DE" sz="1400" b="0" i="1" smtClean="0">
                          <a:latin typeface="Cambria Math"/>
                        </a:rPr>
                        <m:t>=205,16 </m:t>
                      </m:r>
                      <m:r>
                        <a:rPr lang="de-DE" sz="1400" b="0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144" y="4869160"/>
                <a:ext cx="2304256" cy="315984"/>
              </a:xfrm>
              <a:prstGeom prst="rect">
                <a:avLst/>
              </a:prstGeom>
              <a:blipFill rotWithShape="1"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/>
          <p:cNvSpPr txBox="1"/>
          <p:nvPr/>
        </p:nvSpPr>
        <p:spPr>
          <a:xfrm>
            <a:off x="6285148" y="5520559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|Error| = 0.11%</a:t>
            </a:r>
            <a:endParaRPr lang="de-DE" sz="1400" dirty="0"/>
          </a:p>
        </p:txBody>
      </p:sp>
      <p:cxnSp>
        <p:nvCxnSpPr>
          <p:cNvPr id="14" name="Gerade Verbindung 13"/>
          <p:cNvCxnSpPr/>
          <p:nvPr/>
        </p:nvCxnSpPr>
        <p:spPr bwMode="auto">
          <a:xfrm>
            <a:off x="8337376" y="5027152"/>
            <a:ext cx="360040" cy="0"/>
          </a:xfrm>
          <a:prstGeom prst="line">
            <a:avLst/>
          </a:prstGeom>
          <a:solidFill>
            <a:srgbClr val="DDDDDD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Gerade Verbindung 14"/>
          <p:cNvCxnSpPr/>
          <p:nvPr/>
        </p:nvCxnSpPr>
        <p:spPr bwMode="auto">
          <a:xfrm>
            <a:off x="8337376" y="5387192"/>
            <a:ext cx="360040" cy="0"/>
          </a:xfrm>
          <a:prstGeom prst="line">
            <a:avLst/>
          </a:prstGeom>
          <a:solidFill>
            <a:srgbClr val="DDDDD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1712640" y="1519497"/>
                <a:ext cx="3672408" cy="154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Exponential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𝑞𝑚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−0.4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2∙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0.25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+0.2∙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𝑞𝑚</m:t>
                      </m:r>
                    </m:oMath>
                  </m:oMathPara>
                </a14:m>
                <a:endParaRPr lang="en-US" sz="1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𝑞𝑚</m:t>
                      </m:r>
                      <m:r>
                        <a:rPr lang="en-US" sz="1400" b="0" i="1" smtClean="0">
                          <a:latin typeface="Cambria Math"/>
                        </a:rPr>
                        <m:t>=50 </m:t>
                      </m:r>
                      <m:r>
                        <a:rPr lang="en-US" sz="1400" b="0" i="1" smtClean="0">
                          <a:latin typeface="Cambria Math"/>
                        </a:rPr>
                        <m:t>𝑀𝑊</m:t>
                      </m:r>
                      <m:r>
                        <a:rPr lang="en-US" sz="1400" b="0" i="1" smtClean="0">
                          <a:latin typeface="Cambria Math"/>
                        </a:rPr>
                        <m:t>/</m:t>
                      </m:r>
                      <m:r>
                        <a:rPr lang="en-US" sz="1400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=0.4</m:t>
                      </m:r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=0.25</m:t>
                      </m:r>
                    </m:oMath>
                  </m:oMathPara>
                </a14:m>
                <a:endParaRPr lang="en-US" sz="1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de-DE" sz="1400" b="0" i="1" smtClean="0">
                          <a:latin typeface="Cambria Math"/>
                        </a:rPr>
                        <m:t>=1.7 </m:t>
                      </m:r>
                      <m:r>
                        <a:rPr lang="de-DE" sz="1400" b="0" i="1" smtClean="0">
                          <a:latin typeface="Cambria Math"/>
                        </a:rPr>
                        <m:t>𝑚𝑚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40" y="1519497"/>
                <a:ext cx="3672408" cy="1549463"/>
              </a:xfrm>
              <a:prstGeom prst="rect">
                <a:avLst/>
              </a:prstGeom>
              <a:blipFill rotWithShape="1">
                <a:blip r:embed="rId10"/>
                <a:stretch>
                  <a:fillRect t="-3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776536" y="908720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Heat source </a:t>
            </a:r>
            <a:r>
              <a:rPr lang="en-US" sz="1600" dirty="0"/>
              <a:t>distribution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4543072" y="908720"/>
            <a:ext cx="5000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Temperature distribution – Regression and simulation</a:t>
            </a:r>
            <a:endParaRPr lang="en-US" sz="1600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56412" y="1289152"/>
            <a:ext cx="5324475" cy="3990975"/>
            <a:chOff x="56412" y="1289152"/>
            <a:chExt cx="5324475" cy="3990975"/>
          </a:xfrm>
        </p:grpSpPr>
        <p:grpSp>
          <p:nvGrpSpPr>
            <p:cNvPr id="4" name="Gruppieren 3"/>
            <p:cNvGrpSpPr/>
            <p:nvPr/>
          </p:nvGrpSpPr>
          <p:grpSpPr>
            <a:xfrm>
              <a:off x="56412" y="1289152"/>
              <a:ext cx="5324475" cy="3990975"/>
              <a:chOff x="56412" y="1289152"/>
              <a:chExt cx="5324475" cy="3990975"/>
            </a:xfrm>
          </p:grpSpPr>
          <p:pic>
            <p:nvPicPr>
              <p:cNvPr id="23" name="Picture 104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12" y="1289152"/>
                <a:ext cx="5324475" cy="3990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Rechteck 2"/>
              <p:cNvSpPr/>
              <p:nvPr/>
            </p:nvSpPr>
            <p:spPr bwMode="auto">
              <a:xfrm>
                <a:off x="3357807" y="3778023"/>
                <a:ext cx="1336265" cy="504056"/>
              </a:xfrm>
              <a:prstGeom prst="rect">
                <a:avLst/>
              </a:prstGeom>
              <a:solidFill>
                <a:schemeClr val="bg1"/>
              </a:solidFill>
              <a:ln w="1079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25" name="Gruppieren 24"/>
            <p:cNvGrpSpPr/>
            <p:nvPr/>
          </p:nvGrpSpPr>
          <p:grpSpPr>
            <a:xfrm>
              <a:off x="3239957" y="3610181"/>
              <a:ext cx="1569027" cy="430887"/>
              <a:chOff x="3311965" y="5387192"/>
              <a:chExt cx="1569027" cy="430887"/>
            </a:xfrm>
          </p:grpSpPr>
          <p:sp>
            <p:nvSpPr>
              <p:cNvPr id="26" name="Textfeld 25"/>
              <p:cNvSpPr txBox="1"/>
              <p:nvPr/>
            </p:nvSpPr>
            <p:spPr>
              <a:xfrm>
                <a:off x="3656856" y="5387192"/>
                <a:ext cx="12241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Calibri" panose="020F0502020204030204" pitchFamily="34" charset="0"/>
                  </a:rPr>
                  <a:t>Rake face</a:t>
                </a:r>
              </a:p>
              <a:p>
                <a:r>
                  <a:rPr lang="en-US" sz="1100" dirty="0" smtClean="0">
                    <a:latin typeface="Calibri" panose="020F0502020204030204" pitchFamily="34" charset="0"/>
                  </a:rPr>
                  <a:t>Clearance face</a:t>
                </a:r>
                <a:endParaRPr lang="en-US" sz="1100" dirty="0">
                  <a:latin typeface="Calibri" panose="020F0502020204030204" pitchFamily="34" charset="0"/>
                </a:endParaRPr>
              </a:p>
            </p:txBody>
          </p:sp>
          <p:cxnSp>
            <p:nvCxnSpPr>
              <p:cNvPr id="32" name="Gerade Verbindung 31"/>
              <p:cNvCxnSpPr/>
              <p:nvPr/>
            </p:nvCxnSpPr>
            <p:spPr bwMode="auto">
              <a:xfrm>
                <a:off x="3311965" y="5516337"/>
                <a:ext cx="360040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rgbClr val="2084C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Gerade Verbindung 32"/>
              <p:cNvCxnSpPr/>
              <p:nvPr/>
            </p:nvCxnSpPr>
            <p:spPr bwMode="auto">
              <a:xfrm>
                <a:off x="3311965" y="5679754"/>
                <a:ext cx="360040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rgbClr val="ECA98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97509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76469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uppieren 15"/>
          <p:cNvGrpSpPr/>
          <p:nvPr/>
        </p:nvGrpSpPr>
        <p:grpSpPr>
          <a:xfrm>
            <a:off x="4381053" y="1238225"/>
            <a:ext cx="5324475" cy="3990975"/>
            <a:chOff x="4546985" y="1318526"/>
            <a:chExt cx="5324475" cy="3990975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6985" y="1318526"/>
              <a:ext cx="5324475" cy="399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hteck 11"/>
            <p:cNvSpPr/>
            <p:nvPr/>
          </p:nvSpPr>
          <p:spPr bwMode="auto">
            <a:xfrm>
              <a:off x="4546985" y="1318526"/>
              <a:ext cx="5324475" cy="3990975"/>
            </a:xfrm>
            <a:custGeom>
              <a:avLst/>
              <a:gdLst/>
              <a:ahLst/>
              <a:cxnLst/>
              <a:rect l="l" t="t" r="r" b="b"/>
              <a:pathLst>
                <a:path w="5324475" h="3990975">
                  <a:moveTo>
                    <a:pt x="4838491" y="407821"/>
                  </a:moveTo>
                  <a:lnTo>
                    <a:pt x="700935" y="734688"/>
                  </a:lnTo>
                  <a:cubicBezTo>
                    <a:pt x="699556" y="1679431"/>
                    <a:pt x="698176" y="2620035"/>
                    <a:pt x="696797" y="3560640"/>
                  </a:cubicBezTo>
                  <a:lnTo>
                    <a:pt x="3241394" y="3560640"/>
                  </a:lnTo>
                  <a:lnTo>
                    <a:pt x="4697814" y="2402124"/>
                  </a:lnTo>
                  <a:close/>
                  <a:moveTo>
                    <a:pt x="0" y="0"/>
                  </a:moveTo>
                  <a:lnTo>
                    <a:pt x="5324475" y="0"/>
                  </a:lnTo>
                  <a:lnTo>
                    <a:pt x="5324475" y="3990975"/>
                  </a:lnTo>
                  <a:lnTo>
                    <a:pt x="0" y="3990975"/>
                  </a:lnTo>
                  <a:close/>
                </a:path>
              </a:pathLst>
            </a:custGeom>
            <a:solidFill>
              <a:schemeClr val="bg1"/>
            </a:soli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4381053" y="1238225"/>
            <a:ext cx="5324475" cy="3990975"/>
            <a:chOff x="4304928" y="1238225"/>
            <a:chExt cx="5324475" cy="3990975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4928" y="1238225"/>
              <a:ext cx="5324475" cy="399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Rechteck 11"/>
            <p:cNvSpPr/>
            <p:nvPr/>
          </p:nvSpPr>
          <p:spPr bwMode="auto">
            <a:xfrm>
              <a:off x="4304928" y="3140968"/>
              <a:ext cx="648072" cy="2088232"/>
            </a:xfrm>
            <a:prstGeom prst="rect">
              <a:avLst/>
            </a:prstGeom>
            <a:solidFill>
              <a:schemeClr val="bg1"/>
            </a:soli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 124 mm - </a:t>
            </a:r>
            <a:r>
              <a:rPr lang="en-US" dirty="0"/>
              <a:t>VP45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948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isothermal </a:t>
            </a:r>
            <a:r>
              <a:rPr lang="en-US" dirty="0" smtClean="0"/>
              <a:t>lines – VP45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74538" y="1066384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Isothermal lines – 124 mm position</a:t>
            </a:r>
            <a:endParaRPr lang="en-US" sz="1600" dirty="0"/>
          </a:p>
        </p:txBody>
      </p:sp>
      <p:sp>
        <p:nvSpPr>
          <p:cNvPr id="4" name="Textfeld 3"/>
          <p:cNvSpPr txBox="1"/>
          <p:nvPr/>
        </p:nvSpPr>
        <p:spPr>
          <a:xfrm>
            <a:off x="5022949" y="1066384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Isothermal lines – 200 mm position</a:t>
            </a:r>
            <a:endParaRPr lang="en-US" sz="1600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1475" y="1404938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36" y="1404938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24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09233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uppieren 28"/>
          <p:cNvGrpSpPr/>
          <p:nvPr/>
        </p:nvGrpSpPr>
        <p:grpSpPr>
          <a:xfrm>
            <a:off x="4381053" y="1238225"/>
            <a:ext cx="5324475" cy="3990975"/>
            <a:chOff x="-178308" y="1372762"/>
            <a:chExt cx="5324475" cy="3990975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8308" y="1372762"/>
              <a:ext cx="5324475" cy="399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Rechteck 11"/>
            <p:cNvSpPr/>
            <p:nvPr/>
          </p:nvSpPr>
          <p:spPr bwMode="auto">
            <a:xfrm>
              <a:off x="-178308" y="1372762"/>
              <a:ext cx="5324475" cy="3990975"/>
            </a:xfrm>
            <a:custGeom>
              <a:avLst/>
              <a:gdLst/>
              <a:ahLst/>
              <a:cxnLst/>
              <a:rect l="l" t="t" r="r" b="b"/>
              <a:pathLst>
                <a:path w="5324475" h="3990975">
                  <a:moveTo>
                    <a:pt x="4838491" y="407821"/>
                  </a:moveTo>
                  <a:lnTo>
                    <a:pt x="4159678" y="461447"/>
                  </a:lnTo>
                  <a:lnTo>
                    <a:pt x="694411" y="719699"/>
                  </a:lnTo>
                  <a:lnTo>
                    <a:pt x="688801" y="3569486"/>
                  </a:lnTo>
                  <a:lnTo>
                    <a:pt x="3291756" y="3569486"/>
                  </a:lnTo>
                  <a:lnTo>
                    <a:pt x="4699820" y="2402644"/>
                  </a:lnTo>
                  <a:lnTo>
                    <a:pt x="4746886" y="1706463"/>
                  </a:lnTo>
                  <a:close/>
                  <a:moveTo>
                    <a:pt x="0" y="0"/>
                  </a:moveTo>
                  <a:lnTo>
                    <a:pt x="5324475" y="0"/>
                  </a:lnTo>
                  <a:lnTo>
                    <a:pt x="5324475" y="3990975"/>
                  </a:lnTo>
                  <a:lnTo>
                    <a:pt x="0" y="3990975"/>
                  </a:lnTo>
                  <a:close/>
                </a:path>
              </a:pathLst>
            </a:custGeom>
            <a:solidFill>
              <a:schemeClr val="bg1"/>
            </a:soli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4381053" y="1238225"/>
            <a:ext cx="5324475" cy="3990975"/>
            <a:chOff x="4304928" y="1238225"/>
            <a:chExt cx="5324475" cy="3990975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4928" y="1238225"/>
              <a:ext cx="5324475" cy="399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hteck 14"/>
            <p:cNvSpPr/>
            <p:nvPr/>
          </p:nvSpPr>
          <p:spPr bwMode="auto">
            <a:xfrm>
              <a:off x="4304928" y="3140968"/>
              <a:ext cx="648072" cy="2088232"/>
            </a:xfrm>
            <a:prstGeom prst="rect">
              <a:avLst/>
            </a:prstGeom>
            <a:solidFill>
              <a:schemeClr val="bg1"/>
            </a:soli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6177136" y="5229200"/>
                <a:ext cx="2448272" cy="31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1400" i="1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400" i="1">
                              <a:latin typeface="Cambria Math"/>
                            </a:rPr>
                            <m:t>𝑚𝑒𝑎𝑠𝑢𝑟𝑒𝑑</m:t>
                          </m:r>
                        </m:sub>
                      </m:sSub>
                      <m:r>
                        <a:rPr lang="de-DE" sz="1400" b="0" i="1" smtClean="0">
                          <a:latin typeface="Cambria Math"/>
                        </a:rPr>
                        <m:t>=180,7 </m:t>
                      </m:r>
                      <m:r>
                        <a:rPr lang="de-DE" sz="1400" b="0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136" y="5229200"/>
                <a:ext cx="2448272" cy="315984"/>
              </a:xfrm>
              <a:prstGeom prst="rect">
                <a:avLst/>
              </a:prstGeom>
              <a:blipFill rotWithShape="1"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  <a:r>
              <a:rPr lang="en-US" dirty="0" smtClean="0"/>
              <a:t>VP42 </a:t>
            </a:r>
            <a:r>
              <a:rPr lang="en-US" dirty="0"/>
              <a:t>(</a:t>
            </a:r>
            <a:r>
              <a:rPr lang="en-US" dirty="0" err="1"/>
              <a:t>lc</a:t>
            </a:r>
            <a:r>
              <a:rPr lang="en-US" dirty="0"/>
              <a:t> = </a:t>
            </a:r>
            <a:r>
              <a:rPr lang="en-US" dirty="0" smtClean="0"/>
              <a:t>1.8 </a:t>
            </a:r>
            <a:r>
              <a:rPr lang="en-US" dirty="0"/>
              <a:t>mm/</a:t>
            </a:r>
            <a:r>
              <a:rPr lang="en-US" dirty="0" err="1"/>
              <a:t>hsp</a:t>
            </a:r>
            <a:r>
              <a:rPr lang="en-US" dirty="0"/>
              <a:t> = </a:t>
            </a:r>
            <a:r>
              <a:rPr lang="en-US" dirty="0" smtClean="0"/>
              <a:t>300µm/</a:t>
            </a:r>
            <a:r>
              <a:rPr lang="en-US" dirty="0" err="1" smtClean="0"/>
              <a:t>vc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100m/min)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285148" y="5545184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|Error| = 2.53%</a:t>
            </a:r>
            <a:endParaRPr lang="de-D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177136" y="4869160"/>
                <a:ext cx="2448272" cy="31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1400" i="1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400" i="1">
                              <a:latin typeface="Cambria Math"/>
                            </a:rPr>
                            <m:t>𝑠𝑖𝑚𝑢𝑙𝑎𝑡𝑒𝑑</m:t>
                          </m:r>
                        </m:sub>
                      </m:sSub>
                      <m:r>
                        <a:rPr lang="de-DE" sz="1400" b="0" i="1" smtClean="0">
                          <a:latin typeface="Cambria Math"/>
                        </a:rPr>
                        <m:t>=185,27 </m:t>
                      </m:r>
                      <m:r>
                        <a:rPr lang="de-DE" sz="1400" b="0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136" y="4869160"/>
                <a:ext cx="2448272" cy="315984"/>
              </a:xfrm>
              <a:prstGeom prst="rect">
                <a:avLst/>
              </a:prstGeom>
              <a:blipFill rotWithShape="1"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15"/>
          <p:cNvCxnSpPr/>
          <p:nvPr/>
        </p:nvCxnSpPr>
        <p:spPr bwMode="auto">
          <a:xfrm>
            <a:off x="8337376" y="5027152"/>
            <a:ext cx="360040" cy="0"/>
          </a:xfrm>
          <a:prstGeom prst="line">
            <a:avLst/>
          </a:prstGeom>
          <a:solidFill>
            <a:srgbClr val="DDDDDD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Gerade Verbindung 16"/>
          <p:cNvCxnSpPr/>
          <p:nvPr/>
        </p:nvCxnSpPr>
        <p:spPr bwMode="auto">
          <a:xfrm>
            <a:off x="8337376" y="5387192"/>
            <a:ext cx="360040" cy="0"/>
          </a:xfrm>
          <a:prstGeom prst="line">
            <a:avLst/>
          </a:prstGeom>
          <a:solidFill>
            <a:srgbClr val="DDDDD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1712640" y="1519497"/>
                <a:ext cx="3672408" cy="154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Exponential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𝑞𝑚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−0.4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2∙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0.</m:t>
                                      </m:r>
                                      <m:r>
                                        <a:rPr lang="de-DE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4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+0.</m:t>
                      </m:r>
                      <m:r>
                        <a:rPr lang="de-DE" sz="1400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𝑞𝑚</m:t>
                      </m:r>
                    </m:oMath>
                  </m:oMathPara>
                </a14:m>
                <a:endParaRPr lang="en-US" sz="1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𝑞𝑚</m:t>
                      </m:r>
                      <m:r>
                        <a:rPr lang="en-US" sz="1400" b="0" i="1" smtClean="0">
                          <a:latin typeface="Cambria Math"/>
                        </a:rPr>
                        <m:t>=40 </m:t>
                      </m:r>
                      <m:r>
                        <a:rPr lang="en-US" sz="1400" b="0" i="1" smtClean="0">
                          <a:latin typeface="Cambria Math"/>
                        </a:rPr>
                        <m:t>𝑀𝑊</m:t>
                      </m:r>
                      <m:r>
                        <a:rPr lang="en-US" sz="1400" b="0" i="1" smtClean="0">
                          <a:latin typeface="Cambria Math"/>
                        </a:rPr>
                        <m:t>/</m:t>
                      </m:r>
                      <m:r>
                        <a:rPr lang="en-US" sz="1400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=0.4</m:t>
                      </m:r>
                    </m:oMath>
                  </m:oMathPara>
                </a14:m>
                <a:endParaRPr lang="en-US" sz="1400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=0.</m:t>
                      </m:r>
                      <m:r>
                        <a:rPr lang="de-DE" sz="1400" b="0" i="1" smtClean="0">
                          <a:latin typeface="Cambria Math"/>
                          <a:ea typeface="Cambria Math"/>
                        </a:rPr>
                        <m:t>4</m:t>
                      </m:r>
                    </m:oMath>
                  </m:oMathPara>
                </a14:m>
                <a:endParaRPr lang="en-US" sz="1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de-DE" sz="1400" b="0" i="1" smtClean="0">
                          <a:latin typeface="Cambria Math"/>
                        </a:rPr>
                        <m:t>=1.8 </m:t>
                      </m:r>
                      <m:r>
                        <a:rPr lang="de-DE" sz="1400" b="0" i="1" smtClean="0">
                          <a:latin typeface="Cambria Math"/>
                        </a:rPr>
                        <m:t>𝑚𝑚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40" y="1519497"/>
                <a:ext cx="3672408" cy="1549463"/>
              </a:xfrm>
              <a:prstGeom prst="rect">
                <a:avLst/>
              </a:prstGeom>
              <a:blipFill rotWithShape="1">
                <a:blip r:embed="rId10"/>
                <a:stretch>
                  <a:fillRect t="-3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776536" y="908720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Heat source </a:t>
            </a:r>
            <a:r>
              <a:rPr lang="en-US" sz="1600" dirty="0"/>
              <a:t>distribution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4543072" y="908720"/>
            <a:ext cx="5000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Temperature distribution – Regression and simulation</a:t>
            </a:r>
            <a:endParaRPr lang="en-US" sz="1600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56456" y="1288199"/>
            <a:ext cx="5324475" cy="3990975"/>
            <a:chOff x="56456" y="1288199"/>
            <a:chExt cx="5324475" cy="3990975"/>
          </a:xfrm>
        </p:grpSpPr>
        <p:grpSp>
          <p:nvGrpSpPr>
            <p:cNvPr id="6" name="Gruppieren 5"/>
            <p:cNvGrpSpPr/>
            <p:nvPr/>
          </p:nvGrpSpPr>
          <p:grpSpPr>
            <a:xfrm>
              <a:off x="56456" y="1288199"/>
              <a:ext cx="5324475" cy="3990975"/>
              <a:chOff x="56456" y="1288199"/>
              <a:chExt cx="5324475" cy="3990975"/>
            </a:xfrm>
          </p:grpSpPr>
          <p:pic>
            <p:nvPicPr>
              <p:cNvPr id="21" name="Picture 29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56" y="1288199"/>
                <a:ext cx="5324475" cy="3990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Rechteck 3"/>
              <p:cNvSpPr/>
              <p:nvPr/>
            </p:nvSpPr>
            <p:spPr bwMode="auto">
              <a:xfrm>
                <a:off x="3274782" y="3900005"/>
                <a:ext cx="1408273" cy="504056"/>
              </a:xfrm>
              <a:prstGeom prst="rect">
                <a:avLst/>
              </a:prstGeom>
              <a:solidFill>
                <a:schemeClr val="bg1"/>
              </a:solidFill>
              <a:ln w="1079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32" name="Gruppieren 31"/>
            <p:cNvGrpSpPr/>
            <p:nvPr/>
          </p:nvGrpSpPr>
          <p:grpSpPr>
            <a:xfrm>
              <a:off x="3239957" y="3610181"/>
              <a:ext cx="1569027" cy="430887"/>
              <a:chOff x="3311965" y="5387192"/>
              <a:chExt cx="1569027" cy="430887"/>
            </a:xfrm>
          </p:grpSpPr>
          <p:sp>
            <p:nvSpPr>
              <p:cNvPr id="33" name="Textfeld 32"/>
              <p:cNvSpPr txBox="1"/>
              <p:nvPr/>
            </p:nvSpPr>
            <p:spPr>
              <a:xfrm>
                <a:off x="3656856" y="5387192"/>
                <a:ext cx="12241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Calibri" panose="020F0502020204030204" pitchFamily="34" charset="0"/>
                  </a:rPr>
                  <a:t>Rake face</a:t>
                </a:r>
              </a:p>
              <a:p>
                <a:r>
                  <a:rPr lang="en-US" sz="1100" dirty="0" smtClean="0">
                    <a:latin typeface="Calibri" panose="020F0502020204030204" pitchFamily="34" charset="0"/>
                  </a:rPr>
                  <a:t>Clearance face</a:t>
                </a:r>
                <a:endParaRPr lang="en-US" sz="1100" dirty="0">
                  <a:latin typeface="Calibri" panose="020F0502020204030204" pitchFamily="34" charset="0"/>
                </a:endParaRPr>
              </a:p>
            </p:txBody>
          </p:sp>
          <p:cxnSp>
            <p:nvCxnSpPr>
              <p:cNvPr id="34" name="Gerade Verbindung 33"/>
              <p:cNvCxnSpPr/>
              <p:nvPr/>
            </p:nvCxnSpPr>
            <p:spPr bwMode="auto">
              <a:xfrm>
                <a:off x="3311965" y="5516337"/>
                <a:ext cx="360040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rgbClr val="2084C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Gerade Verbindung 34"/>
              <p:cNvCxnSpPr/>
              <p:nvPr/>
            </p:nvCxnSpPr>
            <p:spPr bwMode="auto">
              <a:xfrm>
                <a:off x="3311965" y="5679754"/>
                <a:ext cx="360040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rgbClr val="ECA98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427927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9" name="Objekt 1126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723798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uppieren 37"/>
          <p:cNvGrpSpPr/>
          <p:nvPr/>
        </p:nvGrpSpPr>
        <p:grpSpPr>
          <a:xfrm>
            <a:off x="4520952" y="1240147"/>
            <a:ext cx="5324475" cy="3990975"/>
            <a:chOff x="4546985" y="1318526"/>
            <a:chExt cx="5324475" cy="3990975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6985" y="1318526"/>
              <a:ext cx="5324475" cy="399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Rechteck 11"/>
            <p:cNvSpPr/>
            <p:nvPr/>
          </p:nvSpPr>
          <p:spPr bwMode="auto">
            <a:xfrm>
              <a:off x="4546985" y="1318526"/>
              <a:ext cx="5324475" cy="3990975"/>
            </a:xfrm>
            <a:custGeom>
              <a:avLst/>
              <a:gdLst/>
              <a:ahLst/>
              <a:cxnLst/>
              <a:rect l="l" t="t" r="r" b="b"/>
              <a:pathLst>
                <a:path w="5324475" h="3990975">
                  <a:moveTo>
                    <a:pt x="4838491" y="407821"/>
                  </a:moveTo>
                  <a:lnTo>
                    <a:pt x="700935" y="734688"/>
                  </a:lnTo>
                  <a:cubicBezTo>
                    <a:pt x="699556" y="1679431"/>
                    <a:pt x="698176" y="2620035"/>
                    <a:pt x="696797" y="3560640"/>
                  </a:cubicBezTo>
                  <a:lnTo>
                    <a:pt x="3241394" y="3560640"/>
                  </a:lnTo>
                  <a:lnTo>
                    <a:pt x="4697814" y="2402124"/>
                  </a:lnTo>
                  <a:close/>
                  <a:moveTo>
                    <a:pt x="0" y="0"/>
                  </a:moveTo>
                  <a:lnTo>
                    <a:pt x="5324475" y="0"/>
                  </a:lnTo>
                  <a:lnTo>
                    <a:pt x="5324475" y="3990975"/>
                  </a:lnTo>
                  <a:lnTo>
                    <a:pt x="0" y="3990975"/>
                  </a:lnTo>
                  <a:close/>
                </a:path>
              </a:pathLst>
            </a:custGeom>
            <a:solidFill>
              <a:schemeClr val="bg1"/>
            </a:soli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4520952" y="1240147"/>
            <a:ext cx="5324475" cy="3990975"/>
            <a:chOff x="4304928" y="1238225"/>
            <a:chExt cx="5324475" cy="39909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4928" y="1238225"/>
              <a:ext cx="5324475" cy="399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hteck 8"/>
            <p:cNvSpPr/>
            <p:nvPr/>
          </p:nvSpPr>
          <p:spPr bwMode="auto">
            <a:xfrm>
              <a:off x="4304928" y="3140968"/>
              <a:ext cx="648072" cy="2088232"/>
            </a:xfrm>
            <a:prstGeom prst="rect">
              <a:avLst/>
            </a:prstGeom>
            <a:solidFill>
              <a:schemeClr val="bg1"/>
            </a:soli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 124 mm - </a:t>
            </a:r>
            <a:r>
              <a:rPr lang="en-US" dirty="0"/>
              <a:t>VP42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38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isothermal </a:t>
            </a:r>
            <a:r>
              <a:rPr lang="en-US" dirty="0" smtClean="0"/>
              <a:t>lines – VP42</a:t>
            </a:r>
            <a:endParaRPr lang="de-DE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1475" y="1404938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74538" y="1066384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Isothermal lines – 124 mm position</a:t>
            </a:r>
            <a:endParaRPr lang="en-US" sz="1600" dirty="0"/>
          </a:p>
        </p:txBody>
      </p:sp>
      <p:sp>
        <p:nvSpPr>
          <p:cNvPr id="5" name="Textfeld 4"/>
          <p:cNvSpPr txBox="1"/>
          <p:nvPr/>
        </p:nvSpPr>
        <p:spPr>
          <a:xfrm>
            <a:off x="5022949" y="1066384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Isothermal lines – 200 mm position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36" y="1404938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1676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wzl">
  <a:themeElements>
    <a:clrScheme name="WZL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7DDF2"/>
      </a:accent1>
      <a:accent2>
        <a:srgbClr val="00549F"/>
      </a:accent2>
      <a:accent3>
        <a:srgbClr val="8EBAE5"/>
      </a:accent3>
      <a:accent4>
        <a:srgbClr val="407FB7"/>
      </a:accent4>
      <a:accent5>
        <a:srgbClr val="CC071E"/>
      </a:accent5>
      <a:accent6>
        <a:srgbClr val="F6A800"/>
      </a:accent6>
      <a:hlink>
        <a:srgbClr val="8EBAE5"/>
      </a:hlink>
      <a:folHlink>
        <a:srgbClr val="407FB7"/>
      </a:folHlink>
    </a:clrScheme>
    <a:fontScheme name="WZ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079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079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ZL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7DDF2"/>
        </a:accent1>
        <a:accent2>
          <a:srgbClr val="00549F"/>
        </a:accent2>
        <a:accent3>
          <a:srgbClr val="8EBAE5"/>
        </a:accent3>
        <a:accent4>
          <a:srgbClr val="407FB7"/>
        </a:accent4>
        <a:accent5>
          <a:srgbClr val="CC071E"/>
        </a:accent5>
        <a:accent6>
          <a:srgbClr val="F6A800"/>
        </a:accent6>
        <a:hlink>
          <a:srgbClr val="8EBAE5"/>
        </a:hlink>
        <a:folHlink>
          <a:srgbClr val="407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WZL</Template>
  <TotalTime>0</TotalTime>
  <Words>499</Words>
  <Application>Microsoft Office PowerPoint</Application>
  <PresentationFormat>A4-Papier (210x297 mm)</PresentationFormat>
  <Paragraphs>74</Paragraphs>
  <Slides>13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wzl</vt:lpstr>
      <vt:lpstr>think-cell Folie</vt:lpstr>
      <vt:lpstr>Comparison VP41 (lc = 1.5 mm/hsp = 200µm/vc = 100m/min) Position 200 mm</vt:lpstr>
      <vt:lpstr>Position 124 mm - VP41</vt:lpstr>
      <vt:lpstr>Original isothermal lines – VP41</vt:lpstr>
      <vt:lpstr>Comparison VP45 (lc = 1.7 mm/hsp = 200µm/vc = 150m/min) Position 200 mm</vt:lpstr>
      <vt:lpstr>Position 124 mm - VP45</vt:lpstr>
      <vt:lpstr>Original isothermal lines – VP45</vt:lpstr>
      <vt:lpstr>Comparison VP42 (lc = 1.8 mm/hsp = 300µm/vc = 100m/min)</vt:lpstr>
      <vt:lpstr>Position 124 mm - VP42</vt:lpstr>
      <vt:lpstr>Original isothermal lines – VP42</vt:lpstr>
      <vt:lpstr>Comparison VP46 (lc = 2 mm/hsp = 300µm/vc = 150m/min)</vt:lpstr>
      <vt:lpstr>Position 124 mm - VP46</vt:lpstr>
      <vt:lpstr>Original isothermal lines – VP46</vt:lpstr>
      <vt:lpstr>Comparison among heat sources along the rake face</vt:lpstr>
    </vt:vector>
  </TitlesOfParts>
  <Manager/>
  <Company>WZL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regression of measurement and simulation_20160621.pptx</dc:title>
  <dc:subject/>
  <dc:creator>Adriana Nunes Chaves Lima</dc:creator>
  <cp:keywords/>
  <dc:description/>
  <cp:lastModifiedBy>Adriana Nunes Chaves Lima</cp:lastModifiedBy>
  <cp:revision>105</cp:revision>
  <cp:lastPrinted>2016-06-09T13:05:58Z</cp:lastPrinted>
  <dcterms:created xsi:type="dcterms:W3CDTF">2016-05-30T11:40:41Z</dcterms:created>
  <dcterms:modified xsi:type="dcterms:W3CDTF">2016-06-22T09:07:43Z</dcterms:modified>
  <cp:category/>
</cp:coreProperties>
</file>