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9c8117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c9c8117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c9c8117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c9c8117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c9c8117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c9c8117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c9c8117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c9c8117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8b53f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8b53f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8b53f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8b53f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8b53f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8b53f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c8b53fe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c8b53f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c8b53fe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c8b53fe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c8b53fe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c8b53fe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8b53fe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8b53fe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c9c8117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c9c8117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hyperlink" Target="https://css-tricks.com/" TargetMode="External"/><Relationship Id="rId6" Type="http://schemas.openxmlformats.org/officeDocument/2006/relationships/hyperlink" Target="https://codepen.io/" TargetMode="External"/><Relationship Id="rId7" Type="http://schemas.openxmlformats.org/officeDocument/2006/relationships/hyperlink" Target="https://stackoverflow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wwwards.com/" TargetMode="External"/><Relationship Id="rId4" Type="http://schemas.openxmlformats.org/officeDocument/2006/relationships/hyperlink" Target="http://newhive.com/" TargetMode="External"/><Relationship Id="rId5" Type="http://schemas.openxmlformats.org/officeDocument/2006/relationships/hyperlink" Target="https://glitc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ublimetext.com/3" TargetMode="External"/><Relationship Id="rId4" Type="http://schemas.openxmlformats.org/officeDocument/2006/relationships/hyperlink" Target="https://atom.io/" TargetMode="External"/><Relationship Id="rId9" Type="http://schemas.openxmlformats.org/officeDocument/2006/relationships/hyperlink" Target="https://help.github.com/articles/adding-a-new-ssh-key-to-your-github-account/" TargetMode="External"/><Relationship Id="rId5" Type="http://schemas.openxmlformats.org/officeDocument/2006/relationships/hyperlink" Target="http://brackets.io/" TargetMode="External"/><Relationship Id="rId6" Type="http://schemas.openxmlformats.org/officeDocument/2006/relationships/hyperlink" Target="https://git-scm.com/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help.github.com/articles/generating-a-new-ssh-key-and-adding-it-to-the-ssh-agen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PMCG-316: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Web Development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 Hohn, Instructor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-&gt; Developer -&gt; Developer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Command+Option+I (Mac)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F12 or Control+Shift+I (Windows)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958900" y="4703625"/>
            <a:ext cx="6185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https://developers.google.com/web/tools/chrome-devtools/shortcuts</a:t>
            </a:r>
            <a:endParaRPr sz="1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GitHub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a branching version control system for tracking changes to code 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goes in a repository and changes are tracked by commit history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is a website for hosting Git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facilitates collaborative software development by allowing developers to easily share code, track changes, and create wiki’s for projects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sites to go to for reference: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Mozilla Developer Network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W3schools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Tricks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https://css-tricks.com/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CodePen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https://codepen.io/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StackOverflow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https://stackoverflow.com/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 to go for inspiration: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Awwwards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https://www.awwwards.com/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NewHive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http://newhive.com/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Glitch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https://glitch.com/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course you should: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solid grasp on the basics of HTML, CSS,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tools and resources available to you as a web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use Git and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 a personal portfolio site on GitHub Pages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BA: Music Synthesis, Berklee College of Music, 2009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MS: Integrated Digital Media, NYU Polytechnic School of Engineering, 2014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worked for ecommerce companies, media startups, &amp; creative agencies and worked on sites for clients like Samsung, Condé Nast, and ProPublica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Babycastles, 2016-present: video games, art installations, &amp; events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websites work?*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615157" y="1936489"/>
            <a:ext cx="1646203" cy="1527008"/>
            <a:chOff x="615157" y="1936489"/>
            <a:chExt cx="1646203" cy="1527008"/>
          </a:xfrm>
        </p:grpSpPr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5157" y="1936489"/>
              <a:ext cx="1646203" cy="1527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6"/>
            <p:cNvSpPr txBox="1"/>
            <p:nvPr/>
          </p:nvSpPr>
          <p:spPr>
            <a:xfrm>
              <a:off x="761610" y="2087059"/>
              <a:ext cx="1353300" cy="3859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 (you)</a:t>
              </a:r>
              <a:endParaRPr/>
            </a:p>
          </p:txBody>
        </p:sp>
      </p:grpSp>
      <p:grpSp>
        <p:nvGrpSpPr>
          <p:cNvPr id="76" name="Google Shape;76;p16"/>
          <p:cNvGrpSpPr/>
          <p:nvPr/>
        </p:nvGrpSpPr>
        <p:grpSpPr>
          <a:xfrm>
            <a:off x="2408725" y="1498925"/>
            <a:ext cx="2892525" cy="636300"/>
            <a:chOff x="2408725" y="1498925"/>
            <a:chExt cx="2892525" cy="636300"/>
          </a:xfrm>
        </p:grpSpPr>
        <p:cxnSp>
          <p:nvCxnSpPr>
            <p:cNvPr id="77" name="Google Shape;77;p16"/>
            <p:cNvCxnSpPr/>
            <p:nvPr/>
          </p:nvCxnSpPr>
          <p:spPr>
            <a:xfrm flipH="1" rot="10800000">
              <a:off x="2408725" y="1693625"/>
              <a:ext cx="1304100" cy="441600"/>
            </a:xfrm>
            <a:prstGeom prst="straightConnector1">
              <a:avLst/>
            </a:prstGeom>
            <a:noFill/>
            <a:ln cap="flat" cmpd="sng" w="76200">
              <a:solidFill>
                <a:srgbClr val="D9D9D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16"/>
            <p:cNvSpPr txBox="1"/>
            <p:nvPr/>
          </p:nvSpPr>
          <p:spPr>
            <a:xfrm>
              <a:off x="3902350" y="1498925"/>
              <a:ext cx="1398900" cy="3891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DNS Lookup</a:t>
              </a:r>
              <a:endParaRPr/>
            </a:p>
          </p:txBody>
        </p:sp>
      </p:grpSp>
      <p:grpSp>
        <p:nvGrpSpPr>
          <p:cNvPr id="79" name="Google Shape;79;p16"/>
          <p:cNvGrpSpPr/>
          <p:nvPr/>
        </p:nvGrpSpPr>
        <p:grpSpPr>
          <a:xfrm>
            <a:off x="5543200" y="1714500"/>
            <a:ext cx="2808350" cy="1984545"/>
            <a:chOff x="5543200" y="1714500"/>
            <a:chExt cx="2808350" cy="1984545"/>
          </a:xfrm>
        </p:grpSpPr>
        <p:cxnSp>
          <p:nvCxnSpPr>
            <p:cNvPr id="80" name="Google Shape;80;p16"/>
            <p:cNvCxnSpPr/>
            <p:nvPr/>
          </p:nvCxnSpPr>
          <p:spPr>
            <a:xfrm>
              <a:off x="5543200" y="1714500"/>
              <a:ext cx="1051800" cy="389100"/>
            </a:xfrm>
            <a:prstGeom prst="straightConnector1">
              <a:avLst/>
            </a:prstGeom>
            <a:noFill/>
            <a:ln cap="flat" cmpd="sng" w="76200">
              <a:solidFill>
                <a:srgbClr val="D9D9D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81" name="Google Shape;81;p16"/>
            <p:cNvGrpSpPr/>
            <p:nvPr/>
          </p:nvGrpSpPr>
          <p:grpSpPr>
            <a:xfrm>
              <a:off x="6874650" y="1811825"/>
              <a:ext cx="1476900" cy="1887220"/>
              <a:chOff x="6874650" y="1888025"/>
              <a:chExt cx="1476900" cy="1887220"/>
            </a:xfrm>
          </p:grpSpPr>
          <p:pic>
            <p:nvPicPr>
              <p:cNvPr id="82" name="Google Shape;8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74650" y="1888025"/>
                <a:ext cx="1398900" cy="18872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Google Shape;83;p16"/>
              <p:cNvSpPr txBox="1"/>
              <p:nvPr/>
            </p:nvSpPr>
            <p:spPr>
              <a:xfrm>
                <a:off x="7299750" y="3123975"/>
                <a:ext cx="1051800" cy="4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Server</a:t>
                </a:r>
                <a:endParaRPr/>
              </a:p>
            </p:txBody>
          </p:sp>
        </p:grpSp>
      </p:grpSp>
      <p:grpSp>
        <p:nvGrpSpPr>
          <p:cNvPr id="84" name="Google Shape;84;p16"/>
          <p:cNvGrpSpPr/>
          <p:nvPr/>
        </p:nvGrpSpPr>
        <p:grpSpPr>
          <a:xfrm>
            <a:off x="2353525" y="2821750"/>
            <a:ext cx="4325650" cy="1956300"/>
            <a:chOff x="2353525" y="2897950"/>
            <a:chExt cx="4325650" cy="1956300"/>
          </a:xfrm>
        </p:grpSpPr>
        <p:cxnSp>
          <p:nvCxnSpPr>
            <p:cNvPr id="85" name="Google Shape;85;p16"/>
            <p:cNvCxnSpPr/>
            <p:nvPr/>
          </p:nvCxnSpPr>
          <p:spPr>
            <a:xfrm flipH="1">
              <a:off x="5606375" y="3268875"/>
              <a:ext cx="1072800" cy="399600"/>
            </a:xfrm>
            <a:prstGeom prst="straightConnector1">
              <a:avLst/>
            </a:prstGeom>
            <a:noFill/>
            <a:ln cap="flat" cmpd="sng" w="76200">
              <a:solidFill>
                <a:srgbClr val="D9D9D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86" name="Google Shape;86;p16"/>
            <p:cNvGrpSpPr/>
            <p:nvPr/>
          </p:nvGrpSpPr>
          <p:grpSpPr>
            <a:xfrm>
              <a:off x="3460600" y="2897950"/>
              <a:ext cx="2082600" cy="1956300"/>
              <a:chOff x="3460600" y="3050350"/>
              <a:chExt cx="2082600" cy="1956300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3460600" y="3050350"/>
                <a:ext cx="2082600" cy="1956300"/>
              </a:xfrm>
              <a:prstGeom prst="ellipse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lin ang="5400012" scaled="0"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8" name="Google Shape;88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6562" y="3423687"/>
                <a:ext cx="1750676" cy="1419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9" name="Google Shape;89;p16"/>
            <p:cNvCxnSpPr/>
            <p:nvPr/>
          </p:nvCxnSpPr>
          <p:spPr>
            <a:xfrm rot="10800000">
              <a:off x="2353525" y="2997775"/>
              <a:ext cx="996600" cy="513000"/>
            </a:xfrm>
            <a:prstGeom prst="straightConnector1">
              <a:avLst/>
            </a:prstGeom>
            <a:noFill/>
            <a:ln cap="flat" cmpd="sng" w="76200">
              <a:solidFill>
                <a:srgbClr val="D9D9D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0" name="Google Shape;90;p16"/>
          <p:cNvSpPr txBox="1"/>
          <p:nvPr/>
        </p:nvSpPr>
        <p:spPr>
          <a:xfrm>
            <a:off x="2773800" y="4493150"/>
            <a:ext cx="60585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*</a:t>
            </a:r>
            <a:r>
              <a:rPr lang="en">
                <a:solidFill>
                  <a:srgbClr val="EFEFEF"/>
                </a:solidFill>
              </a:rPr>
              <a:t>(a simplified explanation)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84900" y="4810625"/>
            <a:ext cx="8147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https://medium.com/@maneesha.wijesinghe1/what-happens-when-you-type-an-url-in-the-browser-and-press-enter-bb0aa2449c1a</a:t>
            </a:r>
            <a:endParaRPr sz="10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“Front End” vs. “Back End” development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00" y="1370125"/>
            <a:ext cx="878082" cy="11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402" y="1370123"/>
            <a:ext cx="1277074" cy="11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120475" y="1370125"/>
            <a:ext cx="23982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Front end /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Client-side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129050" y="1370125"/>
            <a:ext cx="23982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Back</a:t>
            </a:r>
            <a:r>
              <a:rPr lang="en">
                <a:solidFill>
                  <a:srgbClr val="EFEFEF"/>
                </a:solidFill>
              </a:rPr>
              <a:t> end /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Server-side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843400" y="2826950"/>
            <a:ext cx="27090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Code runs in the browser (on your computer)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Displays data &amp; media to the user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Handles user input and interaction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Sends requests to the server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114894" y="2826950"/>
            <a:ext cx="27090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Code runs on the server (another computer)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Handles requests from the client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Stores &amp; recalls data from databases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Processes data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63" y="152400"/>
            <a:ext cx="563048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325" y="462800"/>
            <a:ext cx="1240775" cy="16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850" y="2599575"/>
            <a:ext cx="2481725" cy="23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130" y="2787375"/>
            <a:ext cx="1287600" cy="10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 Page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650" y="1107000"/>
            <a:ext cx="4137281" cy="382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9"/>
          <p:cNvGrpSpPr/>
          <p:nvPr/>
        </p:nvGrpSpPr>
        <p:grpSpPr>
          <a:xfrm>
            <a:off x="217475" y="1107000"/>
            <a:ext cx="1446125" cy="3820976"/>
            <a:chOff x="217475" y="1107000"/>
            <a:chExt cx="1446125" cy="3820976"/>
          </a:xfrm>
        </p:grpSpPr>
        <p:sp>
          <p:nvSpPr>
            <p:cNvPr id="118" name="Google Shape;118;p19"/>
            <p:cNvSpPr/>
            <p:nvPr/>
          </p:nvSpPr>
          <p:spPr>
            <a:xfrm>
              <a:off x="1335825" y="1107000"/>
              <a:ext cx="327775" cy="382097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EFEFEF"/>
                  </a:solidFill>
                  <a:latin typeface="Arial"/>
                </a:rPr>
                <a:t>{</a:t>
              </a: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217475" y="2592759"/>
              <a:ext cx="10623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FEFEF"/>
                  </a:solidFill>
                </a:rPr>
                <a:t>Document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120" name="Google Shape;12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1853" y="2932398"/>
              <a:ext cx="509825" cy="50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9"/>
          <p:cNvGrpSpPr/>
          <p:nvPr/>
        </p:nvGrpSpPr>
        <p:grpSpPr>
          <a:xfrm>
            <a:off x="5966100" y="1081938"/>
            <a:ext cx="2506633" cy="611537"/>
            <a:chOff x="5966100" y="1081938"/>
            <a:chExt cx="2506633" cy="611537"/>
          </a:xfrm>
        </p:grpSpPr>
        <p:sp>
          <p:nvSpPr>
            <p:cNvPr id="122" name="Google Shape;122;p19"/>
            <p:cNvSpPr/>
            <p:nvPr/>
          </p:nvSpPr>
          <p:spPr>
            <a:xfrm>
              <a:off x="5966100" y="1120775"/>
              <a:ext cx="367650" cy="5727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EFEFEF"/>
                  </a:solidFill>
                  <a:latin typeface="Arial"/>
                </a:rPr>
                <a:t>}</a:t>
              </a: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6314133" y="1199080"/>
              <a:ext cx="6627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FEFEF"/>
                  </a:solidFill>
                </a:rPr>
                <a:t>Head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124" name="Google Shape;12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09799" y="1081938"/>
              <a:ext cx="367650" cy="518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9"/>
            <p:cNvSpPr txBox="1"/>
            <p:nvPr/>
          </p:nvSpPr>
          <p:spPr>
            <a:xfrm>
              <a:off x="7410433" y="1199080"/>
              <a:ext cx="10623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&lt;meta&gt;</a:t>
              </a:r>
              <a:endParaRPr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6" name="Google Shape;126;p19"/>
          <p:cNvGrpSpPr/>
          <p:nvPr/>
        </p:nvGrpSpPr>
        <p:grpSpPr>
          <a:xfrm>
            <a:off x="5966100" y="1736001"/>
            <a:ext cx="1052807" cy="3191974"/>
            <a:chOff x="5966100" y="1736001"/>
            <a:chExt cx="1052807" cy="3191974"/>
          </a:xfrm>
        </p:grpSpPr>
        <p:sp>
          <p:nvSpPr>
            <p:cNvPr id="127" name="Google Shape;127;p19"/>
            <p:cNvSpPr/>
            <p:nvPr/>
          </p:nvSpPr>
          <p:spPr>
            <a:xfrm>
              <a:off x="5966100" y="1736001"/>
              <a:ext cx="367650" cy="319197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EFEFEF"/>
                  </a:solidFill>
                  <a:latin typeface="Arial"/>
                </a:rPr>
                <a:t>}</a:t>
              </a:r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6356207" y="3134774"/>
              <a:ext cx="6627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FEFEF"/>
                  </a:solidFill>
                </a:rPr>
                <a:t>Body</a:t>
              </a:r>
              <a:endParaRPr>
                <a:solidFill>
                  <a:srgbClr val="EFEFEF"/>
                </a:solidFill>
              </a:endParaRPr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6336800" y="3995279"/>
            <a:ext cx="1188178" cy="750930"/>
            <a:chOff x="6336800" y="4147679"/>
            <a:chExt cx="1188178" cy="750930"/>
          </a:xfrm>
        </p:grpSpPr>
        <p:sp>
          <p:nvSpPr>
            <p:cNvPr id="130" name="Google Shape;130;p19"/>
            <p:cNvSpPr/>
            <p:nvPr/>
          </p:nvSpPr>
          <p:spPr>
            <a:xfrm>
              <a:off x="6336800" y="4236800"/>
              <a:ext cx="367650" cy="5727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EFEFEF"/>
                  </a:solidFill>
                  <a:latin typeface="Arial"/>
                </a:rPr>
                <a:t>}</a:t>
              </a:r>
            </a:p>
          </p:txBody>
        </p:sp>
        <p:pic>
          <p:nvPicPr>
            <p:cNvPr id="131" name="Google Shape;131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62277" y="4147679"/>
              <a:ext cx="662701" cy="7509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tools do I need to build web pages?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Editor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Sublime Text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https://www.sublimetext.com/3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https://atom.io/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Brackets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http://brackets.io/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https://git-scm.com/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https://help.github.com/articles/generating-a-new-ssh-key-and-adding-it-to-the-ssh-agent/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https://help.github.com/articles/adding-a-new-ssh-key-to-your-github-account/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browser?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350" y="1682850"/>
            <a:ext cx="1777800" cy="177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1"/>
          <p:cNvGrpSpPr/>
          <p:nvPr/>
        </p:nvGrpSpPr>
        <p:grpSpPr>
          <a:xfrm>
            <a:off x="828850" y="1592147"/>
            <a:ext cx="7486275" cy="1959208"/>
            <a:chOff x="828850" y="1592147"/>
            <a:chExt cx="7486275" cy="1959208"/>
          </a:xfrm>
        </p:grpSpPr>
        <p:pic>
          <p:nvPicPr>
            <p:cNvPr id="145" name="Google Shape;14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8850" y="1653225"/>
              <a:ext cx="1837050" cy="183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00613" y="1653220"/>
              <a:ext cx="1777800" cy="183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78075" y="1592147"/>
              <a:ext cx="1837050" cy="19592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7615" y="1592150"/>
            <a:ext cx="3134720" cy="19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