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60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4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BAFDDDF6-339E-8BC5-6C71-1A655DC20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753" b="629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7C4F8-BF30-B8C9-6A39-FA681EEE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rgbClr val="FFFFFF"/>
                </a:solidFill>
              </a:rPr>
              <a:t>Predicting Heart Failure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0B880-C50A-39A3-E361-EAF197A7E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5CF-0A0D-3E22-51AB-F0BF3ADA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10146011" cy="883344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Overall Summary of Update 1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4970C-6565-4C10-D17D-482E6B84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861752"/>
            <a:ext cx="9243968" cy="2022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Accomplishments(i.e., Completed Tasks):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DS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we predict heart failure with the variables in the dataset?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working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 model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5CAF51-111F-C188-E90F-3B37CB3509BC}"/>
              </a:ext>
            </a:extLst>
          </p:cNvPr>
          <p:cNvSpPr txBox="1">
            <a:spLocks/>
          </p:cNvSpPr>
          <p:nvPr/>
        </p:nvSpPr>
        <p:spPr>
          <a:xfrm>
            <a:off x="517869" y="3939746"/>
            <a:ext cx="9697049" cy="202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Working Well: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Ability to load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 metric with test model was assessed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B520F-ED43-99F2-E301-0F28C8D2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9F8A-E7DB-1858-7CB5-6E27649A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4290"/>
            <a:ext cx="5020948" cy="2270641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Overall Summary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54D7-47A5-F565-21A4-A65ECB1B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1861753"/>
            <a:ext cx="5615200" cy="1259446"/>
          </a:xfrm>
        </p:spPr>
        <p:txBody>
          <a:bodyPr>
            <a:normAutofit fontScale="92500" lnSpcReduction="2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00"/>
                </a:solidFill>
              </a:rPr>
              <a:t>Plans for next update: 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Split the visualization tasks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Answer secondary questions using visuals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37F38A8-1697-1DDE-020E-8462F95F3C8A}"/>
              </a:ext>
            </a:extLst>
          </p:cNvPr>
          <p:cNvSpPr txBox="1">
            <a:spLocks/>
          </p:cNvSpPr>
          <p:nvPr/>
        </p:nvSpPr>
        <p:spPr>
          <a:xfrm>
            <a:off x="517869" y="3861321"/>
            <a:ext cx="6624336" cy="202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Issues: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may have an excessive number of columns and discerning which are important may be in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4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5DE6-D2CB-904E-29B4-61DB95DC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2B1B-886E-3BE8-3A29-1CC561FE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11674130" cy="858630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Steps to Complete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DD65-C3F4-F0A0-D1D6-DC2E3C3F5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944" y="1882346"/>
            <a:ext cx="3209753" cy="4427838"/>
          </a:xfrm>
        </p:spPr>
        <p:txBody>
          <a:bodyPr>
            <a:noAutofit/>
          </a:bodyPr>
          <a:lstStyle/>
          <a:p>
            <a:r>
              <a:rPr lang="en-US" sz="1400" dirty="0"/>
              <a:t>1. Define the Problem</a:t>
            </a:r>
          </a:p>
          <a:p>
            <a:r>
              <a:rPr lang="en-US" sz="1400" dirty="0"/>
              <a:t>2. Gather Data</a:t>
            </a:r>
          </a:p>
          <a:p>
            <a:r>
              <a:rPr lang="en-US" sz="1400" dirty="0"/>
              <a:t>3. Data Preprocessing</a:t>
            </a:r>
          </a:p>
          <a:p>
            <a:r>
              <a:rPr lang="en-US" sz="1400" dirty="0"/>
              <a:t>4. </a:t>
            </a:r>
            <a:r>
              <a:rPr lang="en-US" sz="1400" dirty="0">
                <a:highlight>
                  <a:srgbClr val="FFFF00"/>
                </a:highlight>
              </a:rPr>
              <a:t>Exploratory Data Analysis (EDA)</a:t>
            </a:r>
          </a:p>
          <a:p>
            <a:r>
              <a:rPr lang="en-US" sz="1400" dirty="0"/>
              <a:t>5. Feature Selection/Extraction</a:t>
            </a:r>
          </a:p>
          <a:p>
            <a:r>
              <a:rPr lang="en-US" sz="1400" dirty="0"/>
              <a:t>6. Model Selection</a:t>
            </a:r>
          </a:p>
          <a:p>
            <a:r>
              <a:rPr lang="en-US" sz="1400" dirty="0"/>
              <a:t>7. Model Training</a:t>
            </a:r>
          </a:p>
          <a:p>
            <a:r>
              <a:rPr lang="en-US" sz="1400" dirty="0"/>
              <a:t>8. Model Evaluation</a:t>
            </a:r>
          </a:p>
          <a:p>
            <a:r>
              <a:rPr lang="en-US" sz="1400" dirty="0"/>
              <a:t>9. Iterate and Improve</a:t>
            </a:r>
          </a:p>
          <a:p>
            <a:r>
              <a:rPr lang="en-US" sz="1400" dirty="0"/>
              <a:t>10. Documentation and Communication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1A49241-133C-ECBE-4796-F062D8B0E590}"/>
              </a:ext>
            </a:extLst>
          </p:cNvPr>
          <p:cNvSpPr txBox="1">
            <a:spLocks/>
          </p:cNvSpPr>
          <p:nvPr/>
        </p:nvSpPr>
        <p:spPr>
          <a:xfrm>
            <a:off x="4200182" y="1977081"/>
            <a:ext cx="7427526" cy="211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Updates:</a:t>
            </a:r>
            <a:endParaRPr lang="en-US" sz="1400" dirty="0"/>
          </a:p>
          <a:p>
            <a:r>
              <a:rPr lang="en-US" sz="1400" dirty="0"/>
              <a:t>On 02/17/2024(Duration: 30min)-</a:t>
            </a:r>
          </a:p>
          <a:p>
            <a:r>
              <a:rPr lang="en-US" sz="1400" dirty="0"/>
              <a:t>We discussed the dataset that we could use, the overall data science question we want to answer, the type of data we want to predict, and the put together a timeline to finish the project.</a:t>
            </a:r>
          </a:p>
          <a:p>
            <a:r>
              <a:rPr lang="en-US" sz="1400" dirty="0"/>
              <a:t>On 02/19/2024 (Duration: 30min)-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858761-F07D-C5B6-A074-24F6FB74B619}"/>
              </a:ext>
            </a:extLst>
          </p:cNvPr>
          <p:cNvSpPr txBox="1">
            <a:spLocks/>
          </p:cNvSpPr>
          <p:nvPr/>
        </p:nvSpPr>
        <p:spPr>
          <a:xfrm>
            <a:off x="4200182" y="4094206"/>
            <a:ext cx="7427526" cy="1083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Attendance for Meeting 1:</a:t>
            </a:r>
          </a:p>
          <a:p>
            <a:r>
              <a:rPr lang="en-US" sz="1400" dirty="0"/>
              <a:t>All were in attendance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91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F0EB-0901-2DD2-489D-525E570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Questions for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FB7B2-3B0F-F3C3-0F97-4E91127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10479644" cy="250794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What are the leading variables that correlate with candidates who have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Of the numeric variables in what range do we start to seeing candidates who do have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 For non-numeric variables what character strings appearing the most often with candidates who do have heart disease?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What are the least common variables that candidates with heart disease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 What age do we start seeing heart disease more common among candidates?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At what age do we see heart disease become more common for males and females. Does chest pain correlate with heart disease?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Are there any differences in patients that check ups within a year versus those that get check ups past the 5 year mark?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000" dirty="0"/>
              <a:t>Does race play a role in the frequency of heart attacks? If so, at what age does race play a role?</a:t>
            </a:r>
          </a:p>
        </p:txBody>
      </p:sp>
    </p:spTree>
    <p:extLst>
      <p:ext uri="{BB962C8B-B14F-4D97-AF65-F5344CB8AC3E}">
        <p14:creationId xmlns:p14="http://schemas.microsoft.com/office/powerpoint/2010/main" val="60565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33A3B-5283-FC01-52E5-2B50EDEB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39C-6123-B290-3498-BAD49986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87423"/>
            <a:ext cx="5020948" cy="2270641"/>
          </a:xfrm>
        </p:spPr>
        <p:txBody>
          <a:bodyPr/>
          <a:lstStyle/>
          <a:p>
            <a:r>
              <a:rPr lang="en-US" dirty="0"/>
              <a:t>Current Variables to Focus 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8DC73-DC63-C819-6965-34C9E0CB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2615513"/>
            <a:ext cx="9639384" cy="36205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Race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PhysicalHealthDays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MentalHealthDays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AlcoholDrinkers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PhysicalActivities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SleepHours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rgbClr val="0D0D0D"/>
                </a:solidFill>
                <a:effectLst/>
                <a:latin typeface="Söhne"/>
              </a:rPr>
              <a:t>CovidPos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D0D0D"/>
                </a:solidFill>
                <a:latin typeface="Söhne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7654825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3CCE2691F374E8A682604DBAFCEB8" ma:contentTypeVersion="8" ma:contentTypeDescription="Create a new document." ma:contentTypeScope="" ma:versionID="e44a2bde4a21e5fc7f073e5891c1620c">
  <xsd:schema xmlns:xsd="http://www.w3.org/2001/XMLSchema" xmlns:xs="http://www.w3.org/2001/XMLSchema" xmlns:p="http://schemas.microsoft.com/office/2006/metadata/properties" xmlns:ns3="1bb7031c-a8b4-4cbe-98f2-525d179cfc77" xmlns:ns4="c1f6d79c-77e4-4aca-9148-98b3b94f6507" targetNamespace="http://schemas.microsoft.com/office/2006/metadata/properties" ma:root="true" ma:fieldsID="50d934612a8cb0ade44dfd10f47000e8" ns3:_="" ns4:_="">
    <xsd:import namespace="1bb7031c-a8b4-4cbe-98f2-525d179cfc77"/>
    <xsd:import namespace="c1f6d79c-77e4-4aca-9148-98b3b94f65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7031c-a8b4-4cbe-98f2-525d179cf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d79c-77e4-4aca-9148-98b3b94f650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b7031c-a8b4-4cbe-98f2-525d179cfc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1FBCF-1E08-43BD-A885-0DEB57D76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7031c-a8b4-4cbe-98f2-525d179cfc77"/>
    <ds:schemaRef ds:uri="c1f6d79c-77e4-4aca-9148-98b3b94f65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FE1F4-DC23-4922-8914-581F71D27CC2}">
  <ds:schemaRefs>
    <ds:schemaRef ds:uri="c1f6d79c-77e4-4aca-9148-98b3b94f6507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1bb7031c-a8b4-4cbe-98f2-525d179cfc77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4358F8-A1A2-4C12-9300-834AC979E5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377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Bierstadt</vt:lpstr>
      <vt:lpstr>Söhne</vt:lpstr>
      <vt:lpstr>GestaltVTI</vt:lpstr>
      <vt:lpstr>Predicting Heart Failure using Machine Learning</vt:lpstr>
      <vt:lpstr>Overall Summary of Update 1 </vt:lpstr>
      <vt:lpstr>Overall Summary </vt:lpstr>
      <vt:lpstr>Steps to Complete</vt:lpstr>
      <vt:lpstr>Secondary Questions for Dataset</vt:lpstr>
      <vt:lpstr>Current Variables to Focus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Probability of Heart Failure using Machine Learning</dc:title>
  <dc:creator>Adrian Torres</dc:creator>
  <cp:lastModifiedBy>Adrian Torres</cp:lastModifiedBy>
  <cp:revision>8</cp:revision>
  <dcterms:created xsi:type="dcterms:W3CDTF">2024-02-18T00:38:04Z</dcterms:created>
  <dcterms:modified xsi:type="dcterms:W3CDTF">2024-02-20T00:41:07Z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0x01010025C3CCE2691F374E8A682604DBAFCEB8</vt:lpwstr>
  </property>
</Properties>
</file>