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sldIdLst>
    <p:sldId id="256" r:id="rId5"/>
    <p:sldId id="266" r:id="rId6"/>
    <p:sldId id="257" r:id="rId7"/>
    <p:sldId id="271" r:id="rId8"/>
    <p:sldId id="263" r:id="rId9"/>
    <p:sldId id="259" r:id="rId10"/>
    <p:sldId id="261" r:id="rId11"/>
    <p:sldId id="265" r:id="rId12"/>
    <p:sldId id="264" r:id="rId13"/>
    <p:sldId id="262" r:id="rId14"/>
    <p:sldId id="275" r:id="rId15"/>
    <p:sldId id="272" r:id="rId16"/>
    <p:sldId id="274" r:id="rId17"/>
    <p:sldId id="276" r:id="rId18"/>
    <p:sldId id="273" r:id="rId19"/>
    <p:sldId id="269" r:id="rId20"/>
    <p:sldId id="277" r:id="rId21"/>
    <p:sldId id="280" r:id="rId22"/>
    <p:sldId id="279" r:id="rId23"/>
    <p:sldId id="281" r:id="rId24"/>
    <p:sldId id="282"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E9442D-37FC-45DB-8010-EDA4EA5B0970}" v="990" dt="2024-03-08T01:05:14.3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4" d="100"/>
          <a:sy n="124" d="100"/>
        </p:scale>
        <p:origin x="82" y="4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4401CE-5BEB-4C3E-99BF-AB2FF61A78B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427C0140-8D6E-4E03-8A36-933909CA8E8D}">
      <dgm:prSet/>
      <dgm:spPr/>
      <dgm:t>
        <a:bodyPr/>
        <a:lstStyle/>
        <a:p>
          <a:r>
            <a:rPr lang="en-US" b="0" i="1" dirty="0"/>
            <a:t>1. Define the Problem</a:t>
          </a:r>
          <a:endParaRPr lang="en-US" dirty="0"/>
        </a:p>
      </dgm:t>
    </dgm:pt>
    <dgm:pt modelId="{856755FA-839D-4E2E-87C9-CAB5A3856C1D}" type="parTrans" cxnId="{2BB7E2F5-21BE-46FA-ACC3-BB3206BE1CBF}">
      <dgm:prSet/>
      <dgm:spPr/>
      <dgm:t>
        <a:bodyPr/>
        <a:lstStyle/>
        <a:p>
          <a:endParaRPr lang="en-US"/>
        </a:p>
      </dgm:t>
    </dgm:pt>
    <dgm:pt modelId="{C111E47C-339A-4E66-BEB6-FDC163637993}" type="sibTrans" cxnId="{2BB7E2F5-21BE-46FA-ACC3-BB3206BE1CBF}">
      <dgm:prSet/>
      <dgm:spPr/>
      <dgm:t>
        <a:bodyPr/>
        <a:lstStyle/>
        <a:p>
          <a:endParaRPr lang="en-US"/>
        </a:p>
      </dgm:t>
    </dgm:pt>
    <dgm:pt modelId="{9B33A131-6935-49D5-955C-4E3DAE8BD23E}">
      <dgm:prSet/>
      <dgm:spPr/>
      <dgm:t>
        <a:bodyPr/>
        <a:lstStyle/>
        <a:p>
          <a:r>
            <a:rPr lang="en-US" b="0" i="1"/>
            <a:t>2. Gather Data</a:t>
          </a:r>
          <a:endParaRPr lang="en-US"/>
        </a:p>
      </dgm:t>
    </dgm:pt>
    <dgm:pt modelId="{7B5623BC-5741-4351-8812-3BAAA461560A}" type="parTrans" cxnId="{CD39FEFB-D2D4-440F-9870-EE8A7365D047}">
      <dgm:prSet/>
      <dgm:spPr/>
      <dgm:t>
        <a:bodyPr/>
        <a:lstStyle/>
        <a:p>
          <a:endParaRPr lang="en-US"/>
        </a:p>
      </dgm:t>
    </dgm:pt>
    <dgm:pt modelId="{822999E5-64B5-48D2-8C14-D5CA756E25CE}" type="sibTrans" cxnId="{CD39FEFB-D2D4-440F-9870-EE8A7365D047}">
      <dgm:prSet/>
      <dgm:spPr/>
      <dgm:t>
        <a:bodyPr/>
        <a:lstStyle/>
        <a:p>
          <a:endParaRPr lang="en-US"/>
        </a:p>
      </dgm:t>
    </dgm:pt>
    <dgm:pt modelId="{55A07261-C4F1-44AE-83D5-B74157A4ECBA}">
      <dgm:prSet/>
      <dgm:spPr/>
      <dgm:t>
        <a:bodyPr/>
        <a:lstStyle/>
        <a:p>
          <a:r>
            <a:rPr lang="en-US" b="0" i="1" dirty="0"/>
            <a:t>3. Data Preprocessing</a:t>
          </a:r>
          <a:endParaRPr lang="en-US" dirty="0"/>
        </a:p>
      </dgm:t>
    </dgm:pt>
    <dgm:pt modelId="{7DC30E9E-9025-4B89-BD6C-A1336DFA12C4}" type="parTrans" cxnId="{E9D41EE5-7944-49C2-8C7D-35B52435112E}">
      <dgm:prSet/>
      <dgm:spPr/>
      <dgm:t>
        <a:bodyPr/>
        <a:lstStyle/>
        <a:p>
          <a:endParaRPr lang="en-US"/>
        </a:p>
      </dgm:t>
    </dgm:pt>
    <dgm:pt modelId="{CCBB6CFC-A3B6-4E33-921F-64A1CE2AE0C7}" type="sibTrans" cxnId="{E9D41EE5-7944-49C2-8C7D-35B52435112E}">
      <dgm:prSet/>
      <dgm:spPr/>
      <dgm:t>
        <a:bodyPr/>
        <a:lstStyle/>
        <a:p>
          <a:endParaRPr lang="en-US"/>
        </a:p>
      </dgm:t>
    </dgm:pt>
    <dgm:pt modelId="{E8AC717D-5912-4A6A-BA53-5F81D5A08727}">
      <dgm:prSet/>
      <dgm:spPr/>
      <dgm:t>
        <a:bodyPr/>
        <a:lstStyle/>
        <a:p>
          <a:r>
            <a:rPr lang="en-US" b="0" i="1" dirty="0"/>
            <a:t>4. Exploratory Data Analysis (EDA)</a:t>
          </a:r>
          <a:endParaRPr lang="en-US" dirty="0"/>
        </a:p>
      </dgm:t>
    </dgm:pt>
    <dgm:pt modelId="{8B180317-8B14-441C-866E-1532F54DC61B}" type="parTrans" cxnId="{9204C1A1-CADF-47A0-9B9F-0D5688737A8F}">
      <dgm:prSet/>
      <dgm:spPr/>
      <dgm:t>
        <a:bodyPr/>
        <a:lstStyle/>
        <a:p>
          <a:endParaRPr lang="en-US"/>
        </a:p>
      </dgm:t>
    </dgm:pt>
    <dgm:pt modelId="{5905B0A7-FF29-4EE4-BA35-0091F7D0671E}" type="sibTrans" cxnId="{9204C1A1-CADF-47A0-9B9F-0D5688737A8F}">
      <dgm:prSet/>
      <dgm:spPr/>
      <dgm:t>
        <a:bodyPr/>
        <a:lstStyle/>
        <a:p>
          <a:endParaRPr lang="en-US"/>
        </a:p>
      </dgm:t>
    </dgm:pt>
    <dgm:pt modelId="{9166469A-A7C6-4E8D-B6A1-8FBB06613AA8}">
      <dgm:prSet/>
      <dgm:spPr/>
      <dgm:t>
        <a:bodyPr/>
        <a:lstStyle/>
        <a:p>
          <a:r>
            <a:rPr lang="en-US" b="0" i="1" dirty="0"/>
            <a:t>5. Feature Selection/Extraction</a:t>
          </a:r>
          <a:endParaRPr lang="en-US" dirty="0"/>
        </a:p>
      </dgm:t>
    </dgm:pt>
    <dgm:pt modelId="{9F6E6D9B-477F-46C1-BA06-D7F42F0CA304}" type="parTrans" cxnId="{B30AE4C6-A443-4E49-A92C-F746BA80C886}">
      <dgm:prSet/>
      <dgm:spPr/>
      <dgm:t>
        <a:bodyPr/>
        <a:lstStyle/>
        <a:p>
          <a:endParaRPr lang="en-US"/>
        </a:p>
      </dgm:t>
    </dgm:pt>
    <dgm:pt modelId="{A086C31C-4480-45D9-B1C3-B3343CBC620D}" type="sibTrans" cxnId="{B30AE4C6-A443-4E49-A92C-F746BA80C886}">
      <dgm:prSet/>
      <dgm:spPr/>
      <dgm:t>
        <a:bodyPr/>
        <a:lstStyle/>
        <a:p>
          <a:endParaRPr lang="en-US"/>
        </a:p>
      </dgm:t>
    </dgm:pt>
    <dgm:pt modelId="{97C7BA0F-B193-4B7D-AD20-A416A3896323}">
      <dgm:prSet/>
      <dgm:spPr/>
      <dgm:t>
        <a:bodyPr/>
        <a:lstStyle/>
        <a:p>
          <a:r>
            <a:rPr lang="en-US" b="0" i="1" dirty="0"/>
            <a:t>6. Model Selection</a:t>
          </a:r>
          <a:endParaRPr lang="en-US" dirty="0"/>
        </a:p>
      </dgm:t>
    </dgm:pt>
    <dgm:pt modelId="{F6EA52B0-6117-424A-B53C-BBA35AC607E3}" type="parTrans" cxnId="{4EA53FE4-86B0-43B5-9446-8270504F75EB}">
      <dgm:prSet/>
      <dgm:spPr/>
      <dgm:t>
        <a:bodyPr/>
        <a:lstStyle/>
        <a:p>
          <a:endParaRPr lang="en-US"/>
        </a:p>
      </dgm:t>
    </dgm:pt>
    <dgm:pt modelId="{20EF0F86-ECF2-4786-AC34-AC708E2F32FE}" type="sibTrans" cxnId="{4EA53FE4-86B0-43B5-9446-8270504F75EB}">
      <dgm:prSet/>
      <dgm:spPr/>
      <dgm:t>
        <a:bodyPr/>
        <a:lstStyle/>
        <a:p>
          <a:endParaRPr lang="en-US"/>
        </a:p>
      </dgm:t>
    </dgm:pt>
    <dgm:pt modelId="{FC90556F-19DD-47D9-A611-7AE44BFEAA60}">
      <dgm:prSet/>
      <dgm:spPr/>
      <dgm:t>
        <a:bodyPr/>
        <a:lstStyle/>
        <a:p>
          <a:r>
            <a:rPr lang="en-US" b="0" i="1" dirty="0"/>
            <a:t>7. Model Training</a:t>
          </a:r>
          <a:endParaRPr lang="en-US" dirty="0"/>
        </a:p>
      </dgm:t>
    </dgm:pt>
    <dgm:pt modelId="{29D4DF98-B538-4E0F-B126-77661B2ADCBC}" type="parTrans" cxnId="{442EE820-6AB5-4221-AD31-CE6B0FEF0E58}">
      <dgm:prSet/>
      <dgm:spPr/>
      <dgm:t>
        <a:bodyPr/>
        <a:lstStyle/>
        <a:p>
          <a:endParaRPr lang="en-US"/>
        </a:p>
      </dgm:t>
    </dgm:pt>
    <dgm:pt modelId="{949CF012-8DFD-41E9-8330-D4FECD61F7E4}" type="sibTrans" cxnId="{442EE820-6AB5-4221-AD31-CE6B0FEF0E58}">
      <dgm:prSet/>
      <dgm:spPr/>
      <dgm:t>
        <a:bodyPr/>
        <a:lstStyle/>
        <a:p>
          <a:endParaRPr lang="en-US"/>
        </a:p>
      </dgm:t>
    </dgm:pt>
    <dgm:pt modelId="{36C3D7D3-3750-4D7D-9FB9-AD552C18CBBF}">
      <dgm:prSet/>
      <dgm:spPr/>
      <dgm:t>
        <a:bodyPr/>
        <a:lstStyle/>
        <a:p>
          <a:r>
            <a:rPr lang="en-US" b="0" i="1" dirty="0"/>
            <a:t>8. Model Evaluation</a:t>
          </a:r>
          <a:endParaRPr lang="en-US" dirty="0"/>
        </a:p>
      </dgm:t>
    </dgm:pt>
    <dgm:pt modelId="{82BE5BC3-A5C5-4EA5-BE71-1A49C3DEF273}" type="parTrans" cxnId="{857B1A21-1951-4330-A9A1-946385DD04EB}">
      <dgm:prSet/>
      <dgm:spPr/>
      <dgm:t>
        <a:bodyPr/>
        <a:lstStyle/>
        <a:p>
          <a:endParaRPr lang="en-US"/>
        </a:p>
      </dgm:t>
    </dgm:pt>
    <dgm:pt modelId="{48F7BD77-A70C-453E-A349-F5BBC70DA04E}" type="sibTrans" cxnId="{857B1A21-1951-4330-A9A1-946385DD04EB}">
      <dgm:prSet/>
      <dgm:spPr/>
      <dgm:t>
        <a:bodyPr/>
        <a:lstStyle/>
        <a:p>
          <a:endParaRPr lang="en-US"/>
        </a:p>
      </dgm:t>
    </dgm:pt>
    <dgm:pt modelId="{0B0D8408-5CF2-4A59-A09A-D8E51320EC37}">
      <dgm:prSet/>
      <dgm:spPr/>
      <dgm:t>
        <a:bodyPr/>
        <a:lstStyle/>
        <a:p>
          <a:r>
            <a:rPr lang="en-US" b="0" i="1"/>
            <a:t>9. Iterate and Improve</a:t>
          </a:r>
          <a:endParaRPr lang="en-US"/>
        </a:p>
      </dgm:t>
    </dgm:pt>
    <dgm:pt modelId="{6AF379A7-688A-4E2E-83D1-AC4B1AB8F28C}" type="parTrans" cxnId="{75715B44-958A-42B8-BF47-F382F9C266FD}">
      <dgm:prSet/>
      <dgm:spPr/>
      <dgm:t>
        <a:bodyPr/>
        <a:lstStyle/>
        <a:p>
          <a:endParaRPr lang="en-US"/>
        </a:p>
      </dgm:t>
    </dgm:pt>
    <dgm:pt modelId="{A6CC0941-570C-4117-A7FF-447072A32F2C}" type="sibTrans" cxnId="{75715B44-958A-42B8-BF47-F382F9C266FD}">
      <dgm:prSet/>
      <dgm:spPr/>
      <dgm:t>
        <a:bodyPr/>
        <a:lstStyle/>
        <a:p>
          <a:endParaRPr lang="en-US"/>
        </a:p>
      </dgm:t>
    </dgm:pt>
    <dgm:pt modelId="{BA220D56-B77B-40C5-8CC1-97CD5D775342}">
      <dgm:prSet/>
      <dgm:spPr/>
      <dgm:t>
        <a:bodyPr/>
        <a:lstStyle/>
        <a:p>
          <a:r>
            <a:rPr lang="en-US" b="0" i="1"/>
            <a:t>10. Documentation and Communication</a:t>
          </a:r>
          <a:endParaRPr lang="en-US"/>
        </a:p>
      </dgm:t>
    </dgm:pt>
    <dgm:pt modelId="{B59D0B9C-FE44-484E-A11F-67A54B238AA4}" type="parTrans" cxnId="{7AC815A3-373B-4000-819F-254F5CF32BEC}">
      <dgm:prSet/>
      <dgm:spPr/>
      <dgm:t>
        <a:bodyPr/>
        <a:lstStyle/>
        <a:p>
          <a:endParaRPr lang="en-US"/>
        </a:p>
      </dgm:t>
    </dgm:pt>
    <dgm:pt modelId="{7B51AF89-C6C6-42D2-BB0A-DA8CBC57C47C}" type="sibTrans" cxnId="{7AC815A3-373B-4000-819F-254F5CF32BEC}">
      <dgm:prSet/>
      <dgm:spPr/>
      <dgm:t>
        <a:bodyPr/>
        <a:lstStyle/>
        <a:p>
          <a:endParaRPr lang="en-US"/>
        </a:p>
      </dgm:t>
    </dgm:pt>
    <dgm:pt modelId="{B08FEEA0-3B64-446B-8B5F-0613C16761CA}" type="pres">
      <dgm:prSet presAssocID="{E14401CE-5BEB-4C3E-99BF-AB2FF61A78BB}" presName="diagram" presStyleCnt="0">
        <dgm:presLayoutVars>
          <dgm:dir/>
          <dgm:resizeHandles val="exact"/>
        </dgm:presLayoutVars>
      </dgm:prSet>
      <dgm:spPr/>
    </dgm:pt>
    <dgm:pt modelId="{1A6F6B91-D0D4-40AA-B9A3-FAC58A7A9183}" type="pres">
      <dgm:prSet presAssocID="{427C0140-8D6E-4E03-8A36-933909CA8E8D}" presName="node" presStyleLbl="node1" presStyleIdx="0" presStyleCnt="10">
        <dgm:presLayoutVars>
          <dgm:bulletEnabled val="1"/>
        </dgm:presLayoutVars>
      </dgm:prSet>
      <dgm:spPr/>
    </dgm:pt>
    <dgm:pt modelId="{26EFCD03-D655-4AD1-91C4-7BAFD8B568C8}" type="pres">
      <dgm:prSet presAssocID="{C111E47C-339A-4E66-BEB6-FDC163637993}" presName="sibTrans" presStyleCnt="0"/>
      <dgm:spPr/>
    </dgm:pt>
    <dgm:pt modelId="{B26F0813-3386-49C8-951E-627F3ADF2D2F}" type="pres">
      <dgm:prSet presAssocID="{9B33A131-6935-49D5-955C-4E3DAE8BD23E}" presName="node" presStyleLbl="node1" presStyleIdx="1" presStyleCnt="10">
        <dgm:presLayoutVars>
          <dgm:bulletEnabled val="1"/>
        </dgm:presLayoutVars>
      </dgm:prSet>
      <dgm:spPr/>
    </dgm:pt>
    <dgm:pt modelId="{00F191A7-13B1-4CBD-A1ED-E87E4F29BFB4}" type="pres">
      <dgm:prSet presAssocID="{822999E5-64B5-48D2-8C14-D5CA756E25CE}" presName="sibTrans" presStyleCnt="0"/>
      <dgm:spPr/>
    </dgm:pt>
    <dgm:pt modelId="{9D166EF3-89F2-40ED-AFA3-873B1CE8CEA6}" type="pres">
      <dgm:prSet presAssocID="{55A07261-C4F1-44AE-83D5-B74157A4ECBA}" presName="node" presStyleLbl="node1" presStyleIdx="2" presStyleCnt="10">
        <dgm:presLayoutVars>
          <dgm:bulletEnabled val="1"/>
        </dgm:presLayoutVars>
      </dgm:prSet>
      <dgm:spPr/>
    </dgm:pt>
    <dgm:pt modelId="{EBF8B5D8-724B-42B9-AC3A-2C51AE70F017}" type="pres">
      <dgm:prSet presAssocID="{CCBB6CFC-A3B6-4E33-921F-64A1CE2AE0C7}" presName="sibTrans" presStyleCnt="0"/>
      <dgm:spPr/>
    </dgm:pt>
    <dgm:pt modelId="{ABD2C212-83DC-4E85-AE73-0EFB1036B3A4}" type="pres">
      <dgm:prSet presAssocID="{E8AC717D-5912-4A6A-BA53-5F81D5A08727}" presName="node" presStyleLbl="node1" presStyleIdx="3" presStyleCnt="10">
        <dgm:presLayoutVars>
          <dgm:bulletEnabled val="1"/>
        </dgm:presLayoutVars>
      </dgm:prSet>
      <dgm:spPr/>
    </dgm:pt>
    <dgm:pt modelId="{9984F812-8202-4EEF-AA49-57C599440D80}" type="pres">
      <dgm:prSet presAssocID="{5905B0A7-FF29-4EE4-BA35-0091F7D0671E}" presName="sibTrans" presStyleCnt="0"/>
      <dgm:spPr/>
    </dgm:pt>
    <dgm:pt modelId="{ACE104C7-A4A6-4F60-AEEA-C9B6AEA6E7FD}" type="pres">
      <dgm:prSet presAssocID="{9166469A-A7C6-4E8D-B6A1-8FBB06613AA8}" presName="node" presStyleLbl="node1" presStyleIdx="4" presStyleCnt="10">
        <dgm:presLayoutVars>
          <dgm:bulletEnabled val="1"/>
        </dgm:presLayoutVars>
      </dgm:prSet>
      <dgm:spPr/>
    </dgm:pt>
    <dgm:pt modelId="{4B88D2E2-A76B-4528-9C75-213D690FEC0E}" type="pres">
      <dgm:prSet presAssocID="{A086C31C-4480-45D9-B1C3-B3343CBC620D}" presName="sibTrans" presStyleCnt="0"/>
      <dgm:spPr/>
    </dgm:pt>
    <dgm:pt modelId="{386D63CF-1021-41CA-8DEF-C90F9500C666}" type="pres">
      <dgm:prSet presAssocID="{97C7BA0F-B193-4B7D-AD20-A416A3896323}" presName="node" presStyleLbl="node1" presStyleIdx="5" presStyleCnt="10">
        <dgm:presLayoutVars>
          <dgm:bulletEnabled val="1"/>
        </dgm:presLayoutVars>
      </dgm:prSet>
      <dgm:spPr/>
    </dgm:pt>
    <dgm:pt modelId="{94FD36E6-F141-4AAB-809F-F002795B2B35}" type="pres">
      <dgm:prSet presAssocID="{20EF0F86-ECF2-4786-AC34-AC708E2F32FE}" presName="sibTrans" presStyleCnt="0"/>
      <dgm:spPr/>
    </dgm:pt>
    <dgm:pt modelId="{54C71AA2-5483-42CA-96CA-F94A450BB5E6}" type="pres">
      <dgm:prSet presAssocID="{FC90556F-19DD-47D9-A611-7AE44BFEAA60}" presName="node" presStyleLbl="node1" presStyleIdx="6" presStyleCnt="10">
        <dgm:presLayoutVars>
          <dgm:bulletEnabled val="1"/>
        </dgm:presLayoutVars>
      </dgm:prSet>
      <dgm:spPr/>
    </dgm:pt>
    <dgm:pt modelId="{6E9FF05D-9DF7-444B-BB7C-254F107FBF42}" type="pres">
      <dgm:prSet presAssocID="{949CF012-8DFD-41E9-8330-D4FECD61F7E4}" presName="sibTrans" presStyleCnt="0"/>
      <dgm:spPr/>
    </dgm:pt>
    <dgm:pt modelId="{0FC52235-C3DD-49C9-AE74-16699AB2EF52}" type="pres">
      <dgm:prSet presAssocID="{36C3D7D3-3750-4D7D-9FB9-AD552C18CBBF}" presName="node" presStyleLbl="node1" presStyleIdx="7" presStyleCnt="10">
        <dgm:presLayoutVars>
          <dgm:bulletEnabled val="1"/>
        </dgm:presLayoutVars>
      </dgm:prSet>
      <dgm:spPr/>
    </dgm:pt>
    <dgm:pt modelId="{0227DE77-784A-4FCE-AC54-AE01A3124BD0}" type="pres">
      <dgm:prSet presAssocID="{48F7BD77-A70C-453E-A349-F5BBC70DA04E}" presName="sibTrans" presStyleCnt="0"/>
      <dgm:spPr/>
    </dgm:pt>
    <dgm:pt modelId="{312C5BB7-12E0-42E0-9F80-86F77370C522}" type="pres">
      <dgm:prSet presAssocID="{0B0D8408-5CF2-4A59-A09A-D8E51320EC37}" presName="node" presStyleLbl="node1" presStyleIdx="8" presStyleCnt="10">
        <dgm:presLayoutVars>
          <dgm:bulletEnabled val="1"/>
        </dgm:presLayoutVars>
      </dgm:prSet>
      <dgm:spPr/>
    </dgm:pt>
    <dgm:pt modelId="{514CADD7-6C18-45A2-AEA5-51718178B0E2}" type="pres">
      <dgm:prSet presAssocID="{A6CC0941-570C-4117-A7FF-447072A32F2C}" presName="sibTrans" presStyleCnt="0"/>
      <dgm:spPr/>
    </dgm:pt>
    <dgm:pt modelId="{4A4EDAB1-CAA5-4277-B599-36D9BA9A118E}" type="pres">
      <dgm:prSet presAssocID="{BA220D56-B77B-40C5-8CC1-97CD5D775342}" presName="node" presStyleLbl="node1" presStyleIdx="9" presStyleCnt="10">
        <dgm:presLayoutVars>
          <dgm:bulletEnabled val="1"/>
        </dgm:presLayoutVars>
      </dgm:prSet>
      <dgm:spPr/>
    </dgm:pt>
  </dgm:ptLst>
  <dgm:cxnLst>
    <dgm:cxn modelId="{1BDA280C-3818-418D-8FFB-A1E799A9BDDE}" type="presOf" srcId="{427C0140-8D6E-4E03-8A36-933909CA8E8D}" destId="{1A6F6B91-D0D4-40AA-B9A3-FAC58A7A9183}" srcOrd="0" destOrd="0" presId="urn:microsoft.com/office/officeart/2005/8/layout/default"/>
    <dgm:cxn modelId="{442EE820-6AB5-4221-AD31-CE6B0FEF0E58}" srcId="{E14401CE-5BEB-4C3E-99BF-AB2FF61A78BB}" destId="{FC90556F-19DD-47D9-A611-7AE44BFEAA60}" srcOrd="6" destOrd="0" parTransId="{29D4DF98-B538-4E0F-B126-77661B2ADCBC}" sibTransId="{949CF012-8DFD-41E9-8330-D4FECD61F7E4}"/>
    <dgm:cxn modelId="{857B1A21-1951-4330-A9A1-946385DD04EB}" srcId="{E14401CE-5BEB-4C3E-99BF-AB2FF61A78BB}" destId="{36C3D7D3-3750-4D7D-9FB9-AD552C18CBBF}" srcOrd="7" destOrd="0" parTransId="{82BE5BC3-A5C5-4EA5-BE71-1A49C3DEF273}" sibTransId="{48F7BD77-A70C-453E-A349-F5BBC70DA04E}"/>
    <dgm:cxn modelId="{D7E77728-9D68-431A-A6D3-FA0C899A9276}" type="presOf" srcId="{55A07261-C4F1-44AE-83D5-B74157A4ECBA}" destId="{9D166EF3-89F2-40ED-AFA3-873B1CE8CEA6}" srcOrd="0" destOrd="0" presId="urn:microsoft.com/office/officeart/2005/8/layout/default"/>
    <dgm:cxn modelId="{7C591437-6BA9-4A9C-BF05-0A60ED79EAD2}" type="presOf" srcId="{9166469A-A7C6-4E8D-B6A1-8FBB06613AA8}" destId="{ACE104C7-A4A6-4F60-AEEA-C9B6AEA6E7FD}" srcOrd="0" destOrd="0" presId="urn:microsoft.com/office/officeart/2005/8/layout/default"/>
    <dgm:cxn modelId="{75715B44-958A-42B8-BF47-F382F9C266FD}" srcId="{E14401CE-5BEB-4C3E-99BF-AB2FF61A78BB}" destId="{0B0D8408-5CF2-4A59-A09A-D8E51320EC37}" srcOrd="8" destOrd="0" parTransId="{6AF379A7-688A-4E2E-83D1-AC4B1AB8F28C}" sibTransId="{A6CC0941-570C-4117-A7FF-447072A32F2C}"/>
    <dgm:cxn modelId="{F2A5F470-1DB0-4B53-9424-1873BA4E7D36}" type="presOf" srcId="{36C3D7D3-3750-4D7D-9FB9-AD552C18CBBF}" destId="{0FC52235-C3DD-49C9-AE74-16699AB2EF52}" srcOrd="0" destOrd="0" presId="urn:microsoft.com/office/officeart/2005/8/layout/default"/>
    <dgm:cxn modelId="{86788B79-7A3D-4A13-9F8D-12BB517D4543}" type="presOf" srcId="{9B33A131-6935-49D5-955C-4E3DAE8BD23E}" destId="{B26F0813-3386-49C8-951E-627F3ADF2D2F}" srcOrd="0" destOrd="0" presId="urn:microsoft.com/office/officeart/2005/8/layout/default"/>
    <dgm:cxn modelId="{350AFD7B-EC3F-4FDB-9547-FC6F3D4CD74A}" type="presOf" srcId="{97C7BA0F-B193-4B7D-AD20-A416A3896323}" destId="{386D63CF-1021-41CA-8DEF-C90F9500C666}" srcOrd="0" destOrd="0" presId="urn:microsoft.com/office/officeart/2005/8/layout/default"/>
    <dgm:cxn modelId="{9204C1A1-CADF-47A0-9B9F-0D5688737A8F}" srcId="{E14401CE-5BEB-4C3E-99BF-AB2FF61A78BB}" destId="{E8AC717D-5912-4A6A-BA53-5F81D5A08727}" srcOrd="3" destOrd="0" parTransId="{8B180317-8B14-441C-866E-1532F54DC61B}" sibTransId="{5905B0A7-FF29-4EE4-BA35-0091F7D0671E}"/>
    <dgm:cxn modelId="{7AC815A3-373B-4000-819F-254F5CF32BEC}" srcId="{E14401CE-5BEB-4C3E-99BF-AB2FF61A78BB}" destId="{BA220D56-B77B-40C5-8CC1-97CD5D775342}" srcOrd="9" destOrd="0" parTransId="{B59D0B9C-FE44-484E-A11F-67A54B238AA4}" sibTransId="{7B51AF89-C6C6-42D2-BB0A-DA8CBC57C47C}"/>
    <dgm:cxn modelId="{8FEF9CAA-9C20-4D5D-A758-E7A3CB6118DD}" type="presOf" srcId="{E8AC717D-5912-4A6A-BA53-5F81D5A08727}" destId="{ABD2C212-83DC-4E85-AE73-0EFB1036B3A4}" srcOrd="0" destOrd="0" presId="urn:microsoft.com/office/officeart/2005/8/layout/default"/>
    <dgm:cxn modelId="{D24B21B9-4F49-405B-A090-47B6A573A367}" type="presOf" srcId="{FC90556F-19DD-47D9-A611-7AE44BFEAA60}" destId="{54C71AA2-5483-42CA-96CA-F94A450BB5E6}" srcOrd="0" destOrd="0" presId="urn:microsoft.com/office/officeart/2005/8/layout/default"/>
    <dgm:cxn modelId="{F860CDBB-5A7F-4E24-8876-BFB774B263E9}" type="presOf" srcId="{0B0D8408-5CF2-4A59-A09A-D8E51320EC37}" destId="{312C5BB7-12E0-42E0-9F80-86F77370C522}" srcOrd="0" destOrd="0" presId="urn:microsoft.com/office/officeart/2005/8/layout/default"/>
    <dgm:cxn modelId="{B30AE4C6-A443-4E49-A92C-F746BA80C886}" srcId="{E14401CE-5BEB-4C3E-99BF-AB2FF61A78BB}" destId="{9166469A-A7C6-4E8D-B6A1-8FBB06613AA8}" srcOrd="4" destOrd="0" parTransId="{9F6E6D9B-477F-46C1-BA06-D7F42F0CA304}" sibTransId="{A086C31C-4480-45D9-B1C3-B3343CBC620D}"/>
    <dgm:cxn modelId="{24547ECA-EA99-44EB-96B3-92164D5EBB40}" type="presOf" srcId="{BA220D56-B77B-40C5-8CC1-97CD5D775342}" destId="{4A4EDAB1-CAA5-4277-B599-36D9BA9A118E}" srcOrd="0" destOrd="0" presId="urn:microsoft.com/office/officeart/2005/8/layout/default"/>
    <dgm:cxn modelId="{564000DF-10BD-4FB6-82F8-96A3EBAA3630}" type="presOf" srcId="{E14401CE-5BEB-4C3E-99BF-AB2FF61A78BB}" destId="{B08FEEA0-3B64-446B-8B5F-0613C16761CA}" srcOrd="0" destOrd="0" presId="urn:microsoft.com/office/officeart/2005/8/layout/default"/>
    <dgm:cxn modelId="{4EA53FE4-86B0-43B5-9446-8270504F75EB}" srcId="{E14401CE-5BEB-4C3E-99BF-AB2FF61A78BB}" destId="{97C7BA0F-B193-4B7D-AD20-A416A3896323}" srcOrd="5" destOrd="0" parTransId="{F6EA52B0-6117-424A-B53C-BBA35AC607E3}" sibTransId="{20EF0F86-ECF2-4786-AC34-AC708E2F32FE}"/>
    <dgm:cxn modelId="{E9D41EE5-7944-49C2-8C7D-35B52435112E}" srcId="{E14401CE-5BEB-4C3E-99BF-AB2FF61A78BB}" destId="{55A07261-C4F1-44AE-83D5-B74157A4ECBA}" srcOrd="2" destOrd="0" parTransId="{7DC30E9E-9025-4B89-BD6C-A1336DFA12C4}" sibTransId="{CCBB6CFC-A3B6-4E33-921F-64A1CE2AE0C7}"/>
    <dgm:cxn modelId="{2BB7E2F5-21BE-46FA-ACC3-BB3206BE1CBF}" srcId="{E14401CE-5BEB-4C3E-99BF-AB2FF61A78BB}" destId="{427C0140-8D6E-4E03-8A36-933909CA8E8D}" srcOrd="0" destOrd="0" parTransId="{856755FA-839D-4E2E-87C9-CAB5A3856C1D}" sibTransId="{C111E47C-339A-4E66-BEB6-FDC163637993}"/>
    <dgm:cxn modelId="{CD39FEFB-D2D4-440F-9870-EE8A7365D047}" srcId="{E14401CE-5BEB-4C3E-99BF-AB2FF61A78BB}" destId="{9B33A131-6935-49D5-955C-4E3DAE8BD23E}" srcOrd="1" destOrd="0" parTransId="{7B5623BC-5741-4351-8812-3BAAA461560A}" sibTransId="{822999E5-64B5-48D2-8C14-D5CA756E25CE}"/>
    <dgm:cxn modelId="{C5A47B47-3F4E-46E9-9D92-72E342101B67}" type="presParOf" srcId="{B08FEEA0-3B64-446B-8B5F-0613C16761CA}" destId="{1A6F6B91-D0D4-40AA-B9A3-FAC58A7A9183}" srcOrd="0" destOrd="0" presId="urn:microsoft.com/office/officeart/2005/8/layout/default"/>
    <dgm:cxn modelId="{6897E6EB-765B-421F-8142-8F319E0D68E7}" type="presParOf" srcId="{B08FEEA0-3B64-446B-8B5F-0613C16761CA}" destId="{26EFCD03-D655-4AD1-91C4-7BAFD8B568C8}" srcOrd="1" destOrd="0" presId="urn:microsoft.com/office/officeart/2005/8/layout/default"/>
    <dgm:cxn modelId="{20FD8A0E-4440-471B-9AFF-C2F97C46796E}" type="presParOf" srcId="{B08FEEA0-3B64-446B-8B5F-0613C16761CA}" destId="{B26F0813-3386-49C8-951E-627F3ADF2D2F}" srcOrd="2" destOrd="0" presId="urn:microsoft.com/office/officeart/2005/8/layout/default"/>
    <dgm:cxn modelId="{0D8F6E9A-AE98-45F7-8926-37A8E17D7CA9}" type="presParOf" srcId="{B08FEEA0-3B64-446B-8B5F-0613C16761CA}" destId="{00F191A7-13B1-4CBD-A1ED-E87E4F29BFB4}" srcOrd="3" destOrd="0" presId="urn:microsoft.com/office/officeart/2005/8/layout/default"/>
    <dgm:cxn modelId="{AB6BD3B4-F4C6-4016-9D26-779D2BA00A7B}" type="presParOf" srcId="{B08FEEA0-3B64-446B-8B5F-0613C16761CA}" destId="{9D166EF3-89F2-40ED-AFA3-873B1CE8CEA6}" srcOrd="4" destOrd="0" presId="urn:microsoft.com/office/officeart/2005/8/layout/default"/>
    <dgm:cxn modelId="{1BBBB182-EB4C-460E-80F0-6CF0F3E318B1}" type="presParOf" srcId="{B08FEEA0-3B64-446B-8B5F-0613C16761CA}" destId="{EBF8B5D8-724B-42B9-AC3A-2C51AE70F017}" srcOrd="5" destOrd="0" presId="urn:microsoft.com/office/officeart/2005/8/layout/default"/>
    <dgm:cxn modelId="{80E92BA6-38B9-4D7E-A8AE-E314F95F1449}" type="presParOf" srcId="{B08FEEA0-3B64-446B-8B5F-0613C16761CA}" destId="{ABD2C212-83DC-4E85-AE73-0EFB1036B3A4}" srcOrd="6" destOrd="0" presId="urn:microsoft.com/office/officeart/2005/8/layout/default"/>
    <dgm:cxn modelId="{BD21FA97-DCCA-4A86-A3D4-CBE5DCF79F64}" type="presParOf" srcId="{B08FEEA0-3B64-446B-8B5F-0613C16761CA}" destId="{9984F812-8202-4EEF-AA49-57C599440D80}" srcOrd="7" destOrd="0" presId="urn:microsoft.com/office/officeart/2005/8/layout/default"/>
    <dgm:cxn modelId="{7B28CA9B-59B0-47E0-94D8-14353EEF0E52}" type="presParOf" srcId="{B08FEEA0-3B64-446B-8B5F-0613C16761CA}" destId="{ACE104C7-A4A6-4F60-AEEA-C9B6AEA6E7FD}" srcOrd="8" destOrd="0" presId="urn:microsoft.com/office/officeart/2005/8/layout/default"/>
    <dgm:cxn modelId="{BE6F785B-8AC0-43FD-8D99-E69366CDDAE0}" type="presParOf" srcId="{B08FEEA0-3B64-446B-8B5F-0613C16761CA}" destId="{4B88D2E2-A76B-4528-9C75-213D690FEC0E}" srcOrd="9" destOrd="0" presId="urn:microsoft.com/office/officeart/2005/8/layout/default"/>
    <dgm:cxn modelId="{5FC43B03-9711-41E4-9D36-5E1F16B82521}" type="presParOf" srcId="{B08FEEA0-3B64-446B-8B5F-0613C16761CA}" destId="{386D63CF-1021-41CA-8DEF-C90F9500C666}" srcOrd="10" destOrd="0" presId="urn:microsoft.com/office/officeart/2005/8/layout/default"/>
    <dgm:cxn modelId="{D8192464-640D-4785-802C-36033F8F1A05}" type="presParOf" srcId="{B08FEEA0-3B64-446B-8B5F-0613C16761CA}" destId="{94FD36E6-F141-4AAB-809F-F002795B2B35}" srcOrd="11" destOrd="0" presId="urn:microsoft.com/office/officeart/2005/8/layout/default"/>
    <dgm:cxn modelId="{9AA03C80-5023-4C3D-A672-547E43F44854}" type="presParOf" srcId="{B08FEEA0-3B64-446B-8B5F-0613C16761CA}" destId="{54C71AA2-5483-42CA-96CA-F94A450BB5E6}" srcOrd="12" destOrd="0" presId="urn:microsoft.com/office/officeart/2005/8/layout/default"/>
    <dgm:cxn modelId="{279813D3-2B45-4BE4-BF87-C1D5EBD2E835}" type="presParOf" srcId="{B08FEEA0-3B64-446B-8B5F-0613C16761CA}" destId="{6E9FF05D-9DF7-444B-BB7C-254F107FBF42}" srcOrd="13" destOrd="0" presId="urn:microsoft.com/office/officeart/2005/8/layout/default"/>
    <dgm:cxn modelId="{453B302D-5AAE-4CD8-9CD2-FF123AE90E16}" type="presParOf" srcId="{B08FEEA0-3B64-446B-8B5F-0613C16761CA}" destId="{0FC52235-C3DD-49C9-AE74-16699AB2EF52}" srcOrd="14" destOrd="0" presId="urn:microsoft.com/office/officeart/2005/8/layout/default"/>
    <dgm:cxn modelId="{ABF60987-45BC-457A-B913-D84EE3AAF79B}" type="presParOf" srcId="{B08FEEA0-3B64-446B-8B5F-0613C16761CA}" destId="{0227DE77-784A-4FCE-AC54-AE01A3124BD0}" srcOrd="15" destOrd="0" presId="urn:microsoft.com/office/officeart/2005/8/layout/default"/>
    <dgm:cxn modelId="{D0944333-A95E-47EF-9228-0441A18AECAC}" type="presParOf" srcId="{B08FEEA0-3B64-446B-8B5F-0613C16761CA}" destId="{312C5BB7-12E0-42E0-9F80-86F77370C522}" srcOrd="16" destOrd="0" presId="urn:microsoft.com/office/officeart/2005/8/layout/default"/>
    <dgm:cxn modelId="{6678E912-29B6-40D4-B376-D122F21EF40B}" type="presParOf" srcId="{B08FEEA0-3B64-446B-8B5F-0613C16761CA}" destId="{514CADD7-6C18-45A2-AEA5-51718178B0E2}" srcOrd="17" destOrd="0" presId="urn:microsoft.com/office/officeart/2005/8/layout/default"/>
    <dgm:cxn modelId="{CE00A055-29B3-4C36-9767-65AE6A046703}" type="presParOf" srcId="{B08FEEA0-3B64-446B-8B5F-0613C16761CA}" destId="{4A4EDAB1-CAA5-4277-B599-36D9BA9A118E}"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C02440-511E-4A69-8CA8-3AF6A17B3B2D}" type="doc">
      <dgm:prSet loTypeId="urn:microsoft.com/office/officeart/2005/8/layout/process1" loCatId="process" qsTypeId="urn:microsoft.com/office/officeart/2005/8/quickstyle/simple1" qsCatId="simple" csTypeId="urn:microsoft.com/office/officeart/2005/8/colors/colorful2" csCatId="colorful" phldr="1"/>
      <dgm:spPr/>
    </dgm:pt>
    <dgm:pt modelId="{C7CC5E60-C347-4441-B94F-CA119C812787}">
      <dgm:prSet phldrT="[Text]"/>
      <dgm:spPr/>
      <dgm:t>
        <a:bodyPr/>
        <a:lstStyle/>
        <a:p>
          <a:r>
            <a:rPr lang="en-US" dirty="0"/>
            <a:t>Read in Data and structure </a:t>
          </a:r>
        </a:p>
      </dgm:t>
    </dgm:pt>
    <dgm:pt modelId="{1262BCAB-3498-43E4-91B1-0FBF1A57A5CB}" type="parTrans" cxnId="{AD3123A6-5893-4893-B0D1-3350FC26A0F9}">
      <dgm:prSet/>
      <dgm:spPr/>
      <dgm:t>
        <a:bodyPr/>
        <a:lstStyle/>
        <a:p>
          <a:endParaRPr lang="en-US"/>
        </a:p>
      </dgm:t>
    </dgm:pt>
    <dgm:pt modelId="{171343F7-D16F-455E-9041-4EDEF1BE8073}" type="sibTrans" cxnId="{AD3123A6-5893-4893-B0D1-3350FC26A0F9}">
      <dgm:prSet/>
      <dgm:spPr/>
      <dgm:t>
        <a:bodyPr/>
        <a:lstStyle/>
        <a:p>
          <a:endParaRPr lang="en-US"/>
        </a:p>
      </dgm:t>
    </dgm:pt>
    <dgm:pt modelId="{58DA4B96-D637-4638-9634-226DEEE39A62}">
      <dgm:prSet phldrT="[Text]"/>
      <dgm:spPr/>
      <dgm:t>
        <a:bodyPr/>
        <a:lstStyle/>
        <a:p>
          <a:r>
            <a:rPr lang="en-US" dirty="0"/>
            <a:t>Got the frequency count of the general health metric.</a:t>
          </a:r>
        </a:p>
      </dgm:t>
    </dgm:pt>
    <dgm:pt modelId="{C8966073-6BD0-4887-9E8A-B81EE465A425}" type="parTrans" cxnId="{224DB05B-2B19-4089-8202-FE92AC8CBF0E}">
      <dgm:prSet/>
      <dgm:spPr/>
      <dgm:t>
        <a:bodyPr/>
        <a:lstStyle/>
        <a:p>
          <a:endParaRPr lang="en-US"/>
        </a:p>
      </dgm:t>
    </dgm:pt>
    <dgm:pt modelId="{571BA65B-1545-45C4-B913-D77ACAEFA6B3}" type="sibTrans" cxnId="{224DB05B-2B19-4089-8202-FE92AC8CBF0E}">
      <dgm:prSet/>
      <dgm:spPr/>
      <dgm:t>
        <a:bodyPr/>
        <a:lstStyle/>
        <a:p>
          <a:endParaRPr lang="en-US"/>
        </a:p>
      </dgm:t>
    </dgm:pt>
    <dgm:pt modelId="{1F2A7394-2FCD-4AC3-86F3-AEB602226837}">
      <dgm:prSet phldrT="[Text]"/>
      <dgm:spPr/>
      <dgm:t>
        <a:bodyPr/>
        <a:lstStyle/>
        <a:p>
          <a:r>
            <a:rPr lang="en-US" dirty="0"/>
            <a:t>Selected specific columns for the model and got the summary of the integer variables</a:t>
          </a:r>
        </a:p>
      </dgm:t>
    </dgm:pt>
    <dgm:pt modelId="{0E1D6498-DFB1-4622-818B-A0D79283DD95}" type="parTrans" cxnId="{86734A9A-3CBA-4267-B014-E3B13763FD90}">
      <dgm:prSet/>
      <dgm:spPr/>
      <dgm:t>
        <a:bodyPr/>
        <a:lstStyle/>
        <a:p>
          <a:endParaRPr lang="en-US"/>
        </a:p>
      </dgm:t>
    </dgm:pt>
    <dgm:pt modelId="{42475571-159B-4596-A6FC-477B3F3C5C77}" type="sibTrans" cxnId="{86734A9A-3CBA-4267-B014-E3B13763FD90}">
      <dgm:prSet/>
      <dgm:spPr/>
      <dgm:t>
        <a:bodyPr/>
        <a:lstStyle/>
        <a:p>
          <a:endParaRPr lang="en-US"/>
        </a:p>
      </dgm:t>
    </dgm:pt>
    <dgm:pt modelId="{2F8426A9-3A50-4FAF-B024-043623D593B0}">
      <dgm:prSet/>
      <dgm:spPr/>
      <dgm:t>
        <a:bodyPr/>
        <a:lstStyle/>
        <a:p>
          <a:r>
            <a:rPr lang="en-US" dirty="0"/>
            <a:t>Split data into a training and test set then trained and evaluated the model</a:t>
          </a:r>
        </a:p>
      </dgm:t>
    </dgm:pt>
    <dgm:pt modelId="{5A8D0704-00CC-495E-A743-91AB3C10964C}" type="parTrans" cxnId="{D3EBDAD1-0F52-4BBE-930F-BD9E88E2C361}">
      <dgm:prSet/>
      <dgm:spPr/>
      <dgm:t>
        <a:bodyPr/>
        <a:lstStyle/>
        <a:p>
          <a:endParaRPr lang="en-US"/>
        </a:p>
      </dgm:t>
    </dgm:pt>
    <dgm:pt modelId="{42664EE9-FA39-47A0-B8B0-273C65173763}" type="sibTrans" cxnId="{D3EBDAD1-0F52-4BBE-930F-BD9E88E2C361}">
      <dgm:prSet/>
      <dgm:spPr/>
      <dgm:t>
        <a:bodyPr/>
        <a:lstStyle/>
        <a:p>
          <a:endParaRPr lang="en-US"/>
        </a:p>
      </dgm:t>
    </dgm:pt>
    <dgm:pt modelId="{90FC6CEB-5896-4FF6-8770-3C20A09E0F44}" type="pres">
      <dgm:prSet presAssocID="{72C02440-511E-4A69-8CA8-3AF6A17B3B2D}" presName="Name0" presStyleCnt="0">
        <dgm:presLayoutVars>
          <dgm:dir/>
          <dgm:resizeHandles val="exact"/>
        </dgm:presLayoutVars>
      </dgm:prSet>
      <dgm:spPr/>
    </dgm:pt>
    <dgm:pt modelId="{C81A7464-19CC-4C4B-BFB1-81298A82ABE2}" type="pres">
      <dgm:prSet presAssocID="{C7CC5E60-C347-4441-B94F-CA119C812787}" presName="node" presStyleLbl="node1" presStyleIdx="0" presStyleCnt="4">
        <dgm:presLayoutVars>
          <dgm:bulletEnabled val="1"/>
        </dgm:presLayoutVars>
      </dgm:prSet>
      <dgm:spPr/>
    </dgm:pt>
    <dgm:pt modelId="{6B30490E-D03C-45DC-9B81-86BF8C3443EE}" type="pres">
      <dgm:prSet presAssocID="{171343F7-D16F-455E-9041-4EDEF1BE8073}" presName="sibTrans" presStyleLbl="sibTrans2D1" presStyleIdx="0" presStyleCnt="3"/>
      <dgm:spPr/>
    </dgm:pt>
    <dgm:pt modelId="{0D25BAF4-C9D3-4A12-8E88-21A46F800CA3}" type="pres">
      <dgm:prSet presAssocID="{171343F7-D16F-455E-9041-4EDEF1BE8073}" presName="connectorText" presStyleLbl="sibTrans2D1" presStyleIdx="0" presStyleCnt="3"/>
      <dgm:spPr/>
    </dgm:pt>
    <dgm:pt modelId="{E0E1A2CA-32DB-4A93-A549-78A73F66B547}" type="pres">
      <dgm:prSet presAssocID="{58DA4B96-D637-4638-9634-226DEEE39A62}" presName="node" presStyleLbl="node1" presStyleIdx="1" presStyleCnt="4" custLinFactNeighborY="0">
        <dgm:presLayoutVars>
          <dgm:bulletEnabled val="1"/>
        </dgm:presLayoutVars>
      </dgm:prSet>
      <dgm:spPr/>
    </dgm:pt>
    <dgm:pt modelId="{80041334-3CA4-444C-94F0-E4E77564EB2A}" type="pres">
      <dgm:prSet presAssocID="{571BA65B-1545-45C4-B913-D77ACAEFA6B3}" presName="sibTrans" presStyleLbl="sibTrans2D1" presStyleIdx="1" presStyleCnt="3"/>
      <dgm:spPr/>
    </dgm:pt>
    <dgm:pt modelId="{973AEAC1-3DFF-4342-B272-6ADEF1EEA17E}" type="pres">
      <dgm:prSet presAssocID="{571BA65B-1545-45C4-B913-D77ACAEFA6B3}" presName="connectorText" presStyleLbl="sibTrans2D1" presStyleIdx="1" presStyleCnt="3"/>
      <dgm:spPr/>
    </dgm:pt>
    <dgm:pt modelId="{F0348FC3-6E66-4D51-B72E-2B2B9725A85D}" type="pres">
      <dgm:prSet presAssocID="{1F2A7394-2FCD-4AC3-86F3-AEB602226837}" presName="node" presStyleLbl="node1" presStyleIdx="2" presStyleCnt="4">
        <dgm:presLayoutVars>
          <dgm:bulletEnabled val="1"/>
        </dgm:presLayoutVars>
      </dgm:prSet>
      <dgm:spPr/>
    </dgm:pt>
    <dgm:pt modelId="{C27C4B43-FF90-4765-A094-69F4968D13C7}" type="pres">
      <dgm:prSet presAssocID="{42475571-159B-4596-A6FC-477B3F3C5C77}" presName="sibTrans" presStyleLbl="sibTrans2D1" presStyleIdx="2" presStyleCnt="3"/>
      <dgm:spPr/>
    </dgm:pt>
    <dgm:pt modelId="{28E5B585-B50C-4328-8441-06CA75985132}" type="pres">
      <dgm:prSet presAssocID="{42475571-159B-4596-A6FC-477B3F3C5C77}" presName="connectorText" presStyleLbl="sibTrans2D1" presStyleIdx="2" presStyleCnt="3"/>
      <dgm:spPr/>
    </dgm:pt>
    <dgm:pt modelId="{B3C3F8A7-BA11-48AE-8F23-98D363FB9A33}" type="pres">
      <dgm:prSet presAssocID="{2F8426A9-3A50-4FAF-B024-043623D593B0}" presName="node" presStyleLbl="node1" presStyleIdx="3" presStyleCnt="4">
        <dgm:presLayoutVars>
          <dgm:bulletEnabled val="1"/>
        </dgm:presLayoutVars>
      </dgm:prSet>
      <dgm:spPr/>
    </dgm:pt>
  </dgm:ptLst>
  <dgm:cxnLst>
    <dgm:cxn modelId="{4765CB08-CE6A-4C34-AE2B-A76BB505E540}" type="presOf" srcId="{42475571-159B-4596-A6FC-477B3F3C5C77}" destId="{28E5B585-B50C-4328-8441-06CA75985132}" srcOrd="1" destOrd="0" presId="urn:microsoft.com/office/officeart/2005/8/layout/process1"/>
    <dgm:cxn modelId="{0566683F-297E-40F9-A31B-6EDCC3CEE413}" type="presOf" srcId="{571BA65B-1545-45C4-B913-D77ACAEFA6B3}" destId="{80041334-3CA4-444C-94F0-E4E77564EB2A}" srcOrd="0" destOrd="0" presId="urn:microsoft.com/office/officeart/2005/8/layout/process1"/>
    <dgm:cxn modelId="{224DB05B-2B19-4089-8202-FE92AC8CBF0E}" srcId="{72C02440-511E-4A69-8CA8-3AF6A17B3B2D}" destId="{58DA4B96-D637-4638-9634-226DEEE39A62}" srcOrd="1" destOrd="0" parTransId="{C8966073-6BD0-4887-9E8A-B81EE465A425}" sibTransId="{571BA65B-1545-45C4-B913-D77ACAEFA6B3}"/>
    <dgm:cxn modelId="{F4433A46-037A-4A2F-A7BF-9F55C5F6581C}" type="presOf" srcId="{1F2A7394-2FCD-4AC3-86F3-AEB602226837}" destId="{F0348FC3-6E66-4D51-B72E-2B2B9725A85D}" srcOrd="0" destOrd="0" presId="urn:microsoft.com/office/officeart/2005/8/layout/process1"/>
    <dgm:cxn modelId="{F10CB86A-A866-40AA-9D96-6372EA9BDD35}" type="presOf" srcId="{58DA4B96-D637-4638-9634-226DEEE39A62}" destId="{E0E1A2CA-32DB-4A93-A549-78A73F66B547}" srcOrd="0" destOrd="0" presId="urn:microsoft.com/office/officeart/2005/8/layout/process1"/>
    <dgm:cxn modelId="{1FFF3271-EB8F-4382-A21D-815F02EF0417}" type="presOf" srcId="{171343F7-D16F-455E-9041-4EDEF1BE8073}" destId="{6B30490E-D03C-45DC-9B81-86BF8C3443EE}" srcOrd="0" destOrd="0" presId="urn:microsoft.com/office/officeart/2005/8/layout/process1"/>
    <dgm:cxn modelId="{980E5C78-DF4F-484B-A25D-02C732CF75EC}" type="presOf" srcId="{2F8426A9-3A50-4FAF-B024-043623D593B0}" destId="{B3C3F8A7-BA11-48AE-8F23-98D363FB9A33}" srcOrd="0" destOrd="0" presId="urn:microsoft.com/office/officeart/2005/8/layout/process1"/>
    <dgm:cxn modelId="{86734A9A-3CBA-4267-B014-E3B13763FD90}" srcId="{72C02440-511E-4A69-8CA8-3AF6A17B3B2D}" destId="{1F2A7394-2FCD-4AC3-86F3-AEB602226837}" srcOrd="2" destOrd="0" parTransId="{0E1D6498-DFB1-4622-818B-A0D79283DD95}" sibTransId="{42475571-159B-4596-A6FC-477B3F3C5C77}"/>
    <dgm:cxn modelId="{B56BF3A2-0A5F-474E-A1D1-76077928B697}" type="presOf" srcId="{571BA65B-1545-45C4-B913-D77ACAEFA6B3}" destId="{973AEAC1-3DFF-4342-B272-6ADEF1EEA17E}" srcOrd="1" destOrd="0" presId="urn:microsoft.com/office/officeart/2005/8/layout/process1"/>
    <dgm:cxn modelId="{AD3123A6-5893-4893-B0D1-3350FC26A0F9}" srcId="{72C02440-511E-4A69-8CA8-3AF6A17B3B2D}" destId="{C7CC5E60-C347-4441-B94F-CA119C812787}" srcOrd="0" destOrd="0" parTransId="{1262BCAB-3498-43E4-91B1-0FBF1A57A5CB}" sibTransId="{171343F7-D16F-455E-9041-4EDEF1BE8073}"/>
    <dgm:cxn modelId="{232AA2B7-E6CF-4C98-A050-6626318B0829}" type="presOf" srcId="{171343F7-D16F-455E-9041-4EDEF1BE8073}" destId="{0D25BAF4-C9D3-4A12-8E88-21A46F800CA3}" srcOrd="1" destOrd="0" presId="urn:microsoft.com/office/officeart/2005/8/layout/process1"/>
    <dgm:cxn modelId="{A88E10C9-0421-491E-B48C-4BA3396F86C9}" type="presOf" srcId="{42475571-159B-4596-A6FC-477B3F3C5C77}" destId="{C27C4B43-FF90-4765-A094-69F4968D13C7}" srcOrd="0" destOrd="0" presId="urn:microsoft.com/office/officeart/2005/8/layout/process1"/>
    <dgm:cxn modelId="{D3EBDAD1-0F52-4BBE-930F-BD9E88E2C361}" srcId="{72C02440-511E-4A69-8CA8-3AF6A17B3B2D}" destId="{2F8426A9-3A50-4FAF-B024-043623D593B0}" srcOrd="3" destOrd="0" parTransId="{5A8D0704-00CC-495E-A743-91AB3C10964C}" sibTransId="{42664EE9-FA39-47A0-B8B0-273C65173763}"/>
    <dgm:cxn modelId="{899C73F2-20BF-4B4A-A2E8-BBB2C252FD94}" type="presOf" srcId="{C7CC5E60-C347-4441-B94F-CA119C812787}" destId="{C81A7464-19CC-4C4B-BFB1-81298A82ABE2}" srcOrd="0" destOrd="0" presId="urn:microsoft.com/office/officeart/2005/8/layout/process1"/>
    <dgm:cxn modelId="{99DD12F5-1769-402A-8E8A-9896FB611BD7}" type="presOf" srcId="{72C02440-511E-4A69-8CA8-3AF6A17B3B2D}" destId="{90FC6CEB-5896-4FF6-8770-3C20A09E0F44}" srcOrd="0" destOrd="0" presId="urn:microsoft.com/office/officeart/2005/8/layout/process1"/>
    <dgm:cxn modelId="{C446CBBF-75C2-4231-92E7-770AD66DF233}" type="presParOf" srcId="{90FC6CEB-5896-4FF6-8770-3C20A09E0F44}" destId="{C81A7464-19CC-4C4B-BFB1-81298A82ABE2}" srcOrd="0" destOrd="0" presId="urn:microsoft.com/office/officeart/2005/8/layout/process1"/>
    <dgm:cxn modelId="{9F783065-4E3E-4584-B5CB-16184B4E0254}" type="presParOf" srcId="{90FC6CEB-5896-4FF6-8770-3C20A09E0F44}" destId="{6B30490E-D03C-45DC-9B81-86BF8C3443EE}" srcOrd="1" destOrd="0" presId="urn:microsoft.com/office/officeart/2005/8/layout/process1"/>
    <dgm:cxn modelId="{62117491-FE97-4E87-9CFA-30F72FB55AAE}" type="presParOf" srcId="{6B30490E-D03C-45DC-9B81-86BF8C3443EE}" destId="{0D25BAF4-C9D3-4A12-8E88-21A46F800CA3}" srcOrd="0" destOrd="0" presId="urn:microsoft.com/office/officeart/2005/8/layout/process1"/>
    <dgm:cxn modelId="{9DD16991-AC29-4EE8-BADE-0AD02A47982A}" type="presParOf" srcId="{90FC6CEB-5896-4FF6-8770-3C20A09E0F44}" destId="{E0E1A2CA-32DB-4A93-A549-78A73F66B547}" srcOrd="2" destOrd="0" presId="urn:microsoft.com/office/officeart/2005/8/layout/process1"/>
    <dgm:cxn modelId="{7F9E3FD3-9AB7-4A49-AD55-F62291F28226}" type="presParOf" srcId="{90FC6CEB-5896-4FF6-8770-3C20A09E0F44}" destId="{80041334-3CA4-444C-94F0-E4E77564EB2A}" srcOrd="3" destOrd="0" presId="urn:microsoft.com/office/officeart/2005/8/layout/process1"/>
    <dgm:cxn modelId="{F68BFE09-7C0C-43DC-B2BB-CFB70017A40D}" type="presParOf" srcId="{80041334-3CA4-444C-94F0-E4E77564EB2A}" destId="{973AEAC1-3DFF-4342-B272-6ADEF1EEA17E}" srcOrd="0" destOrd="0" presId="urn:microsoft.com/office/officeart/2005/8/layout/process1"/>
    <dgm:cxn modelId="{7FFE5661-9E2C-4EF4-B8BC-F6348A52B750}" type="presParOf" srcId="{90FC6CEB-5896-4FF6-8770-3C20A09E0F44}" destId="{F0348FC3-6E66-4D51-B72E-2B2B9725A85D}" srcOrd="4" destOrd="0" presId="urn:microsoft.com/office/officeart/2005/8/layout/process1"/>
    <dgm:cxn modelId="{74E9CA1B-0664-421A-B147-5EB9B8D69197}" type="presParOf" srcId="{90FC6CEB-5896-4FF6-8770-3C20A09E0F44}" destId="{C27C4B43-FF90-4765-A094-69F4968D13C7}" srcOrd="5" destOrd="0" presId="urn:microsoft.com/office/officeart/2005/8/layout/process1"/>
    <dgm:cxn modelId="{EEB0A55B-A0C3-4E13-A7CA-4F405DC7A060}" type="presParOf" srcId="{C27C4B43-FF90-4765-A094-69F4968D13C7}" destId="{28E5B585-B50C-4328-8441-06CA75985132}" srcOrd="0" destOrd="0" presId="urn:microsoft.com/office/officeart/2005/8/layout/process1"/>
    <dgm:cxn modelId="{D8476995-442B-4EBD-A084-76E7A0E68268}" type="presParOf" srcId="{90FC6CEB-5896-4FF6-8770-3C20A09E0F44}" destId="{B3C3F8A7-BA11-48AE-8F23-98D363FB9A3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F6B91-D0D4-40AA-B9A3-FAC58A7A9183}">
      <dsp:nvSpPr>
        <dsp:cNvPr id="0" name=""/>
        <dsp:cNvSpPr/>
      </dsp:nvSpPr>
      <dsp:spPr>
        <a:xfrm>
          <a:off x="3812" y="416925"/>
          <a:ext cx="2064454" cy="123867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1. Define the Problem</a:t>
          </a:r>
          <a:endParaRPr lang="en-US" sz="1700" kern="1200" dirty="0"/>
        </a:p>
      </dsp:txBody>
      <dsp:txXfrm>
        <a:off x="3812" y="416925"/>
        <a:ext cx="2064454" cy="1238672"/>
      </dsp:txXfrm>
    </dsp:sp>
    <dsp:sp modelId="{B26F0813-3386-49C8-951E-627F3ADF2D2F}">
      <dsp:nvSpPr>
        <dsp:cNvPr id="0" name=""/>
        <dsp:cNvSpPr/>
      </dsp:nvSpPr>
      <dsp:spPr>
        <a:xfrm>
          <a:off x="2274712" y="416925"/>
          <a:ext cx="2064454" cy="12386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2. Gather Data</a:t>
          </a:r>
          <a:endParaRPr lang="en-US" sz="1700" kern="1200"/>
        </a:p>
      </dsp:txBody>
      <dsp:txXfrm>
        <a:off x="2274712" y="416925"/>
        <a:ext cx="2064454" cy="1238672"/>
      </dsp:txXfrm>
    </dsp:sp>
    <dsp:sp modelId="{9D166EF3-89F2-40ED-AFA3-873B1CE8CEA6}">
      <dsp:nvSpPr>
        <dsp:cNvPr id="0" name=""/>
        <dsp:cNvSpPr/>
      </dsp:nvSpPr>
      <dsp:spPr>
        <a:xfrm>
          <a:off x="4545612" y="416925"/>
          <a:ext cx="2064454" cy="123867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3. Data Preprocessing</a:t>
          </a:r>
          <a:endParaRPr lang="en-US" sz="1700" kern="1200" dirty="0"/>
        </a:p>
      </dsp:txBody>
      <dsp:txXfrm>
        <a:off x="4545612" y="416925"/>
        <a:ext cx="2064454" cy="1238672"/>
      </dsp:txXfrm>
    </dsp:sp>
    <dsp:sp modelId="{ABD2C212-83DC-4E85-AE73-0EFB1036B3A4}">
      <dsp:nvSpPr>
        <dsp:cNvPr id="0" name=""/>
        <dsp:cNvSpPr/>
      </dsp:nvSpPr>
      <dsp:spPr>
        <a:xfrm>
          <a:off x="6816512" y="416925"/>
          <a:ext cx="2064454" cy="12386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4. Exploratory Data Analysis (EDA)</a:t>
          </a:r>
          <a:endParaRPr lang="en-US" sz="1700" kern="1200" dirty="0"/>
        </a:p>
      </dsp:txBody>
      <dsp:txXfrm>
        <a:off x="6816512" y="416925"/>
        <a:ext cx="2064454" cy="1238672"/>
      </dsp:txXfrm>
    </dsp:sp>
    <dsp:sp modelId="{ACE104C7-A4A6-4F60-AEEA-C9B6AEA6E7FD}">
      <dsp:nvSpPr>
        <dsp:cNvPr id="0" name=""/>
        <dsp:cNvSpPr/>
      </dsp:nvSpPr>
      <dsp:spPr>
        <a:xfrm>
          <a:off x="9087412" y="416925"/>
          <a:ext cx="2064454" cy="123867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5. Feature Selection/Extraction</a:t>
          </a:r>
          <a:endParaRPr lang="en-US" sz="1700" kern="1200" dirty="0"/>
        </a:p>
      </dsp:txBody>
      <dsp:txXfrm>
        <a:off x="9087412" y="416925"/>
        <a:ext cx="2064454" cy="1238672"/>
      </dsp:txXfrm>
    </dsp:sp>
    <dsp:sp modelId="{386D63CF-1021-41CA-8DEF-C90F9500C666}">
      <dsp:nvSpPr>
        <dsp:cNvPr id="0" name=""/>
        <dsp:cNvSpPr/>
      </dsp:nvSpPr>
      <dsp:spPr>
        <a:xfrm>
          <a:off x="3812" y="1862043"/>
          <a:ext cx="2064454" cy="123867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6. Model Selection</a:t>
          </a:r>
          <a:endParaRPr lang="en-US" sz="1700" kern="1200" dirty="0"/>
        </a:p>
      </dsp:txBody>
      <dsp:txXfrm>
        <a:off x="3812" y="1862043"/>
        <a:ext cx="2064454" cy="1238672"/>
      </dsp:txXfrm>
    </dsp:sp>
    <dsp:sp modelId="{54C71AA2-5483-42CA-96CA-F94A450BB5E6}">
      <dsp:nvSpPr>
        <dsp:cNvPr id="0" name=""/>
        <dsp:cNvSpPr/>
      </dsp:nvSpPr>
      <dsp:spPr>
        <a:xfrm>
          <a:off x="2274712" y="1862043"/>
          <a:ext cx="2064454" cy="12386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7. Model Training</a:t>
          </a:r>
          <a:endParaRPr lang="en-US" sz="1700" kern="1200" dirty="0"/>
        </a:p>
      </dsp:txBody>
      <dsp:txXfrm>
        <a:off x="2274712" y="1862043"/>
        <a:ext cx="2064454" cy="1238672"/>
      </dsp:txXfrm>
    </dsp:sp>
    <dsp:sp modelId="{0FC52235-C3DD-49C9-AE74-16699AB2EF52}">
      <dsp:nvSpPr>
        <dsp:cNvPr id="0" name=""/>
        <dsp:cNvSpPr/>
      </dsp:nvSpPr>
      <dsp:spPr>
        <a:xfrm>
          <a:off x="4545612" y="1862043"/>
          <a:ext cx="2064454" cy="123867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8. Model Evaluation</a:t>
          </a:r>
          <a:endParaRPr lang="en-US" sz="1700" kern="1200" dirty="0"/>
        </a:p>
      </dsp:txBody>
      <dsp:txXfrm>
        <a:off x="4545612" y="1862043"/>
        <a:ext cx="2064454" cy="1238672"/>
      </dsp:txXfrm>
    </dsp:sp>
    <dsp:sp modelId="{312C5BB7-12E0-42E0-9F80-86F77370C522}">
      <dsp:nvSpPr>
        <dsp:cNvPr id="0" name=""/>
        <dsp:cNvSpPr/>
      </dsp:nvSpPr>
      <dsp:spPr>
        <a:xfrm>
          <a:off x="6816512" y="1862043"/>
          <a:ext cx="2064454" cy="12386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9. Iterate and Improve</a:t>
          </a:r>
          <a:endParaRPr lang="en-US" sz="1700" kern="1200"/>
        </a:p>
      </dsp:txBody>
      <dsp:txXfrm>
        <a:off x="6816512" y="1862043"/>
        <a:ext cx="2064454" cy="1238672"/>
      </dsp:txXfrm>
    </dsp:sp>
    <dsp:sp modelId="{4A4EDAB1-CAA5-4277-B599-36D9BA9A118E}">
      <dsp:nvSpPr>
        <dsp:cNvPr id="0" name=""/>
        <dsp:cNvSpPr/>
      </dsp:nvSpPr>
      <dsp:spPr>
        <a:xfrm>
          <a:off x="9087412" y="1862043"/>
          <a:ext cx="2064454" cy="123867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10. Documentation and Communication</a:t>
          </a:r>
          <a:endParaRPr lang="en-US" sz="1700" kern="1200"/>
        </a:p>
      </dsp:txBody>
      <dsp:txXfrm>
        <a:off x="9087412" y="1862043"/>
        <a:ext cx="2064454" cy="1238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A7464-19CC-4C4B-BFB1-81298A82ABE2}">
      <dsp:nvSpPr>
        <dsp:cNvPr id="0" name=""/>
        <dsp:cNvSpPr/>
      </dsp:nvSpPr>
      <dsp:spPr>
        <a:xfrm>
          <a:off x="3571" y="1605313"/>
          <a:ext cx="1561703" cy="22080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Read in Data and structure </a:t>
          </a:r>
        </a:p>
      </dsp:txBody>
      <dsp:txXfrm>
        <a:off x="49312" y="1651054"/>
        <a:ext cx="1470221" cy="2116558"/>
      </dsp:txXfrm>
    </dsp:sp>
    <dsp:sp modelId="{6B30490E-D03C-45DC-9B81-86BF8C3443EE}">
      <dsp:nvSpPr>
        <dsp:cNvPr id="0" name=""/>
        <dsp:cNvSpPr/>
      </dsp:nvSpPr>
      <dsp:spPr>
        <a:xfrm>
          <a:off x="1721445" y="2515682"/>
          <a:ext cx="331081" cy="3873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21445" y="2593142"/>
        <a:ext cx="231757" cy="232382"/>
      </dsp:txXfrm>
    </dsp:sp>
    <dsp:sp modelId="{E0E1A2CA-32DB-4A93-A549-78A73F66B547}">
      <dsp:nvSpPr>
        <dsp:cNvPr id="0" name=""/>
        <dsp:cNvSpPr/>
      </dsp:nvSpPr>
      <dsp:spPr>
        <a:xfrm>
          <a:off x="2189956" y="1605313"/>
          <a:ext cx="1561703" cy="2208040"/>
        </a:xfrm>
        <a:prstGeom prst="roundRect">
          <a:avLst>
            <a:gd name="adj" fmla="val 10000"/>
          </a:avLst>
        </a:prstGeom>
        <a:solidFill>
          <a:schemeClr val="accent2">
            <a:hueOff val="6700852"/>
            <a:satOff val="57"/>
            <a:lumOff val="20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Got the frequency count of the general health metric.</a:t>
          </a:r>
        </a:p>
      </dsp:txBody>
      <dsp:txXfrm>
        <a:off x="2235697" y="1651054"/>
        <a:ext cx="1470221" cy="2116558"/>
      </dsp:txXfrm>
    </dsp:sp>
    <dsp:sp modelId="{80041334-3CA4-444C-94F0-E4E77564EB2A}">
      <dsp:nvSpPr>
        <dsp:cNvPr id="0" name=""/>
        <dsp:cNvSpPr/>
      </dsp:nvSpPr>
      <dsp:spPr>
        <a:xfrm>
          <a:off x="3907829" y="2515682"/>
          <a:ext cx="331081" cy="387302"/>
        </a:xfrm>
        <a:prstGeom prst="rightArrow">
          <a:avLst>
            <a:gd name="adj1" fmla="val 60000"/>
            <a:gd name="adj2" fmla="val 50000"/>
          </a:avLst>
        </a:prstGeom>
        <a:solidFill>
          <a:schemeClr val="accent2">
            <a:hueOff val="10051277"/>
            <a:satOff val="85"/>
            <a:lumOff val="304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907829" y="2593142"/>
        <a:ext cx="231757" cy="232382"/>
      </dsp:txXfrm>
    </dsp:sp>
    <dsp:sp modelId="{F0348FC3-6E66-4D51-B72E-2B2B9725A85D}">
      <dsp:nvSpPr>
        <dsp:cNvPr id="0" name=""/>
        <dsp:cNvSpPr/>
      </dsp:nvSpPr>
      <dsp:spPr>
        <a:xfrm>
          <a:off x="4376340" y="1605313"/>
          <a:ext cx="1561703" cy="2208040"/>
        </a:xfrm>
        <a:prstGeom prst="roundRect">
          <a:avLst>
            <a:gd name="adj" fmla="val 10000"/>
          </a:avLst>
        </a:prstGeom>
        <a:solidFill>
          <a:schemeClr val="accent2">
            <a:hueOff val="13401703"/>
            <a:satOff val="114"/>
            <a:lumOff val="40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Selected specific columns for the model and got the summary of the integer variables</a:t>
          </a:r>
        </a:p>
      </dsp:txBody>
      <dsp:txXfrm>
        <a:off x="4422081" y="1651054"/>
        <a:ext cx="1470221" cy="2116558"/>
      </dsp:txXfrm>
    </dsp:sp>
    <dsp:sp modelId="{C27C4B43-FF90-4765-A094-69F4968D13C7}">
      <dsp:nvSpPr>
        <dsp:cNvPr id="0" name=""/>
        <dsp:cNvSpPr/>
      </dsp:nvSpPr>
      <dsp:spPr>
        <a:xfrm>
          <a:off x="6094214" y="2515682"/>
          <a:ext cx="331081" cy="387302"/>
        </a:xfrm>
        <a:prstGeom prst="rightArrow">
          <a:avLst>
            <a:gd name="adj1" fmla="val 60000"/>
            <a:gd name="adj2" fmla="val 50000"/>
          </a:avLst>
        </a:prstGeom>
        <a:solidFill>
          <a:schemeClr val="accent2">
            <a:hueOff val="20102554"/>
            <a:satOff val="171"/>
            <a:lumOff val="607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094214" y="2593142"/>
        <a:ext cx="231757" cy="232382"/>
      </dsp:txXfrm>
    </dsp:sp>
    <dsp:sp modelId="{B3C3F8A7-BA11-48AE-8F23-98D363FB9A33}">
      <dsp:nvSpPr>
        <dsp:cNvPr id="0" name=""/>
        <dsp:cNvSpPr/>
      </dsp:nvSpPr>
      <dsp:spPr>
        <a:xfrm>
          <a:off x="6562724" y="1605313"/>
          <a:ext cx="1561703" cy="2208040"/>
        </a:xfrm>
        <a:prstGeom prst="roundRect">
          <a:avLst>
            <a:gd name="adj" fmla="val 10000"/>
          </a:avLst>
        </a:prstGeom>
        <a:solidFill>
          <a:schemeClr val="accent2">
            <a:hueOff val="20102554"/>
            <a:satOff val="171"/>
            <a:lumOff val="6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Split data into a training and test set then trained and evaluated the model</a:t>
          </a:r>
        </a:p>
      </dsp:txBody>
      <dsp:txXfrm>
        <a:off x="6608465" y="1651054"/>
        <a:ext cx="1470221" cy="211655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3/13/2024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57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3/13/2024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7573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3/13/2024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358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3/13/2024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51596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3/13/2024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9717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3/13/2024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8277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3/13/2024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7858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3/13/2024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1630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3/13/2024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13325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3/13/2024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64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3/13/2024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68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3/13/2024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8422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of an electromagnetic radiation">
            <a:extLst>
              <a:ext uri="{FF2B5EF4-FFF2-40B4-BE49-F238E27FC236}">
                <a16:creationId xmlns:a16="http://schemas.microsoft.com/office/drawing/2014/main" id="{BAFDDDF6-339E-8BC5-6C71-1A655DC20FBD}"/>
              </a:ext>
            </a:extLst>
          </p:cNvPr>
          <p:cNvPicPr>
            <a:picLocks noChangeAspect="1"/>
          </p:cNvPicPr>
          <p:nvPr/>
        </p:nvPicPr>
        <p:blipFill rotWithShape="1">
          <a:blip r:embed="rId2">
            <a:alphaModFix amt="40000"/>
          </a:blip>
          <a:srcRect t="9753" b="6292"/>
          <a:stretch/>
        </p:blipFill>
        <p:spPr>
          <a:xfrm>
            <a:off x="33865" y="-2"/>
            <a:ext cx="12192001" cy="6858001"/>
          </a:xfrm>
          <a:prstGeom prst="rect">
            <a:avLst/>
          </a:prstGeom>
        </p:spPr>
      </p:pic>
      <p:sp>
        <p:nvSpPr>
          <p:cNvPr id="2" name="Title 1">
            <a:extLst>
              <a:ext uri="{FF2B5EF4-FFF2-40B4-BE49-F238E27FC236}">
                <a16:creationId xmlns:a16="http://schemas.microsoft.com/office/drawing/2014/main" id="{0DA7C4F8-BF30-B8C9-6A39-FA681EEEB1B1}"/>
              </a:ext>
            </a:extLst>
          </p:cNvPr>
          <p:cNvSpPr>
            <a:spLocks noGrp="1"/>
          </p:cNvSpPr>
          <p:nvPr>
            <p:ph type="ctrTitle"/>
          </p:nvPr>
        </p:nvSpPr>
        <p:spPr>
          <a:xfrm>
            <a:off x="517870" y="978408"/>
            <a:ext cx="5021182" cy="2334248"/>
          </a:xfrm>
        </p:spPr>
        <p:txBody>
          <a:bodyPr anchor="t">
            <a:normAutofit fontScale="90000"/>
          </a:bodyPr>
          <a:lstStyle/>
          <a:p>
            <a:pPr>
              <a:lnSpc>
                <a:spcPct val="90000"/>
              </a:lnSpc>
            </a:pPr>
            <a:r>
              <a:rPr lang="en-US" sz="3800" dirty="0">
                <a:solidFill>
                  <a:srgbClr val="FFFFFF"/>
                </a:solidFill>
              </a:rPr>
              <a:t>Predicting Heart Failure using Machine Learning</a:t>
            </a:r>
            <a:r>
              <a:rPr lang="en-US" sz="3800" b="0" dirty="0">
                <a:solidFill>
                  <a:srgbClr val="FFFFFF"/>
                </a:solidFill>
              </a:rPr>
              <a:t>(</a:t>
            </a:r>
            <a:r>
              <a:rPr lang="en-US" sz="3800" b="0" dirty="0">
                <a:solidFill>
                  <a:schemeClr val="bg1"/>
                </a:solidFill>
              </a:rPr>
              <a:t>binary classification problems)</a:t>
            </a:r>
          </a:p>
        </p:txBody>
      </p:sp>
      <p:sp>
        <p:nvSpPr>
          <p:cNvPr id="3" name="Subtitle 2">
            <a:extLst>
              <a:ext uri="{FF2B5EF4-FFF2-40B4-BE49-F238E27FC236}">
                <a16:creationId xmlns:a16="http://schemas.microsoft.com/office/drawing/2014/main" id="{ED30B880-C50A-39A3-E361-EAF197A7E87D}"/>
              </a:ext>
            </a:extLst>
          </p:cNvPr>
          <p:cNvSpPr>
            <a:spLocks noGrp="1"/>
          </p:cNvSpPr>
          <p:nvPr>
            <p:ph type="subTitle" idx="1"/>
          </p:nvPr>
        </p:nvSpPr>
        <p:spPr>
          <a:xfrm>
            <a:off x="517870" y="4482450"/>
            <a:ext cx="5040785" cy="1724029"/>
          </a:xfrm>
        </p:spPr>
        <p:txBody>
          <a:bodyPr anchor="t">
            <a:normAutofit/>
          </a:bodyPr>
          <a:lstStyle/>
          <a:p>
            <a:r>
              <a:rPr lang="en-US" dirty="0">
                <a:solidFill>
                  <a:srgbClr val="FFFFFF"/>
                </a:solidFill>
              </a:rPr>
              <a:t>Frank Williams</a:t>
            </a:r>
          </a:p>
          <a:p>
            <a:r>
              <a:rPr lang="en-US" dirty="0">
                <a:solidFill>
                  <a:srgbClr val="FFFFFF"/>
                </a:solidFill>
              </a:rPr>
              <a:t>Adrian Torres</a:t>
            </a:r>
          </a:p>
          <a:p>
            <a:r>
              <a:rPr lang="en-US" dirty="0">
                <a:solidFill>
                  <a:srgbClr val="FFFFFF"/>
                </a:solidFill>
              </a:rPr>
              <a:t>Paige Madison</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26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33A3B-5283-FC01-52E5-2B50EDEB97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79339C-6123-B290-3498-BAD49986ED7B}"/>
              </a:ext>
            </a:extLst>
          </p:cNvPr>
          <p:cNvSpPr>
            <a:spLocks noGrp="1"/>
          </p:cNvSpPr>
          <p:nvPr>
            <p:ph type="title"/>
          </p:nvPr>
        </p:nvSpPr>
        <p:spPr>
          <a:xfrm>
            <a:off x="517870" y="987423"/>
            <a:ext cx="5020948" cy="2270641"/>
          </a:xfrm>
        </p:spPr>
        <p:txBody>
          <a:bodyPr/>
          <a:lstStyle/>
          <a:p>
            <a:r>
              <a:rPr lang="en-US" dirty="0"/>
              <a:t>Current Tasks to Focus on</a:t>
            </a:r>
          </a:p>
        </p:txBody>
      </p:sp>
      <p:sp>
        <p:nvSpPr>
          <p:cNvPr id="4" name="Text Placeholder 3">
            <a:extLst>
              <a:ext uri="{FF2B5EF4-FFF2-40B4-BE49-F238E27FC236}">
                <a16:creationId xmlns:a16="http://schemas.microsoft.com/office/drawing/2014/main" id="{7848DC73-DC63-C819-6965-34C9E0CB61C6}"/>
              </a:ext>
            </a:extLst>
          </p:cNvPr>
          <p:cNvSpPr>
            <a:spLocks noGrp="1"/>
          </p:cNvSpPr>
          <p:nvPr>
            <p:ph type="body" sz="half" idx="2"/>
          </p:nvPr>
        </p:nvSpPr>
        <p:spPr>
          <a:xfrm>
            <a:off x="517870" y="2615513"/>
            <a:ext cx="9639384" cy="3620530"/>
          </a:xfrm>
        </p:spPr>
        <p:txBody>
          <a:bodyPr vert="horz" lIns="91440" tIns="45720" rIns="91440" bIns="45720" rtlCol="0" anchor="t">
            <a:noAutofit/>
          </a:bodyPr>
          <a:lstStyle/>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Assessing normality and linearity</a:t>
            </a:r>
          </a:p>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Assessing prevalence of “Yes” to “No”.</a:t>
            </a:r>
          </a:p>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Exploring all X relationships in the form of visuals</a:t>
            </a:r>
          </a:p>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Training the model effectively and evaluating it’s accuracy metric</a:t>
            </a:r>
          </a:p>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Exploring other models</a:t>
            </a:r>
          </a:p>
          <a:p>
            <a:pPr>
              <a:buFont typeface="Arial" panose="020B0604020202020204" pitchFamily="34" charset="0"/>
              <a:buChar char="•"/>
            </a:pPr>
            <a:endParaRPr lang="en-US" sz="1800" i="0" dirty="0">
              <a:solidFill>
                <a:srgbClr val="0D0D0D"/>
              </a:solidFill>
              <a:latin typeface="Söhne"/>
            </a:endParaRPr>
          </a:p>
        </p:txBody>
      </p:sp>
    </p:spTree>
    <p:extLst>
      <p:ext uri="{BB962C8B-B14F-4D97-AF65-F5344CB8AC3E}">
        <p14:creationId xmlns:p14="http://schemas.microsoft.com/office/powerpoint/2010/main" val="76548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AC4F7-7A98-842C-588F-FE34847091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18F1B7-C45A-4FC0-482B-556CF450ECCB}"/>
              </a:ext>
            </a:extLst>
          </p:cNvPr>
          <p:cNvSpPr>
            <a:spLocks noGrp="1"/>
          </p:cNvSpPr>
          <p:nvPr>
            <p:ph type="title"/>
          </p:nvPr>
        </p:nvSpPr>
        <p:spPr>
          <a:xfrm>
            <a:off x="517870" y="987423"/>
            <a:ext cx="5020948" cy="2270641"/>
          </a:xfrm>
        </p:spPr>
        <p:txBody>
          <a:bodyPr/>
          <a:lstStyle/>
          <a:p>
            <a:r>
              <a:rPr lang="en-US" dirty="0"/>
              <a:t>Steps in ML Project</a:t>
            </a:r>
          </a:p>
        </p:txBody>
      </p:sp>
      <p:sp>
        <p:nvSpPr>
          <p:cNvPr id="4" name="Text Placeholder 3">
            <a:extLst>
              <a:ext uri="{FF2B5EF4-FFF2-40B4-BE49-F238E27FC236}">
                <a16:creationId xmlns:a16="http://schemas.microsoft.com/office/drawing/2014/main" id="{061A5F6D-1A3A-A05F-107B-6409999F970F}"/>
              </a:ext>
            </a:extLst>
          </p:cNvPr>
          <p:cNvSpPr>
            <a:spLocks noGrp="1"/>
          </p:cNvSpPr>
          <p:nvPr>
            <p:ph type="body" sz="half" idx="2"/>
          </p:nvPr>
        </p:nvSpPr>
        <p:spPr>
          <a:xfrm>
            <a:off x="517870" y="2615513"/>
            <a:ext cx="9639384" cy="3620530"/>
          </a:xfrm>
        </p:spPr>
        <p:txBody>
          <a:bodyPr vert="horz" lIns="91440" tIns="45720" rIns="91440" bIns="45720" rtlCol="0" anchor="t">
            <a:noAutofit/>
          </a:bodyPr>
          <a:lstStyle/>
          <a:p>
            <a:endParaRPr lang="en-US" sz="1800" i="0" dirty="0">
              <a:solidFill>
                <a:srgbClr val="0D0D0D"/>
              </a:solidFill>
              <a:latin typeface="Söhne"/>
            </a:endParaRPr>
          </a:p>
        </p:txBody>
      </p:sp>
      <p:graphicFrame>
        <p:nvGraphicFramePr>
          <p:cNvPr id="3" name="Diagram 2">
            <a:extLst>
              <a:ext uri="{FF2B5EF4-FFF2-40B4-BE49-F238E27FC236}">
                <a16:creationId xmlns:a16="http://schemas.microsoft.com/office/drawing/2014/main" id="{655D1E30-830D-74A7-4A38-1BF7816B687D}"/>
              </a:ext>
            </a:extLst>
          </p:cNvPr>
          <p:cNvGraphicFramePr/>
          <p:nvPr>
            <p:extLst>
              <p:ext uri="{D42A27DB-BD31-4B8C-83A1-F6EECF244321}">
                <p14:modId xmlns:p14="http://schemas.microsoft.com/office/powerpoint/2010/main" val="194641459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372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900550-B890-1488-D37F-4E0928499A8B}"/>
              </a:ext>
            </a:extLst>
          </p:cNvPr>
          <p:cNvSpPr>
            <a:spLocks noGrp="1"/>
          </p:cNvSpPr>
          <p:nvPr>
            <p:ph type="title"/>
          </p:nvPr>
        </p:nvSpPr>
        <p:spPr>
          <a:xfrm>
            <a:off x="517870" y="976160"/>
            <a:ext cx="5021183" cy="1934172"/>
          </a:xfrm>
        </p:spPr>
        <p:txBody>
          <a:bodyPr vert="horz" lIns="91440" tIns="45720" rIns="91440" bIns="45720" rtlCol="0" anchor="t">
            <a:normAutofit/>
          </a:bodyPr>
          <a:lstStyle/>
          <a:p>
            <a:r>
              <a:rPr lang="en-US" sz="5400"/>
              <a:t>Data Structure</a:t>
            </a:r>
          </a:p>
        </p:txBody>
      </p:sp>
      <p:sp>
        <p:nvSpPr>
          <p:cNvPr id="22" name="Rectangle 21">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4F194C1-2402-276C-76EB-0ECE7FAFDDB0}"/>
              </a:ext>
            </a:extLst>
          </p:cNvPr>
          <p:cNvSpPr>
            <a:spLocks noGrp="1"/>
          </p:cNvSpPr>
          <p:nvPr>
            <p:ph type="body" sz="half" idx="2"/>
          </p:nvPr>
        </p:nvSpPr>
        <p:spPr>
          <a:xfrm>
            <a:off x="517870" y="3172569"/>
            <a:ext cx="4945183" cy="3173433"/>
          </a:xfrm>
        </p:spPr>
        <p:txBody>
          <a:bodyPr vert="horz" lIns="91440" tIns="45720" rIns="91440" bIns="45720" rtlCol="0">
            <a:normAutofit/>
          </a:bodyPr>
          <a:lstStyle/>
          <a:p>
            <a:r>
              <a:rPr lang="en-US" sz="2000" dirty="0"/>
              <a:t>[1] 246022     37</a:t>
            </a:r>
          </a:p>
          <a:p>
            <a:r>
              <a:rPr lang="en-US" sz="2000" dirty="0"/>
              <a:t>Length of </a:t>
            </a:r>
            <a:r>
              <a:rPr lang="en-US" sz="2000" dirty="0" err="1"/>
              <a:t>cat_cols</a:t>
            </a:r>
            <a:r>
              <a:rPr lang="en-US" sz="2000" dirty="0"/>
              <a:t>: 31 </a:t>
            </a:r>
          </a:p>
          <a:p>
            <a:r>
              <a:rPr lang="en-US" sz="2000" dirty="0"/>
              <a:t>Length of </a:t>
            </a:r>
            <a:r>
              <a:rPr lang="en-US" sz="2000" dirty="0" err="1"/>
              <a:t>num_cols</a:t>
            </a:r>
            <a:r>
              <a:rPr lang="en-US" sz="2000" dirty="0"/>
              <a:t>: 6 </a:t>
            </a:r>
          </a:p>
          <a:p>
            <a:r>
              <a:rPr lang="en-US" sz="2000" dirty="0"/>
              <a:t>Length of </a:t>
            </a:r>
            <a:r>
              <a:rPr lang="en-US" sz="2000" dirty="0" err="1"/>
              <a:t>dbl_cols</a:t>
            </a:r>
            <a:r>
              <a:rPr lang="en-US" sz="2000" dirty="0"/>
              <a:t>: 6 </a:t>
            </a:r>
          </a:p>
          <a:p>
            <a:r>
              <a:rPr lang="en-US" sz="2000" dirty="0"/>
              <a:t>Total number of columns in </a:t>
            </a:r>
            <a:r>
              <a:rPr lang="en-US" sz="2000" dirty="0" err="1"/>
              <a:t>data_train</a:t>
            </a:r>
            <a:r>
              <a:rPr lang="en-US" sz="2000" dirty="0"/>
              <a:t>: 38 </a:t>
            </a:r>
          </a:p>
        </p:txBody>
      </p:sp>
      <p:pic>
        <p:nvPicPr>
          <p:cNvPr id="11" name="Content Placeholder 10" descr="A white background with black lines&#10;&#10;Description automatically generated">
            <a:extLst>
              <a:ext uri="{FF2B5EF4-FFF2-40B4-BE49-F238E27FC236}">
                <a16:creationId xmlns:a16="http://schemas.microsoft.com/office/drawing/2014/main" id="{2E8A0C44-45F1-FAC5-E499-60E7633674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1496" b="1"/>
          <a:stretch/>
        </p:blipFill>
        <p:spPr>
          <a:xfrm>
            <a:off x="6367244" y="508090"/>
            <a:ext cx="5289132" cy="5837913"/>
          </a:xfrm>
          <a:prstGeom prst="rect">
            <a:avLst/>
          </a:prstGeom>
        </p:spPr>
      </p:pic>
    </p:spTree>
    <p:extLst>
      <p:ext uri="{BB962C8B-B14F-4D97-AF65-F5344CB8AC3E}">
        <p14:creationId xmlns:p14="http://schemas.microsoft.com/office/powerpoint/2010/main" val="1967558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985834-E5DD-00B4-83A2-D40A71C54B37}"/>
            </a:ext>
          </a:extLst>
        </p:cNvPr>
        <p:cNvGrpSpPr/>
        <p:nvPr/>
      </p:nvGrpSpPr>
      <p:grpSpPr>
        <a:xfrm>
          <a:off x="0" y="0"/>
          <a:ext cx="0" cy="0"/>
          <a:chOff x="0" y="0"/>
          <a:chExt cx="0" cy="0"/>
        </a:xfrm>
      </p:grpSpPr>
      <p:sp>
        <p:nvSpPr>
          <p:cNvPr id="3124" name="Rectangle 3123">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5" name="Rectangle 3124">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26" name="Rectangle 3125">
            <a:extLst>
              <a:ext uri="{FF2B5EF4-FFF2-40B4-BE49-F238E27FC236}">
                <a16:creationId xmlns:a16="http://schemas.microsoft.com/office/drawing/2014/main" id="{E2EF6F8F-597F-716E-5B22-76DC90B3E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11B0FC-A1F8-9337-B2FE-E68F1DB83539}"/>
              </a:ext>
            </a:extLst>
          </p:cNvPr>
          <p:cNvSpPr>
            <a:spLocks noGrp="1"/>
          </p:cNvSpPr>
          <p:nvPr>
            <p:ph type="title"/>
          </p:nvPr>
        </p:nvSpPr>
        <p:spPr>
          <a:xfrm>
            <a:off x="517869" y="976160"/>
            <a:ext cx="4646798" cy="2825373"/>
          </a:xfrm>
        </p:spPr>
        <p:txBody>
          <a:bodyPr vert="horz" lIns="91440" tIns="45720" rIns="91440" bIns="45720" rtlCol="0" anchor="t">
            <a:normAutofit/>
          </a:bodyPr>
          <a:lstStyle/>
          <a:p>
            <a:r>
              <a:rPr lang="en-US" sz="4800"/>
              <a:t>Logistic Model Creation and Output</a:t>
            </a:r>
          </a:p>
        </p:txBody>
      </p:sp>
      <p:sp>
        <p:nvSpPr>
          <p:cNvPr id="3127" name="Freeform: Shape 3126">
            <a:extLst>
              <a:ext uri="{FF2B5EF4-FFF2-40B4-BE49-F238E27FC236}">
                <a16:creationId xmlns:a16="http://schemas.microsoft.com/office/drawing/2014/main" id="{2AC934FA-18DC-F7A3-0EA7-05EDF7A32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28" name="Content Placeholder 3092">
            <a:extLst>
              <a:ext uri="{FF2B5EF4-FFF2-40B4-BE49-F238E27FC236}">
                <a16:creationId xmlns:a16="http://schemas.microsoft.com/office/drawing/2014/main" id="{7F92A5DC-2045-876E-4FB2-3C3551B12F11}"/>
              </a:ext>
            </a:extLst>
          </p:cNvPr>
          <p:cNvSpPr>
            <a:spLocks noGrp="1"/>
          </p:cNvSpPr>
          <p:nvPr>
            <p:ph idx="1"/>
          </p:nvPr>
        </p:nvSpPr>
        <p:spPr>
          <a:xfrm>
            <a:off x="5469467" y="976161"/>
            <a:ext cx="6201616" cy="1660508"/>
          </a:xfrm>
        </p:spPr>
        <p:txBody>
          <a:bodyPr vert="horz" lIns="91440" tIns="45720" rIns="91440" bIns="45720" rtlCol="0">
            <a:normAutofit/>
          </a:bodyPr>
          <a:lstStyle/>
          <a:p>
            <a:r>
              <a:rPr lang="en-US" dirty="0"/>
              <a:t>As can seen below, a patient who have had arthritis and used E-cigarettes experienced heart attacks more frequently.</a:t>
            </a:r>
          </a:p>
        </p:txBody>
      </p:sp>
      <p:pic>
        <p:nvPicPr>
          <p:cNvPr id="14" name="Picture 13">
            <a:extLst>
              <a:ext uri="{FF2B5EF4-FFF2-40B4-BE49-F238E27FC236}">
                <a16:creationId xmlns:a16="http://schemas.microsoft.com/office/drawing/2014/main" id="{255E4441-5013-6F9D-6043-1E47B77B0E71}"/>
              </a:ext>
            </a:extLst>
          </p:cNvPr>
          <p:cNvPicPr>
            <a:picLocks noChangeAspect="1"/>
          </p:cNvPicPr>
          <p:nvPr/>
        </p:nvPicPr>
        <p:blipFill>
          <a:blip r:embed="rId2"/>
          <a:stretch>
            <a:fillRect/>
          </a:stretch>
        </p:blipFill>
        <p:spPr>
          <a:xfrm>
            <a:off x="408122" y="3273641"/>
            <a:ext cx="4981814" cy="3076269"/>
          </a:xfrm>
          <a:prstGeom prst="rect">
            <a:avLst/>
          </a:prstGeom>
        </p:spPr>
      </p:pic>
      <p:pic>
        <p:nvPicPr>
          <p:cNvPr id="7" name="Content Placeholder 6">
            <a:extLst>
              <a:ext uri="{FF2B5EF4-FFF2-40B4-BE49-F238E27FC236}">
                <a16:creationId xmlns:a16="http://schemas.microsoft.com/office/drawing/2014/main" id="{4FC51E2C-D3EC-6F09-0B03-D57BC42178B1}"/>
              </a:ext>
            </a:extLst>
          </p:cNvPr>
          <p:cNvPicPr>
            <a:picLocks noChangeAspect="1"/>
          </p:cNvPicPr>
          <p:nvPr/>
        </p:nvPicPr>
        <p:blipFill>
          <a:blip r:embed="rId3"/>
          <a:stretch>
            <a:fillRect/>
          </a:stretch>
        </p:blipFill>
        <p:spPr>
          <a:xfrm>
            <a:off x="6468143" y="3386746"/>
            <a:ext cx="4615480" cy="2850058"/>
          </a:xfrm>
          <a:prstGeom prst="rect">
            <a:avLst/>
          </a:prstGeom>
        </p:spPr>
      </p:pic>
      <p:pic>
        <p:nvPicPr>
          <p:cNvPr id="3074" name="Picture 1">
            <a:extLst>
              <a:ext uri="{FF2B5EF4-FFF2-40B4-BE49-F238E27FC236}">
                <a16:creationId xmlns:a16="http://schemas.microsoft.com/office/drawing/2014/main" id="{DA875A4E-69E9-DF8C-BACC-89716318BF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81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049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F54458-F1C6-DBDC-77AF-7666E1E504EE}"/>
            </a:ext>
          </a:extLst>
        </p:cNvPr>
        <p:cNvGrpSpPr/>
        <p:nvPr/>
      </p:nvGrpSpPr>
      <p:grpSpPr>
        <a:xfrm>
          <a:off x="0" y="0"/>
          <a:ext cx="0" cy="0"/>
          <a:chOff x="0" y="0"/>
          <a:chExt cx="0" cy="0"/>
        </a:xfrm>
      </p:grpSpPr>
      <p:sp>
        <p:nvSpPr>
          <p:cNvPr id="3124" name="Rectangle 3123">
            <a:extLst>
              <a:ext uri="{FF2B5EF4-FFF2-40B4-BE49-F238E27FC236}">
                <a16:creationId xmlns:a16="http://schemas.microsoft.com/office/drawing/2014/main" id="{C497A8B7-D9C1-32FD-856B-1C9779CED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5" name="Rectangle 3124">
            <a:extLst>
              <a:ext uri="{FF2B5EF4-FFF2-40B4-BE49-F238E27FC236}">
                <a16:creationId xmlns:a16="http://schemas.microsoft.com/office/drawing/2014/main" id="{71AFC032-1282-760C-E4D2-8458B8943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26" name="Rectangle 3125">
            <a:extLst>
              <a:ext uri="{FF2B5EF4-FFF2-40B4-BE49-F238E27FC236}">
                <a16:creationId xmlns:a16="http://schemas.microsoft.com/office/drawing/2014/main" id="{004016C5-1187-B357-E925-88F116394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4585D1-2E1B-69E9-A208-25D8C80662AD}"/>
              </a:ext>
            </a:extLst>
          </p:cNvPr>
          <p:cNvSpPr>
            <a:spLocks noGrp="1"/>
          </p:cNvSpPr>
          <p:nvPr>
            <p:ph type="title"/>
          </p:nvPr>
        </p:nvSpPr>
        <p:spPr>
          <a:xfrm>
            <a:off x="517869" y="976160"/>
            <a:ext cx="4646798" cy="2825373"/>
          </a:xfrm>
        </p:spPr>
        <p:txBody>
          <a:bodyPr vert="horz" lIns="91440" tIns="45720" rIns="91440" bIns="45720" rtlCol="0" anchor="t">
            <a:normAutofit/>
          </a:bodyPr>
          <a:lstStyle/>
          <a:p>
            <a:r>
              <a:rPr lang="en-US" sz="4800" dirty="0"/>
              <a:t>Logistic Model Creation and Output</a:t>
            </a:r>
          </a:p>
        </p:txBody>
      </p:sp>
      <p:sp>
        <p:nvSpPr>
          <p:cNvPr id="3127" name="Freeform: Shape 3126">
            <a:extLst>
              <a:ext uri="{FF2B5EF4-FFF2-40B4-BE49-F238E27FC236}">
                <a16:creationId xmlns:a16="http://schemas.microsoft.com/office/drawing/2014/main" id="{842D9432-AA93-73CE-812E-8A46C48A8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28" name="Content Placeholder 3092">
            <a:extLst>
              <a:ext uri="{FF2B5EF4-FFF2-40B4-BE49-F238E27FC236}">
                <a16:creationId xmlns:a16="http://schemas.microsoft.com/office/drawing/2014/main" id="{11614FF3-A75C-2D67-4580-74CB3C222A70}"/>
              </a:ext>
            </a:extLst>
          </p:cNvPr>
          <p:cNvSpPr>
            <a:spLocks noGrp="1"/>
          </p:cNvSpPr>
          <p:nvPr>
            <p:ph idx="1"/>
          </p:nvPr>
        </p:nvSpPr>
        <p:spPr>
          <a:xfrm>
            <a:off x="5469467" y="976161"/>
            <a:ext cx="6201616" cy="1028296"/>
          </a:xfrm>
        </p:spPr>
        <p:txBody>
          <a:bodyPr vert="horz" lIns="91440" tIns="45720" rIns="91440" bIns="45720" rtlCol="0">
            <a:normAutofit fontScale="85000" lnSpcReduction="20000"/>
          </a:bodyPr>
          <a:lstStyle/>
          <a:p>
            <a:r>
              <a:rPr lang="en-US" dirty="0"/>
              <a:t>Those who had the Pneumonia vaccine and had regular chest scans also experienced more heart attacks than other variables. You can also see that the White category has had the most heart attacks reported as well.</a:t>
            </a:r>
          </a:p>
        </p:txBody>
      </p:sp>
      <p:pic>
        <p:nvPicPr>
          <p:cNvPr id="11" name="Picture 10" descr="A graph of a number of green rectangular bars&#10;&#10;Description automatically generated with medium confidence">
            <a:extLst>
              <a:ext uri="{FF2B5EF4-FFF2-40B4-BE49-F238E27FC236}">
                <a16:creationId xmlns:a16="http://schemas.microsoft.com/office/drawing/2014/main" id="{B70B9AAF-EF5F-550E-C26C-C27C8873F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126" y="2004457"/>
            <a:ext cx="5415367" cy="4223986"/>
          </a:xfrm>
          <a:prstGeom prst="rect">
            <a:avLst/>
          </a:prstGeom>
        </p:spPr>
      </p:pic>
      <p:pic>
        <p:nvPicPr>
          <p:cNvPr id="3074" name="Picture 1">
            <a:extLst>
              <a:ext uri="{FF2B5EF4-FFF2-40B4-BE49-F238E27FC236}">
                <a16:creationId xmlns:a16="http://schemas.microsoft.com/office/drawing/2014/main" id="{536C0F4D-C75E-5118-4FA2-80FE539BE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10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4501EF5-450A-F67E-5FF5-3DDAE5A2A23A}"/>
              </a:ext>
            </a:extLst>
          </p:cNvPr>
          <p:cNvPicPr>
            <a:picLocks noChangeAspect="1"/>
          </p:cNvPicPr>
          <p:nvPr/>
        </p:nvPicPr>
        <p:blipFill>
          <a:blip r:embed="rId4"/>
          <a:stretch>
            <a:fillRect/>
          </a:stretch>
        </p:blipFill>
        <p:spPr>
          <a:xfrm>
            <a:off x="768215" y="3281749"/>
            <a:ext cx="4770838" cy="2946694"/>
          </a:xfrm>
          <a:prstGeom prst="rect">
            <a:avLst/>
          </a:prstGeom>
        </p:spPr>
      </p:pic>
    </p:spTree>
    <p:extLst>
      <p:ext uri="{BB962C8B-B14F-4D97-AF65-F5344CB8AC3E}">
        <p14:creationId xmlns:p14="http://schemas.microsoft.com/office/powerpoint/2010/main" val="4250097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F1C1B-FE75-BB12-D04F-5050F158C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C5D24-B3F4-FC36-F7FD-97F3D94FBAF8}"/>
              </a:ext>
            </a:extLst>
          </p:cNvPr>
          <p:cNvSpPr>
            <a:spLocks noGrp="1"/>
          </p:cNvSpPr>
          <p:nvPr>
            <p:ph type="title"/>
          </p:nvPr>
        </p:nvSpPr>
        <p:spPr/>
        <p:txBody>
          <a:bodyPr/>
          <a:lstStyle/>
          <a:p>
            <a:r>
              <a:rPr lang="en-US" dirty="0"/>
              <a:t>Logistic Model Creation and Output</a:t>
            </a:r>
          </a:p>
        </p:txBody>
      </p:sp>
      <p:sp>
        <p:nvSpPr>
          <p:cNvPr id="4" name="Text Placeholder 3">
            <a:extLst>
              <a:ext uri="{FF2B5EF4-FFF2-40B4-BE49-F238E27FC236}">
                <a16:creationId xmlns:a16="http://schemas.microsoft.com/office/drawing/2014/main" id="{6CE61C11-83DF-CAFA-8A60-3B7DE1182DAF}"/>
              </a:ext>
            </a:extLst>
          </p:cNvPr>
          <p:cNvSpPr>
            <a:spLocks noGrp="1"/>
          </p:cNvSpPr>
          <p:nvPr>
            <p:ph type="body" sz="half" idx="2"/>
          </p:nvPr>
        </p:nvSpPr>
        <p:spPr/>
        <p:txBody>
          <a:bodyPr>
            <a:normAutofit fontScale="92500" lnSpcReduction="10000"/>
          </a:bodyPr>
          <a:lstStyle/>
          <a:p>
            <a:r>
              <a:rPr lang="en-US" dirty="0"/>
              <a:t># Model training# Fit logistic regression model</a:t>
            </a:r>
          </a:p>
          <a:p>
            <a:r>
              <a:rPr lang="en-US" dirty="0"/>
              <a:t>model &lt;- </a:t>
            </a:r>
            <a:r>
              <a:rPr lang="en-US" dirty="0" err="1"/>
              <a:t>glm</a:t>
            </a:r>
            <a:r>
              <a:rPr lang="en-US" dirty="0"/>
              <a:t>(</a:t>
            </a:r>
            <a:r>
              <a:rPr lang="en-US" dirty="0" err="1"/>
              <a:t>HadHeartAttack</a:t>
            </a:r>
            <a:r>
              <a:rPr lang="en-US" dirty="0"/>
              <a:t> ~ ., data = </a:t>
            </a:r>
            <a:r>
              <a:rPr lang="en-US" dirty="0" err="1"/>
              <a:t>train_data</a:t>
            </a:r>
            <a:r>
              <a:rPr lang="en-US" dirty="0"/>
              <a:t>, family = binomial)</a:t>
            </a:r>
          </a:p>
          <a:p>
            <a:r>
              <a:rPr lang="en-US" dirty="0"/>
              <a:t>As can be seen in our output, we achieved an accuracy score of 94.94%.</a:t>
            </a:r>
          </a:p>
        </p:txBody>
      </p:sp>
      <p:pic>
        <p:nvPicPr>
          <p:cNvPr id="19" name="Content Placeholder 18" descr="A screenshot of a computer&#10;&#10;Description automatically generated">
            <a:extLst>
              <a:ext uri="{FF2B5EF4-FFF2-40B4-BE49-F238E27FC236}">
                <a16:creationId xmlns:a16="http://schemas.microsoft.com/office/drawing/2014/main" id="{E35ACD7C-DCF2-49D3-40FA-CE4E2DAAF1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7958" y="1775851"/>
            <a:ext cx="3625038" cy="4093136"/>
          </a:xfrm>
        </p:spPr>
      </p:pic>
    </p:spTree>
    <p:extLst>
      <p:ext uri="{BB962C8B-B14F-4D97-AF65-F5344CB8AC3E}">
        <p14:creationId xmlns:p14="http://schemas.microsoft.com/office/powerpoint/2010/main" val="3400594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28D01-33D0-DF0E-952C-9E4BEE992F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D103A-A96E-2FC9-CF5D-D200E602C1E8}"/>
              </a:ext>
            </a:extLst>
          </p:cNvPr>
          <p:cNvSpPr>
            <a:spLocks noGrp="1"/>
          </p:cNvSpPr>
          <p:nvPr>
            <p:ph type="title"/>
          </p:nvPr>
        </p:nvSpPr>
        <p:spPr>
          <a:xfrm>
            <a:off x="517869" y="987423"/>
            <a:ext cx="10154363" cy="676277"/>
          </a:xfrm>
        </p:spPr>
        <p:txBody>
          <a:bodyPr/>
          <a:lstStyle/>
          <a:p>
            <a:r>
              <a:rPr lang="en-US" dirty="0"/>
              <a:t>Attendance Records</a:t>
            </a:r>
          </a:p>
        </p:txBody>
      </p:sp>
      <p:sp>
        <p:nvSpPr>
          <p:cNvPr id="6" name="Text Placeholder 3">
            <a:extLst>
              <a:ext uri="{FF2B5EF4-FFF2-40B4-BE49-F238E27FC236}">
                <a16:creationId xmlns:a16="http://schemas.microsoft.com/office/drawing/2014/main" id="{4A0F0699-C7D3-FF1E-ECEF-664EAD9A5E9E}"/>
              </a:ext>
            </a:extLst>
          </p:cNvPr>
          <p:cNvSpPr txBox="1">
            <a:spLocks/>
          </p:cNvSpPr>
          <p:nvPr/>
        </p:nvSpPr>
        <p:spPr>
          <a:xfrm>
            <a:off x="517869" y="2739578"/>
            <a:ext cx="7427526" cy="1394595"/>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Attendance for all meetings:</a:t>
            </a:r>
          </a:p>
          <a:p>
            <a:pPr>
              <a:lnSpc>
                <a:spcPct val="90000"/>
              </a:lnSpc>
            </a:pPr>
            <a:r>
              <a:rPr lang="en-US" sz="1400" dirty="0"/>
              <a:t>Frank Williams</a:t>
            </a:r>
          </a:p>
          <a:p>
            <a:pPr>
              <a:lnSpc>
                <a:spcPct val="90000"/>
              </a:lnSpc>
            </a:pPr>
            <a:r>
              <a:rPr lang="en-US" sz="1400" dirty="0"/>
              <a:t>Adrian Torres</a:t>
            </a:r>
          </a:p>
          <a:p>
            <a:pPr>
              <a:lnSpc>
                <a:spcPct val="90000"/>
              </a:lnSpc>
            </a:pPr>
            <a:r>
              <a:rPr lang="en-US" sz="1400" dirty="0"/>
              <a:t>Paige Madison</a:t>
            </a:r>
          </a:p>
          <a:p>
            <a:endParaRPr lang="en-US" sz="1400" dirty="0"/>
          </a:p>
        </p:txBody>
      </p:sp>
      <p:sp>
        <p:nvSpPr>
          <p:cNvPr id="7" name="Text Placeholder 3">
            <a:extLst>
              <a:ext uri="{FF2B5EF4-FFF2-40B4-BE49-F238E27FC236}">
                <a16:creationId xmlns:a16="http://schemas.microsoft.com/office/drawing/2014/main" id="{AB32C3E6-2ACE-6934-CE52-BFC67554B91D}"/>
              </a:ext>
            </a:extLst>
          </p:cNvPr>
          <p:cNvSpPr txBox="1">
            <a:spLocks/>
          </p:cNvSpPr>
          <p:nvPr/>
        </p:nvSpPr>
        <p:spPr>
          <a:xfrm>
            <a:off x="517869" y="4183323"/>
            <a:ext cx="6684968" cy="2039246"/>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On 03/03/2024(Duration: 1hr)-</a:t>
            </a:r>
            <a:br>
              <a:rPr lang="en-US" sz="1400" b="1" dirty="0"/>
            </a:br>
            <a:r>
              <a:rPr lang="en-US" sz="1400" b="1"/>
              <a:t>The group set </a:t>
            </a:r>
            <a:r>
              <a:rPr lang="en-US" sz="1400" b="1" dirty="0"/>
              <a:t>deadlines for visuals and assigned new tasks to complete the final steps of the ML project. </a:t>
            </a:r>
          </a:p>
          <a:p>
            <a:r>
              <a:rPr lang="en-US" sz="1400" b="1" dirty="0"/>
              <a:t>On 03/07/2024(Duration: 1hr)-</a:t>
            </a:r>
            <a:br>
              <a:rPr lang="en-US" sz="1400" b="1" dirty="0"/>
            </a:br>
            <a:r>
              <a:rPr lang="en-US" sz="1400" b="1" dirty="0"/>
              <a:t>The group cleaned up code and visuals for update 2.</a:t>
            </a:r>
          </a:p>
          <a:p>
            <a:endParaRPr lang="en-US" sz="1400" b="1"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481441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5DB3D-1704-BC3E-48D2-68121F8EB4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989E4-C03A-AFBD-BB91-ED4262763214}"/>
              </a:ext>
            </a:extLst>
          </p:cNvPr>
          <p:cNvSpPr>
            <a:spLocks noGrp="1"/>
          </p:cNvSpPr>
          <p:nvPr>
            <p:ph type="ctrTitle"/>
          </p:nvPr>
        </p:nvSpPr>
        <p:spPr>
          <a:xfrm>
            <a:off x="517870" y="978408"/>
            <a:ext cx="5021182" cy="1709890"/>
          </a:xfrm>
        </p:spPr>
        <p:txBody>
          <a:bodyPr anchor="t">
            <a:normAutofit/>
          </a:bodyPr>
          <a:lstStyle/>
          <a:p>
            <a:r>
              <a:rPr lang="en-US" dirty="0">
                <a:solidFill>
                  <a:schemeClr val="tx2"/>
                </a:solidFill>
              </a:rPr>
              <a:t>Update 3</a:t>
            </a:r>
            <a:endParaRPr lang="en-US" b="0" dirty="0">
              <a:solidFill>
                <a:schemeClr val="tx2"/>
              </a:solidFill>
            </a:endParaRPr>
          </a:p>
        </p:txBody>
      </p:sp>
      <p:sp>
        <p:nvSpPr>
          <p:cNvPr id="3" name="Subtitle 2">
            <a:extLst>
              <a:ext uri="{FF2B5EF4-FFF2-40B4-BE49-F238E27FC236}">
                <a16:creationId xmlns:a16="http://schemas.microsoft.com/office/drawing/2014/main" id="{447DBBBD-A93A-699E-9423-0639CE5D8F10}"/>
              </a:ext>
            </a:extLst>
          </p:cNvPr>
          <p:cNvSpPr>
            <a:spLocks noGrp="1"/>
          </p:cNvSpPr>
          <p:nvPr>
            <p:ph type="subTitle" idx="1"/>
          </p:nvPr>
        </p:nvSpPr>
        <p:spPr>
          <a:xfrm>
            <a:off x="6652366" y="971398"/>
            <a:ext cx="5040785" cy="1709890"/>
          </a:xfrm>
        </p:spPr>
        <p:txBody>
          <a:bodyPr anchor="t">
            <a:normAutofit/>
          </a:bodyPr>
          <a:lstStyle/>
          <a:p>
            <a:pPr>
              <a:lnSpc>
                <a:spcPct val="90000"/>
              </a:lnSpc>
            </a:pPr>
            <a:r>
              <a:rPr lang="en-US" dirty="0"/>
              <a:t>Frank Williams</a:t>
            </a:r>
          </a:p>
          <a:p>
            <a:pPr>
              <a:lnSpc>
                <a:spcPct val="90000"/>
              </a:lnSpc>
            </a:pPr>
            <a:r>
              <a:rPr lang="en-US" dirty="0"/>
              <a:t>Adrian Torres</a:t>
            </a:r>
          </a:p>
          <a:p>
            <a:pPr>
              <a:lnSpc>
                <a:spcPct val="90000"/>
              </a:lnSpc>
            </a:pPr>
            <a:r>
              <a:rPr lang="en-US" dirty="0"/>
              <a:t>Paige Madison</a:t>
            </a:r>
          </a:p>
        </p:txBody>
      </p:sp>
      <p:pic>
        <p:nvPicPr>
          <p:cNvPr id="4" name="Picture 3" descr="A picture of an electromagnetic radiation">
            <a:extLst>
              <a:ext uri="{FF2B5EF4-FFF2-40B4-BE49-F238E27FC236}">
                <a16:creationId xmlns:a16="http://schemas.microsoft.com/office/drawing/2014/main" id="{9DD5DA8A-ED90-8CE2-79AA-CCCE1BDCF2BB}"/>
              </a:ext>
            </a:extLst>
          </p:cNvPr>
          <p:cNvPicPr>
            <a:picLocks noChangeAspect="1"/>
          </p:cNvPicPr>
          <p:nvPr/>
        </p:nvPicPr>
        <p:blipFill rotWithShape="1">
          <a:blip r:embed="rId2"/>
          <a:srcRect t="9753" b="6292"/>
          <a:stretch/>
        </p:blipFill>
        <p:spPr>
          <a:xfrm>
            <a:off x="3044164" y="2916602"/>
            <a:ext cx="6103672" cy="3433308"/>
          </a:xfrm>
          <a:prstGeom prst="rect">
            <a:avLst/>
          </a:prstGeom>
        </p:spPr>
      </p:pic>
    </p:spTree>
    <p:extLst>
      <p:ext uri="{BB962C8B-B14F-4D97-AF65-F5344CB8AC3E}">
        <p14:creationId xmlns:p14="http://schemas.microsoft.com/office/powerpoint/2010/main" val="404369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A5CF-0A0D-3E22-51AB-F0BF3ADAD90A}"/>
              </a:ext>
            </a:extLst>
          </p:cNvPr>
          <p:cNvSpPr>
            <a:spLocks noGrp="1"/>
          </p:cNvSpPr>
          <p:nvPr>
            <p:ph type="title"/>
          </p:nvPr>
        </p:nvSpPr>
        <p:spPr>
          <a:xfrm>
            <a:off x="517870" y="978408"/>
            <a:ext cx="5021182" cy="1709890"/>
          </a:xfrm>
        </p:spPr>
        <p:txBody>
          <a:bodyPr vert="horz" lIns="91440" tIns="45720" rIns="91440" bIns="45720" rtlCol="0" anchor="t">
            <a:normAutofit/>
          </a:bodyPr>
          <a:lstStyle/>
          <a:p>
            <a:pPr>
              <a:lnSpc>
                <a:spcPct val="90000"/>
              </a:lnSpc>
            </a:pPr>
            <a:r>
              <a:rPr lang="en-US" sz="4600" dirty="0">
                <a:solidFill>
                  <a:schemeClr val="tx2"/>
                </a:solidFill>
              </a:rPr>
              <a:t>Project Summary</a:t>
            </a:r>
          </a:p>
        </p:txBody>
      </p:sp>
      <p:sp>
        <p:nvSpPr>
          <p:cNvPr id="5" name="Text Placeholder 3">
            <a:extLst>
              <a:ext uri="{FF2B5EF4-FFF2-40B4-BE49-F238E27FC236}">
                <a16:creationId xmlns:a16="http://schemas.microsoft.com/office/drawing/2014/main" id="{8E5CAF51-111F-C188-E90F-3B37CB3509BC}"/>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graphicFrame>
        <p:nvGraphicFramePr>
          <p:cNvPr id="3" name="Table 2">
            <a:extLst>
              <a:ext uri="{FF2B5EF4-FFF2-40B4-BE49-F238E27FC236}">
                <a16:creationId xmlns:a16="http://schemas.microsoft.com/office/drawing/2014/main" id="{FE1EA464-0CE9-B022-5088-98F7D98E5946}"/>
              </a:ext>
            </a:extLst>
          </p:cNvPr>
          <p:cNvGraphicFramePr>
            <a:graphicFrameLocks noGrp="1"/>
          </p:cNvGraphicFramePr>
          <p:nvPr>
            <p:extLst>
              <p:ext uri="{D42A27DB-BD31-4B8C-83A1-F6EECF244321}">
                <p14:modId xmlns:p14="http://schemas.microsoft.com/office/powerpoint/2010/main" val="2612507587"/>
              </p:ext>
            </p:extLst>
          </p:nvPr>
        </p:nvGraphicFramePr>
        <p:xfrm>
          <a:off x="508649" y="2340244"/>
          <a:ext cx="11156262" cy="4170301"/>
        </p:xfrm>
        <a:graphic>
          <a:graphicData uri="http://schemas.openxmlformats.org/drawingml/2006/table">
            <a:tbl>
              <a:tblPr firstRow="1" bandRow="1">
                <a:tableStyleId>{073A0DAA-6AF3-43AB-8588-CEC1D06C72B9}</a:tableStyleId>
              </a:tblPr>
              <a:tblGrid>
                <a:gridCol w="5633028">
                  <a:extLst>
                    <a:ext uri="{9D8B030D-6E8A-4147-A177-3AD203B41FA5}">
                      <a16:colId xmlns:a16="http://schemas.microsoft.com/office/drawing/2014/main" val="647396063"/>
                    </a:ext>
                  </a:extLst>
                </a:gridCol>
                <a:gridCol w="5523234">
                  <a:extLst>
                    <a:ext uri="{9D8B030D-6E8A-4147-A177-3AD203B41FA5}">
                      <a16:colId xmlns:a16="http://schemas.microsoft.com/office/drawing/2014/main" val="2985703884"/>
                    </a:ext>
                  </a:extLst>
                </a:gridCol>
              </a:tblGrid>
              <a:tr h="2533991">
                <a:tc>
                  <a:txBody>
                    <a:bodyPr/>
                    <a:lstStyle/>
                    <a:p>
                      <a:r>
                        <a:rPr lang="en-US" sz="1700" b="1" dirty="0">
                          <a:solidFill>
                            <a:schemeClr val="bg1"/>
                          </a:solidFill>
                        </a:rPr>
                        <a:t>Accomplishments(i.e., Completed Tasks):</a:t>
                      </a:r>
                    </a:p>
                    <a:p>
                      <a:pPr marL="0" indent="0">
                        <a:buFont typeface="Arial" panose="020B0604020202020204" pitchFamily="34" charset="0"/>
                        <a:buNone/>
                      </a:pPr>
                      <a:r>
                        <a:rPr lang="en-US" sz="1700" b="1" dirty="0">
                          <a:solidFill>
                            <a:schemeClr val="bg1"/>
                          </a:solidFill>
                        </a:rPr>
                        <a:t>Developed 3 main questions</a:t>
                      </a:r>
                    </a:p>
                    <a:p>
                      <a:pPr marL="0" indent="0">
                        <a:buFont typeface="Arial" panose="020B0604020202020204" pitchFamily="34" charset="0"/>
                        <a:buNone/>
                      </a:pPr>
                      <a:r>
                        <a:rPr lang="en-US" sz="1700" b="1" dirty="0">
                          <a:solidFill>
                            <a:schemeClr val="bg1"/>
                          </a:solidFill>
                        </a:rPr>
                        <a:t>Tested two models to predict heart attacks</a:t>
                      </a:r>
                    </a:p>
                    <a:p>
                      <a:pPr marL="0" indent="0">
                        <a:buFont typeface="Arial" panose="020B0604020202020204" pitchFamily="34" charset="0"/>
                        <a:buNone/>
                      </a:pPr>
                      <a:r>
                        <a:rPr lang="en-US" sz="1700" b="1" dirty="0">
                          <a:solidFill>
                            <a:schemeClr val="bg1"/>
                          </a:solidFill>
                        </a:rPr>
                        <a:t>Refined the appearance of all graphs</a:t>
                      </a:r>
                    </a:p>
                    <a:p>
                      <a:pPr marL="0" indent="0">
                        <a:buFont typeface="Arial" panose="020B0604020202020204" pitchFamily="34" charset="0"/>
                        <a:buNone/>
                      </a:pPr>
                      <a:r>
                        <a:rPr lang="en-US" sz="1700" b="1" dirty="0">
                          <a:solidFill>
                            <a:schemeClr val="bg1"/>
                          </a:solidFill>
                        </a:rPr>
                        <a:t>Organized and cleaned up code</a:t>
                      </a:r>
                    </a:p>
                    <a:p>
                      <a:pPr marL="0" indent="0">
                        <a:buFont typeface="Arial" panose="020B0604020202020204" pitchFamily="34" charset="0"/>
                        <a:buNone/>
                      </a:pPr>
                      <a:endParaRPr lang="en-US" sz="1700" b="1" dirty="0">
                        <a:solidFill>
                          <a:schemeClr val="bg1"/>
                        </a:solidFill>
                      </a:endParaRPr>
                    </a:p>
                    <a:p>
                      <a:endParaRPr lang="en-US" sz="1700" b="1" dirty="0">
                        <a:solidFill>
                          <a:schemeClr val="tx1">
                            <a:lumMod val="75000"/>
                            <a:lumOff val="25000"/>
                          </a:schemeClr>
                        </a:solidFill>
                      </a:endParaRPr>
                    </a:p>
                  </a:txBody>
                  <a:tcPr marL="173269" marR="129952" marT="86635" marB="86635"/>
                </a:tc>
                <a:tc>
                  <a:txBody>
                    <a:bodyPr/>
                    <a:lstStyle/>
                    <a:p>
                      <a:pPr marL="0" lvl="0" indent="0" rtl="0">
                        <a:lnSpc>
                          <a:spcPct val="100000"/>
                        </a:lnSpc>
                        <a:spcBef>
                          <a:spcPts val="0"/>
                        </a:spcBef>
                        <a:spcAft>
                          <a:spcPts val="0"/>
                        </a:spcAft>
                        <a:buClr>
                          <a:schemeClr val="dk1"/>
                        </a:buClr>
                        <a:buSzPts val="1100"/>
                        <a:buFont typeface="Arial"/>
                        <a:buNone/>
                      </a:pPr>
                      <a:r>
                        <a:rPr lang="en-US" sz="1700" b="1" dirty="0">
                          <a:solidFill>
                            <a:schemeClr val="bg1"/>
                          </a:solidFill>
                        </a:rPr>
                        <a:t>Plans for next update: </a:t>
                      </a:r>
                    </a:p>
                    <a:p>
                      <a:pPr marL="0" lvl="0" indent="0" rtl="0">
                        <a:lnSpc>
                          <a:spcPct val="100000"/>
                        </a:lnSpc>
                        <a:spcBef>
                          <a:spcPts val="0"/>
                        </a:spcBef>
                        <a:spcAft>
                          <a:spcPts val="0"/>
                        </a:spcAft>
                        <a:buClr>
                          <a:schemeClr val="dk1"/>
                        </a:buClr>
                        <a:buSzPts val="1100"/>
                        <a:buFont typeface="Arial" panose="020B0604020202020204" pitchFamily="34" charset="0"/>
                        <a:buNone/>
                      </a:pPr>
                      <a:r>
                        <a:rPr lang="en-US" sz="1700" b="1" dirty="0">
                          <a:solidFill>
                            <a:schemeClr val="bg1"/>
                          </a:solidFill>
                        </a:rPr>
                        <a:t>Finish the paper and final PowerPoint</a:t>
                      </a:r>
                    </a:p>
                    <a:p>
                      <a:pPr marL="0" lvl="0" indent="0" rtl="0">
                        <a:lnSpc>
                          <a:spcPct val="100000"/>
                        </a:lnSpc>
                        <a:spcBef>
                          <a:spcPts val="0"/>
                        </a:spcBef>
                        <a:spcAft>
                          <a:spcPts val="0"/>
                        </a:spcAft>
                        <a:buClr>
                          <a:schemeClr val="dk1"/>
                        </a:buClr>
                        <a:buSzPts val="1100"/>
                        <a:buFont typeface="Arial"/>
                        <a:buNone/>
                      </a:pPr>
                      <a:endParaRPr lang="en-US" sz="1700" b="1" dirty="0">
                        <a:solidFill>
                          <a:schemeClr val="bg1"/>
                        </a:solidFill>
                      </a:endParaRPr>
                    </a:p>
                    <a:p>
                      <a:endParaRPr lang="en-US" sz="1700" b="1"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2667866840"/>
                  </a:ext>
                </a:extLst>
              </a:tr>
              <a:tr h="1433041">
                <a:tc>
                  <a:txBody>
                    <a:bodyPr/>
                    <a:lstStyle/>
                    <a:p>
                      <a:r>
                        <a:rPr lang="en-US" sz="1200" dirty="0">
                          <a:solidFill>
                            <a:schemeClr val="tx1">
                              <a:lumMod val="75000"/>
                              <a:lumOff val="25000"/>
                            </a:schemeClr>
                          </a:solidFill>
                        </a:rPr>
                        <a:t>Working Well: </a:t>
                      </a:r>
                    </a:p>
                    <a:p>
                      <a:pPr marL="0" indent="0">
                        <a:buFont typeface="Arial" panose="020B0604020202020204" pitchFamily="34" charset="0"/>
                        <a:buNone/>
                      </a:pPr>
                      <a:r>
                        <a:rPr lang="en-US" sz="1200" dirty="0">
                          <a:solidFill>
                            <a:schemeClr val="tx1">
                              <a:lumMod val="75000"/>
                              <a:lumOff val="25000"/>
                            </a:schemeClr>
                          </a:solidFill>
                        </a:rPr>
                        <a:t>Running the code</a:t>
                      </a:r>
                    </a:p>
                    <a:p>
                      <a:pPr marL="0" indent="0">
                        <a:buFont typeface="Arial" panose="020B0604020202020204" pitchFamily="34" charset="0"/>
                        <a:buNone/>
                      </a:pPr>
                      <a:r>
                        <a:rPr lang="en-US" sz="1200" dirty="0">
                          <a:solidFill>
                            <a:schemeClr val="tx1">
                              <a:lumMod val="75000"/>
                              <a:lumOff val="25000"/>
                            </a:schemeClr>
                          </a:solidFill>
                        </a:rPr>
                        <a:t>Pulling from GitHub</a:t>
                      </a:r>
                    </a:p>
                    <a:p>
                      <a:pPr marL="0" indent="0">
                        <a:buFont typeface="Arial" panose="020B0604020202020204" pitchFamily="34" charset="0"/>
                        <a:buNone/>
                      </a:pPr>
                      <a:r>
                        <a:rPr lang="en-US" sz="1200" dirty="0">
                          <a:solidFill>
                            <a:schemeClr val="tx1">
                              <a:lumMod val="75000"/>
                              <a:lumOff val="25000"/>
                            </a:schemeClr>
                          </a:solidFill>
                        </a:rPr>
                        <a:t>Using Trello</a:t>
                      </a:r>
                    </a:p>
                    <a:p>
                      <a:pPr marL="342900" indent="-342900">
                        <a:buFont typeface="Arial" panose="020B0604020202020204" pitchFamily="34" charset="0"/>
                        <a:buChar char="•"/>
                      </a:pPr>
                      <a:endParaRPr lang="en-US" sz="1200" dirty="0">
                        <a:solidFill>
                          <a:schemeClr val="tx1">
                            <a:lumMod val="75000"/>
                            <a:lumOff val="25000"/>
                          </a:schemeClr>
                        </a:solidFill>
                      </a:endParaRPr>
                    </a:p>
                    <a:p>
                      <a:pPr marL="342900" indent="-342900">
                        <a:buFont typeface="Arial" panose="020B0604020202020204" pitchFamily="34" charset="0"/>
                        <a:buChar char="•"/>
                      </a:pPr>
                      <a:endParaRPr lang="en-US" sz="1200" dirty="0">
                        <a:solidFill>
                          <a:schemeClr val="tx1">
                            <a:lumMod val="75000"/>
                            <a:lumOff val="25000"/>
                          </a:schemeClr>
                        </a:solidFill>
                      </a:endParaRPr>
                    </a:p>
                    <a:p>
                      <a:pPr marL="0" indent="0">
                        <a:buFont typeface="Arial" panose="020B0604020202020204" pitchFamily="34" charset="0"/>
                        <a:buNone/>
                      </a:pPr>
                      <a:endParaRPr lang="en-US" sz="1200" dirty="0">
                        <a:solidFill>
                          <a:schemeClr val="tx1">
                            <a:lumMod val="75000"/>
                            <a:lumOff val="25000"/>
                          </a:schemeClr>
                        </a:solidFill>
                      </a:endParaRPr>
                    </a:p>
                    <a:p>
                      <a:endParaRPr lang="en-US" sz="1200" dirty="0">
                        <a:solidFill>
                          <a:schemeClr val="tx1">
                            <a:lumMod val="75000"/>
                            <a:lumOff val="25000"/>
                          </a:schemeClr>
                        </a:solidFill>
                      </a:endParaRPr>
                    </a:p>
                  </a:txBody>
                  <a:tcPr marL="173269" marR="129952" marT="86635" marB="86635"/>
                </a:tc>
                <a:tc>
                  <a:txBody>
                    <a:bodyPr/>
                    <a:lstStyle/>
                    <a:p>
                      <a:r>
                        <a:rPr lang="en-US" sz="1200" dirty="0">
                          <a:solidFill>
                            <a:schemeClr val="tx1">
                              <a:lumMod val="75000"/>
                              <a:lumOff val="25000"/>
                            </a:schemeClr>
                          </a:solidFill>
                        </a:rPr>
                        <a:t>Issues: </a:t>
                      </a:r>
                    </a:p>
                    <a:p>
                      <a:pPr marL="0" indent="0">
                        <a:buFont typeface="Arial" panose="020B0604020202020204" pitchFamily="34" charset="0"/>
                        <a:buNone/>
                      </a:pPr>
                      <a:r>
                        <a:rPr lang="en-US" sz="1200" dirty="0">
                          <a:solidFill>
                            <a:schemeClr val="tx1">
                              <a:lumMod val="75000"/>
                              <a:lumOff val="25000"/>
                            </a:schemeClr>
                          </a:solidFill>
                        </a:rPr>
                        <a:t>No issues</a:t>
                      </a:r>
                    </a:p>
                    <a:p>
                      <a:endParaRPr lang="en-US" sz="1200"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408362335"/>
                  </a:ext>
                </a:extLst>
              </a:tr>
            </a:tbl>
          </a:graphicData>
        </a:graphic>
      </p:graphicFrame>
    </p:spTree>
    <p:extLst>
      <p:ext uri="{BB962C8B-B14F-4D97-AF65-F5344CB8AC3E}">
        <p14:creationId xmlns:p14="http://schemas.microsoft.com/office/powerpoint/2010/main" val="3915517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17869" y="978408"/>
            <a:ext cx="7734977" cy="2270641"/>
          </a:xfrm>
        </p:spPr>
        <p:txBody>
          <a:bodyPr/>
          <a:lstStyle/>
          <a:p>
            <a:r>
              <a:rPr lang="en-US" dirty="0"/>
              <a:t>Main Questions After Exploratory Analysis</a:t>
            </a:r>
          </a:p>
        </p:txBody>
      </p:sp>
      <p:sp>
        <p:nvSpPr>
          <p:cNvPr id="4" name="Text Placeholder 3">
            <a:extLst>
              <a:ext uri="{FF2B5EF4-FFF2-40B4-BE49-F238E27FC236}">
                <a16:creationId xmlns:a16="http://schemas.microsoft.com/office/drawing/2014/main" id="{766FB7B2-3B0F-F3C3-0F97-4E911279C764}"/>
              </a:ext>
            </a:extLst>
          </p:cNvPr>
          <p:cNvSpPr>
            <a:spLocks noGrp="1"/>
          </p:cNvSpPr>
          <p:nvPr>
            <p:ph type="body" sz="half" idx="2"/>
          </p:nvPr>
        </p:nvSpPr>
        <p:spPr>
          <a:xfrm>
            <a:off x="517870" y="2903838"/>
            <a:ext cx="10479644" cy="3513895"/>
          </a:xfrm>
        </p:spPr>
        <p:txBody>
          <a:bodyPr>
            <a:noAutofit/>
          </a:bodyPr>
          <a:lstStyle/>
          <a:p>
            <a:pPr lvl="1"/>
            <a:r>
              <a:rPr lang="en-US" sz="1800" dirty="0"/>
              <a:t>Can we predict heart attacks?</a:t>
            </a:r>
          </a:p>
          <a:p>
            <a:pPr lvl="1"/>
            <a:r>
              <a:rPr lang="en-US" sz="1800" dirty="0"/>
              <a:t>Which variables are the most important for predicting heart attacks?</a:t>
            </a:r>
          </a:p>
          <a:p>
            <a:pPr lvl="1"/>
            <a:r>
              <a:rPr lang="en-US" sz="1800" dirty="0"/>
              <a:t>Are non-biological ailments like depression important for predicting heart attacks?</a:t>
            </a:r>
          </a:p>
        </p:txBody>
      </p:sp>
    </p:spTree>
    <p:extLst>
      <p:ext uri="{BB962C8B-B14F-4D97-AF65-F5344CB8AC3E}">
        <p14:creationId xmlns:p14="http://schemas.microsoft.com/office/powerpoint/2010/main" val="398824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A4D9D6F-CDAF-A802-A4F8-48BDA4DA1C6B}"/>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A082E5AA-6E5F-4FCC-8C41-11E32F833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C872B6-524A-4445-9AD6-FA0326B5D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C6F871-B05D-F6EA-A100-8BD3910A0EEC}"/>
              </a:ext>
            </a:extLst>
          </p:cNvPr>
          <p:cNvSpPr>
            <a:spLocks noGrp="1"/>
          </p:cNvSpPr>
          <p:nvPr>
            <p:ph type="ctrTitle"/>
          </p:nvPr>
        </p:nvSpPr>
        <p:spPr>
          <a:xfrm>
            <a:off x="517870" y="978408"/>
            <a:ext cx="5021182" cy="1752681"/>
          </a:xfrm>
        </p:spPr>
        <p:txBody>
          <a:bodyPr vert="horz" lIns="91440" tIns="45720" rIns="91440" bIns="45720" rtlCol="0" anchor="t">
            <a:normAutofit/>
          </a:bodyPr>
          <a:lstStyle/>
          <a:p>
            <a:r>
              <a:rPr lang="en-US" dirty="0"/>
              <a:t>Update 1</a:t>
            </a:r>
          </a:p>
        </p:txBody>
      </p:sp>
      <p:sp>
        <p:nvSpPr>
          <p:cNvPr id="24" name="Rectangle 2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7C903E-D9EE-7FAE-D1C5-9C477785B62D}"/>
              </a:ext>
            </a:extLst>
          </p:cNvPr>
          <p:cNvSpPr>
            <a:spLocks noGrp="1"/>
          </p:cNvSpPr>
          <p:nvPr>
            <p:ph type="subTitle" idx="1"/>
          </p:nvPr>
        </p:nvSpPr>
        <p:spPr>
          <a:xfrm>
            <a:off x="6662168" y="969265"/>
            <a:ext cx="5021182" cy="1752682"/>
          </a:xfrm>
        </p:spPr>
        <p:txBody>
          <a:bodyPr vert="horz" lIns="91440" tIns="45720" rIns="91440" bIns="45720" rtlCol="0">
            <a:normAutofit/>
          </a:bodyPr>
          <a:lstStyle/>
          <a:p>
            <a:r>
              <a:rPr lang="en-US" sz="2000" dirty="0"/>
              <a:t>Frank Williams</a:t>
            </a:r>
          </a:p>
          <a:p>
            <a:r>
              <a:rPr lang="en-US" sz="2000" dirty="0"/>
              <a:t>Adrian Torres</a:t>
            </a:r>
          </a:p>
          <a:p>
            <a:r>
              <a:rPr lang="en-US" sz="2000" dirty="0"/>
              <a:t>Paige Madison</a:t>
            </a:r>
          </a:p>
        </p:txBody>
      </p:sp>
      <p:pic>
        <p:nvPicPr>
          <p:cNvPr id="4" name="Picture 3" descr="A picture of an electromagnetic radiation">
            <a:extLst>
              <a:ext uri="{FF2B5EF4-FFF2-40B4-BE49-F238E27FC236}">
                <a16:creationId xmlns:a16="http://schemas.microsoft.com/office/drawing/2014/main" id="{88DAC6A5-6E57-C47D-BC13-B5B37C7F874C}"/>
              </a:ext>
            </a:extLst>
          </p:cNvPr>
          <p:cNvPicPr>
            <a:picLocks noChangeAspect="1"/>
          </p:cNvPicPr>
          <p:nvPr/>
        </p:nvPicPr>
        <p:blipFill rotWithShape="1">
          <a:blip r:embed="rId2"/>
          <a:srcRect t="29899" r="1" b="26769"/>
          <a:stretch/>
        </p:blipFill>
        <p:spPr>
          <a:xfrm>
            <a:off x="517871" y="3004841"/>
            <a:ext cx="11165136" cy="3241510"/>
          </a:xfrm>
          <a:prstGeom prst="rect">
            <a:avLst/>
          </a:prstGeom>
        </p:spPr>
      </p:pic>
    </p:spTree>
    <p:extLst>
      <p:ext uri="{BB962C8B-B14F-4D97-AF65-F5344CB8AC3E}">
        <p14:creationId xmlns:p14="http://schemas.microsoft.com/office/powerpoint/2010/main" val="295092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17870" y="989014"/>
            <a:ext cx="7734977" cy="1154944"/>
          </a:xfrm>
        </p:spPr>
        <p:txBody>
          <a:bodyPr/>
          <a:lstStyle/>
          <a:p>
            <a:r>
              <a:rPr lang="en-US" dirty="0"/>
              <a:t>Refined Graphs</a:t>
            </a:r>
          </a:p>
        </p:txBody>
      </p:sp>
      <p:sp>
        <p:nvSpPr>
          <p:cNvPr id="6" name="AutoShape 2">
            <a:extLst>
              <a:ext uri="{FF2B5EF4-FFF2-40B4-BE49-F238E27FC236}">
                <a16:creationId xmlns:a16="http://schemas.microsoft.com/office/drawing/2014/main" id="{DC84F6B5-DB1A-1C4D-83EC-736C63F2BB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2E9B0795-8BBE-E898-76C4-9D1FF84FF86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4EB071C5-FF4D-6D15-C544-4DAB0DD0DA99}"/>
              </a:ext>
            </a:extLst>
          </p:cNvPr>
          <p:cNvPicPr>
            <a:picLocks noChangeAspect="1"/>
          </p:cNvPicPr>
          <p:nvPr/>
        </p:nvPicPr>
        <p:blipFill>
          <a:blip r:embed="rId2"/>
          <a:stretch>
            <a:fillRect/>
          </a:stretch>
        </p:blipFill>
        <p:spPr>
          <a:xfrm>
            <a:off x="6096000" y="2537764"/>
            <a:ext cx="5155710" cy="3186113"/>
          </a:xfrm>
          <a:prstGeom prst="rect">
            <a:avLst/>
          </a:prstGeom>
        </p:spPr>
      </p:pic>
      <p:pic>
        <p:nvPicPr>
          <p:cNvPr id="12" name="Picture 11">
            <a:extLst>
              <a:ext uri="{FF2B5EF4-FFF2-40B4-BE49-F238E27FC236}">
                <a16:creationId xmlns:a16="http://schemas.microsoft.com/office/drawing/2014/main" id="{80256D6D-2436-30E1-D298-005ACF3D3D60}"/>
              </a:ext>
            </a:extLst>
          </p:cNvPr>
          <p:cNvPicPr>
            <a:picLocks noChangeAspect="1"/>
          </p:cNvPicPr>
          <p:nvPr/>
        </p:nvPicPr>
        <p:blipFill>
          <a:blip r:embed="rId3"/>
          <a:stretch>
            <a:fillRect/>
          </a:stretch>
        </p:blipFill>
        <p:spPr>
          <a:xfrm>
            <a:off x="671774" y="2058204"/>
            <a:ext cx="2652613" cy="1698697"/>
          </a:xfrm>
          <a:prstGeom prst="rect">
            <a:avLst/>
          </a:prstGeom>
        </p:spPr>
      </p:pic>
      <p:sp>
        <p:nvSpPr>
          <p:cNvPr id="14" name="AutoShape 14">
            <a:extLst>
              <a:ext uri="{FF2B5EF4-FFF2-40B4-BE49-F238E27FC236}">
                <a16:creationId xmlns:a16="http://schemas.microsoft.com/office/drawing/2014/main" id="{A3297FFA-46A0-3506-0EB7-D40FA486554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a:extLst>
              <a:ext uri="{FF2B5EF4-FFF2-40B4-BE49-F238E27FC236}">
                <a16:creationId xmlns:a16="http://schemas.microsoft.com/office/drawing/2014/main" id="{F10B8331-7047-C91D-F70D-03CED052F59C}"/>
              </a:ext>
            </a:extLst>
          </p:cNvPr>
          <p:cNvPicPr>
            <a:picLocks noChangeAspect="1"/>
          </p:cNvPicPr>
          <p:nvPr/>
        </p:nvPicPr>
        <p:blipFill>
          <a:blip r:embed="rId4"/>
          <a:stretch>
            <a:fillRect/>
          </a:stretch>
        </p:blipFill>
        <p:spPr>
          <a:xfrm>
            <a:off x="671774" y="3804590"/>
            <a:ext cx="5119687" cy="1919287"/>
          </a:xfrm>
          <a:prstGeom prst="rect">
            <a:avLst/>
          </a:prstGeom>
        </p:spPr>
      </p:pic>
    </p:spTree>
    <p:extLst>
      <p:ext uri="{BB962C8B-B14F-4D97-AF65-F5344CB8AC3E}">
        <p14:creationId xmlns:p14="http://schemas.microsoft.com/office/powerpoint/2010/main" val="4054295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21208" y="-22763"/>
            <a:ext cx="7726680" cy="1062061"/>
          </a:xfrm>
        </p:spPr>
        <p:txBody>
          <a:bodyPr vert="horz" lIns="91440" tIns="45720" rIns="91440" bIns="45720" rtlCol="0" anchor="t">
            <a:normAutofit/>
          </a:bodyPr>
          <a:lstStyle/>
          <a:p>
            <a:r>
              <a:rPr lang="en-US" sz="4000" dirty="0"/>
              <a:t>Model Outputs</a:t>
            </a:r>
          </a:p>
        </p:txBody>
      </p:sp>
      <p:sp>
        <p:nvSpPr>
          <p:cNvPr id="27" name="Freeform: Shape 26">
            <a:extLst>
              <a:ext uri="{FF2B5EF4-FFF2-40B4-BE49-F238E27FC236}">
                <a16:creationId xmlns:a16="http://schemas.microsoft.com/office/drawing/2014/main" id="{DCC11005-BC53-5976-9587-FB0B62EF6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K-Fold Logistic Regression Model&#10;">
            <a:extLst>
              <a:ext uri="{FF2B5EF4-FFF2-40B4-BE49-F238E27FC236}">
                <a16:creationId xmlns:a16="http://schemas.microsoft.com/office/drawing/2014/main" id="{9647C2DA-ACE2-4726-E112-041CAAF75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266" y="1271180"/>
            <a:ext cx="1958890" cy="2660222"/>
          </a:xfrm>
          <a:prstGeom prst="rect">
            <a:avLst/>
          </a:prstGeom>
        </p:spPr>
      </p:pic>
      <p:pic>
        <p:nvPicPr>
          <p:cNvPr id="5" name="Content Placeholder 18" descr="Logistic Regression Model">
            <a:extLst>
              <a:ext uri="{FF2B5EF4-FFF2-40B4-BE49-F238E27FC236}">
                <a16:creationId xmlns:a16="http://schemas.microsoft.com/office/drawing/2014/main" id="{C413D080-EE2F-4FA8-76C0-8E9C1BB17800}"/>
              </a:ext>
              <a:ext uri="{C183D7F6-B498-43B3-948B-1728B52AA6E4}">
                <adec:decorative xmlns:adec="http://schemas.microsoft.com/office/drawing/2017/decorative" val="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95914" y="1206399"/>
            <a:ext cx="2724280" cy="3078283"/>
          </a:xfrm>
          <a:prstGeom prst="rect">
            <a:avLst/>
          </a:prstGeom>
        </p:spPr>
      </p:pic>
      <p:sp>
        <p:nvSpPr>
          <p:cNvPr id="6" name="AutoShape 2">
            <a:extLst>
              <a:ext uri="{FF2B5EF4-FFF2-40B4-BE49-F238E27FC236}">
                <a16:creationId xmlns:a16="http://schemas.microsoft.com/office/drawing/2014/main" id="{DC84F6B5-DB1A-1C4D-83EC-736C63F2BB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2E9B0795-8BBE-E898-76C4-9D1FF84FF86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a:extLst>
              <a:ext uri="{FF2B5EF4-FFF2-40B4-BE49-F238E27FC236}">
                <a16:creationId xmlns:a16="http://schemas.microsoft.com/office/drawing/2014/main" id="{A3297FFA-46A0-3506-0EB7-D40FA486554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E951FA5B-C538-356C-F99F-9CC65A48FA3C}"/>
              </a:ext>
            </a:extLst>
          </p:cNvPr>
          <p:cNvSpPr txBox="1"/>
          <p:nvPr/>
        </p:nvSpPr>
        <p:spPr>
          <a:xfrm>
            <a:off x="4467367" y="4164421"/>
            <a:ext cx="3562066" cy="369332"/>
          </a:xfrm>
          <a:prstGeom prst="rect">
            <a:avLst/>
          </a:prstGeom>
          <a:solidFill>
            <a:schemeClr val="bg1"/>
          </a:solidFill>
        </p:spPr>
        <p:txBody>
          <a:bodyPr wrap="square" rtlCol="0">
            <a:spAutoFit/>
          </a:bodyPr>
          <a:lstStyle/>
          <a:p>
            <a:r>
              <a:rPr lang="en-US" dirty="0"/>
              <a:t>K-Fold Logistic Regression Model</a:t>
            </a:r>
          </a:p>
        </p:txBody>
      </p:sp>
      <p:sp>
        <p:nvSpPr>
          <p:cNvPr id="10" name="TextBox 9">
            <a:extLst>
              <a:ext uri="{FF2B5EF4-FFF2-40B4-BE49-F238E27FC236}">
                <a16:creationId xmlns:a16="http://schemas.microsoft.com/office/drawing/2014/main" id="{85C9C11E-E592-02B3-EEDF-A067E228CAE9}"/>
              </a:ext>
            </a:extLst>
          </p:cNvPr>
          <p:cNvSpPr txBox="1"/>
          <p:nvPr/>
        </p:nvSpPr>
        <p:spPr>
          <a:xfrm>
            <a:off x="8247888" y="4211894"/>
            <a:ext cx="3809470" cy="369332"/>
          </a:xfrm>
          <a:prstGeom prst="rect">
            <a:avLst/>
          </a:prstGeom>
          <a:solidFill>
            <a:schemeClr val="bg1"/>
          </a:solidFill>
        </p:spPr>
        <p:txBody>
          <a:bodyPr wrap="square" rtlCol="0">
            <a:spAutoFit/>
          </a:bodyPr>
          <a:lstStyle/>
          <a:p>
            <a:r>
              <a:rPr lang="en-US" dirty="0"/>
              <a:t>Logistic Regression Model</a:t>
            </a:r>
          </a:p>
        </p:txBody>
      </p:sp>
      <p:sp>
        <p:nvSpPr>
          <p:cNvPr id="11" name="TextBox 10">
            <a:extLst>
              <a:ext uri="{FF2B5EF4-FFF2-40B4-BE49-F238E27FC236}">
                <a16:creationId xmlns:a16="http://schemas.microsoft.com/office/drawing/2014/main" id="{5A11B6AA-1DF3-ECD8-B74D-368C524CBF2E}"/>
              </a:ext>
            </a:extLst>
          </p:cNvPr>
          <p:cNvSpPr txBox="1"/>
          <p:nvPr/>
        </p:nvSpPr>
        <p:spPr>
          <a:xfrm>
            <a:off x="635891" y="1362722"/>
            <a:ext cx="3562066" cy="1477328"/>
          </a:xfrm>
          <a:prstGeom prst="rect">
            <a:avLst/>
          </a:prstGeom>
          <a:solidFill>
            <a:schemeClr val="bg1"/>
          </a:solidFill>
        </p:spPr>
        <p:txBody>
          <a:bodyPr wrap="square" rtlCol="0">
            <a:spAutoFit/>
          </a:bodyPr>
          <a:lstStyle/>
          <a:p>
            <a:r>
              <a:rPr lang="en-US" dirty="0"/>
              <a:t>As can be seen in the pictures of the model outputs, the accuracy metrics are very similar, but the K-fold version of the logistic regression model is slightly better.</a:t>
            </a:r>
          </a:p>
        </p:txBody>
      </p:sp>
    </p:spTree>
    <p:extLst>
      <p:ext uri="{BB962C8B-B14F-4D97-AF65-F5344CB8AC3E}">
        <p14:creationId xmlns:p14="http://schemas.microsoft.com/office/powerpoint/2010/main" val="795394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28D01-33D0-DF0E-952C-9E4BEE992F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D103A-A96E-2FC9-CF5D-D200E602C1E8}"/>
              </a:ext>
            </a:extLst>
          </p:cNvPr>
          <p:cNvSpPr>
            <a:spLocks noGrp="1"/>
          </p:cNvSpPr>
          <p:nvPr>
            <p:ph type="title"/>
          </p:nvPr>
        </p:nvSpPr>
        <p:spPr>
          <a:xfrm>
            <a:off x="517869" y="987423"/>
            <a:ext cx="10154363" cy="676277"/>
          </a:xfrm>
        </p:spPr>
        <p:txBody>
          <a:bodyPr/>
          <a:lstStyle/>
          <a:p>
            <a:r>
              <a:rPr lang="en-US" dirty="0"/>
              <a:t>Attendance Records</a:t>
            </a:r>
          </a:p>
        </p:txBody>
      </p:sp>
      <p:sp>
        <p:nvSpPr>
          <p:cNvPr id="6" name="Text Placeholder 3">
            <a:extLst>
              <a:ext uri="{FF2B5EF4-FFF2-40B4-BE49-F238E27FC236}">
                <a16:creationId xmlns:a16="http://schemas.microsoft.com/office/drawing/2014/main" id="{4A0F0699-C7D3-FF1E-ECEF-664EAD9A5E9E}"/>
              </a:ext>
            </a:extLst>
          </p:cNvPr>
          <p:cNvSpPr txBox="1">
            <a:spLocks/>
          </p:cNvSpPr>
          <p:nvPr/>
        </p:nvSpPr>
        <p:spPr>
          <a:xfrm>
            <a:off x="517869" y="2739578"/>
            <a:ext cx="7427526" cy="1394595"/>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Attendance for all meetings:</a:t>
            </a:r>
          </a:p>
          <a:p>
            <a:pPr>
              <a:lnSpc>
                <a:spcPct val="90000"/>
              </a:lnSpc>
            </a:pPr>
            <a:r>
              <a:rPr lang="en-US" sz="1400" dirty="0"/>
              <a:t>Frank Williams</a:t>
            </a:r>
          </a:p>
          <a:p>
            <a:pPr>
              <a:lnSpc>
                <a:spcPct val="90000"/>
              </a:lnSpc>
            </a:pPr>
            <a:r>
              <a:rPr lang="en-US" sz="1400" dirty="0"/>
              <a:t>Adrian Torres</a:t>
            </a:r>
          </a:p>
          <a:p>
            <a:pPr>
              <a:lnSpc>
                <a:spcPct val="90000"/>
              </a:lnSpc>
            </a:pPr>
            <a:r>
              <a:rPr lang="en-US" sz="1400" dirty="0"/>
              <a:t>Paige Madison</a:t>
            </a:r>
          </a:p>
          <a:p>
            <a:endParaRPr lang="en-US" sz="1400" dirty="0"/>
          </a:p>
        </p:txBody>
      </p:sp>
      <p:sp>
        <p:nvSpPr>
          <p:cNvPr id="7" name="Text Placeholder 3">
            <a:extLst>
              <a:ext uri="{FF2B5EF4-FFF2-40B4-BE49-F238E27FC236}">
                <a16:creationId xmlns:a16="http://schemas.microsoft.com/office/drawing/2014/main" id="{AB32C3E6-2ACE-6934-CE52-BFC67554B91D}"/>
              </a:ext>
            </a:extLst>
          </p:cNvPr>
          <p:cNvSpPr txBox="1">
            <a:spLocks/>
          </p:cNvSpPr>
          <p:nvPr/>
        </p:nvSpPr>
        <p:spPr>
          <a:xfrm>
            <a:off x="517869" y="4183323"/>
            <a:ext cx="6684968" cy="2039246"/>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On 03/10/2024(Duration: 1hr)-</a:t>
            </a:r>
            <a:br>
              <a:rPr lang="en-US" sz="1400" b="1" dirty="0"/>
            </a:br>
            <a:r>
              <a:rPr lang="en-US" sz="1400" b="1" dirty="0"/>
              <a:t>Narrowed down paper breakdown and the three main questions we have evidence for.</a:t>
            </a:r>
          </a:p>
          <a:p>
            <a:endParaRPr lang="en-US" sz="1400" b="1"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88562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FEA5CF-0A0D-3E22-51AB-F0BF3ADAD90A}"/>
              </a:ext>
            </a:extLst>
          </p:cNvPr>
          <p:cNvSpPr>
            <a:spLocks noGrp="1"/>
          </p:cNvSpPr>
          <p:nvPr>
            <p:ph type="title"/>
          </p:nvPr>
        </p:nvSpPr>
        <p:spPr>
          <a:xfrm>
            <a:off x="517870" y="978408"/>
            <a:ext cx="5021182" cy="1709890"/>
          </a:xfrm>
        </p:spPr>
        <p:txBody>
          <a:bodyPr vert="horz" lIns="91440" tIns="45720" rIns="91440" bIns="45720" rtlCol="0" anchor="t">
            <a:normAutofit/>
          </a:bodyPr>
          <a:lstStyle/>
          <a:p>
            <a:pPr>
              <a:lnSpc>
                <a:spcPct val="90000"/>
              </a:lnSpc>
            </a:pPr>
            <a:r>
              <a:rPr lang="en-US" sz="4600" dirty="0">
                <a:solidFill>
                  <a:schemeClr val="tx2"/>
                </a:solidFill>
              </a:rPr>
              <a:t>Project Summary</a:t>
            </a:r>
          </a:p>
        </p:txBody>
      </p:sp>
      <p:sp>
        <p:nvSpPr>
          <p:cNvPr id="71" name="Rectangle 7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8E5CAF51-111F-C188-E90F-3B37CB3509BC}"/>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graphicFrame>
        <p:nvGraphicFramePr>
          <p:cNvPr id="3" name="Table 2">
            <a:extLst>
              <a:ext uri="{FF2B5EF4-FFF2-40B4-BE49-F238E27FC236}">
                <a16:creationId xmlns:a16="http://schemas.microsoft.com/office/drawing/2014/main" id="{FE1EA464-0CE9-B022-5088-98F7D98E5946}"/>
              </a:ext>
            </a:extLst>
          </p:cNvPr>
          <p:cNvGraphicFramePr>
            <a:graphicFrameLocks noGrp="1"/>
          </p:cNvGraphicFramePr>
          <p:nvPr>
            <p:extLst>
              <p:ext uri="{D42A27DB-BD31-4B8C-83A1-F6EECF244321}">
                <p14:modId xmlns:p14="http://schemas.microsoft.com/office/powerpoint/2010/main" val="865472187"/>
              </p:ext>
            </p:extLst>
          </p:nvPr>
        </p:nvGraphicFramePr>
        <p:xfrm>
          <a:off x="508649" y="2340244"/>
          <a:ext cx="11156262" cy="3967032"/>
        </p:xfrm>
        <a:graphic>
          <a:graphicData uri="http://schemas.openxmlformats.org/drawingml/2006/table">
            <a:tbl>
              <a:tblPr firstRow="1" bandRow="1">
                <a:tableStyleId>{073A0DAA-6AF3-43AB-8588-CEC1D06C72B9}</a:tableStyleId>
              </a:tblPr>
              <a:tblGrid>
                <a:gridCol w="5633028">
                  <a:extLst>
                    <a:ext uri="{9D8B030D-6E8A-4147-A177-3AD203B41FA5}">
                      <a16:colId xmlns:a16="http://schemas.microsoft.com/office/drawing/2014/main" val="647396063"/>
                    </a:ext>
                  </a:extLst>
                </a:gridCol>
                <a:gridCol w="5523234">
                  <a:extLst>
                    <a:ext uri="{9D8B030D-6E8A-4147-A177-3AD203B41FA5}">
                      <a16:colId xmlns:a16="http://schemas.microsoft.com/office/drawing/2014/main" val="2985703884"/>
                    </a:ext>
                  </a:extLst>
                </a:gridCol>
              </a:tblGrid>
              <a:tr h="2533991">
                <a:tc>
                  <a:txBody>
                    <a:bodyPr/>
                    <a:lstStyle/>
                    <a:p>
                      <a:r>
                        <a:rPr lang="en-US" sz="1700" b="1" dirty="0">
                          <a:solidFill>
                            <a:schemeClr val="bg1"/>
                          </a:solidFill>
                        </a:rPr>
                        <a:t>Accomplishments(i.e., Completed Tasks):</a:t>
                      </a:r>
                    </a:p>
                    <a:p>
                      <a:pPr marL="342900" indent="-342900">
                        <a:buFont typeface="Arial" panose="020B0604020202020204" pitchFamily="34" charset="0"/>
                        <a:buChar char="•"/>
                      </a:pPr>
                      <a:r>
                        <a:rPr lang="en-US" sz="1700" b="1" dirty="0">
                          <a:solidFill>
                            <a:schemeClr val="bg1"/>
                          </a:solidFill>
                        </a:rPr>
                        <a:t>Defined DS question</a:t>
                      </a:r>
                    </a:p>
                    <a:p>
                      <a:pPr marL="800100" lvl="1" indent="-342900">
                        <a:buFont typeface="Arial" panose="020B0604020202020204" pitchFamily="34" charset="0"/>
                        <a:buChar char="•"/>
                      </a:pPr>
                      <a:r>
                        <a:rPr lang="en-US" sz="1700" b="1" dirty="0">
                          <a:solidFill>
                            <a:schemeClr val="bg1"/>
                          </a:solidFill>
                        </a:rPr>
                        <a:t>Can we predict heart failure with the variables in the dataset?</a:t>
                      </a:r>
                    </a:p>
                    <a:p>
                      <a:pPr marL="342900" indent="-342900">
                        <a:buFont typeface="Arial" panose="020B0604020202020204" pitchFamily="34" charset="0"/>
                        <a:buChar char="•"/>
                      </a:pPr>
                      <a:r>
                        <a:rPr lang="en-US" sz="1700" b="1" dirty="0">
                          <a:solidFill>
                            <a:schemeClr val="bg1"/>
                          </a:solidFill>
                        </a:rPr>
                        <a:t>Developed working model</a:t>
                      </a:r>
                    </a:p>
                    <a:p>
                      <a:pPr marL="800100" lvl="1" indent="-342900">
                        <a:buFont typeface="Arial" panose="020B0604020202020204" pitchFamily="34" charset="0"/>
                        <a:buChar char="•"/>
                      </a:pPr>
                      <a:r>
                        <a:rPr lang="en-US" sz="1700" b="1" dirty="0">
                          <a:solidFill>
                            <a:schemeClr val="bg1"/>
                          </a:solidFill>
                        </a:rPr>
                        <a:t>Logistic Regression model</a:t>
                      </a:r>
                    </a:p>
                    <a:p>
                      <a:endParaRPr lang="en-US" sz="1700" b="1" dirty="0">
                        <a:solidFill>
                          <a:schemeClr val="tx1">
                            <a:lumMod val="75000"/>
                            <a:lumOff val="25000"/>
                          </a:schemeClr>
                        </a:solidFill>
                      </a:endParaRPr>
                    </a:p>
                  </a:txBody>
                  <a:tcPr marL="173269" marR="129952" marT="86635" marB="86635"/>
                </a:tc>
                <a:tc>
                  <a:txBody>
                    <a:bodyPr/>
                    <a:lstStyle/>
                    <a:p>
                      <a:pPr marL="0" lvl="0" indent="0" rtl="0">
                        <a:lnSpc>
                          <a:spcPct val="100000"/>
                        </a:lnSpc>
                        <a:spcBef>
                          <a:spcPts val="0"/>
                        </a:spcBef>
                        <a:spcAft>
                          <a:spcPts val="0"/>
                        </a:spcAft>
                        <a:buClr>
                          <a:schemeClr val="dk1"/>
                        </a:buClr>
                        <a:buSzPts val="1100"/>
                        <a:buFont typeface="Arial"/>
                        <a:buNone/>
                      </a:pPr>
                      <a:r>
                        <a:rPr lang="en-US" sz="1700" b="1" dirty="0">
                          <a:solidFill>
                            <a:schemeClr val="bg1"/>
                          </a:solidFill>
                        </a:rPr>
                        <a:t>Plans for next update: </a:t>
                      </a:r>
                    </a:p>
                    <a:p>
                      <a:pPr marL="285750" lvl="0" indent="-285750" rtl="0">
                        <a:lnSpc>
                          <a:spcPct val="100000"/>
                        </a:lnSpc>
                        <a:spcBef>
                          <a:spcPts val="0"/>
                        </a:spcBef>
                        <a:spcAft>
                          <a:spcPts val="0"/>
                        </a:spcAft>
                        <a:buClr>
                          <a:schemeClr val="dk1"/>
                        </a:buClr>
                        <a:buSzPts val="1100"/>
                        <a:buFont typeface="Arial" panose="020B0604020202020204" pitchFamily="34" charset="0"/>
                        <a:buChar char="•"/>
                      </a:pPr>
                      <a:r>
                        <a:rPr lang="en-US" sz="1800" dirty="0">
                          <a:solidFill>
                            <a:schemeClr val="bg1"/>
                          </a:solidFill>
                        </a:rPr>
                        <a:t>Split the visualization tasks</a:t>
                      </a:r>
                    </a:p>
                    <a:p>
                      <a:pPr marL="285750" lvl="0" indent="-285750" rtl="0">
                        <a:lnSpc>
                          <a:spcPct val="100000"/>
                        </a:lnSpc>
                        <a:spcBef>
                          <a:spcPts val="0"/>
                        </a:spcBef>
                        <a:spcAft>
                          <a:spcPts val="0"/>
                        </a:spcAft>
                        <a:buClr>
                          <a:schemeClr val="dk1"/>
                        </a:buClr>
                        <a:buSzPts val="1100"/>
                        <a:buFont typeface="Arial" panose="020B0604020202020204" pitchFamily="34" charset="0"/>
                        <a:buChar char="•"/>
                      </a:pPr>
                      <a:r>
                        <a:rPr lang="en-US" sz="1800" dirty="0">
                          <a:solidFill>
                            <a:schemeClr val="bg1"/>
                          </a:solidFill>
                        </a:rPr>
                        <a:t>Answer secondary questions using visuals</a:t>
                      </a:r>
                    </a:p>
                    <a:p>
                      <a:pPr marL="342900" lvl="0" indent="-342900" rtl="0">
                        <a:lnSpc>
                          <a:spcPct val="100000"/>
                        </a:lnSpc>
                        <a:spcBef>
                          <a:spcPts val="0"/>
                        </a:spcBef>
                        <a:spcAft>
                          <a:spcPts val="0"/>
                        </a:spcAft>
                        <a:buClr>
                          <a:schemeClr val="dk1"/>
                        </a:buClr>
                        <a:buSzPts val="1100"/>
                        <a:buFont typeface="Arial" panose="020B0604020202020204" pitchFamily="34" charset="0"/>
                        <a:buChar char="•"/>
                      </a:pPr>
                      <a:endParaRPr lang="en-US" sz="1700" b="1" dirty="0">
                        <a:solidFill>
                          <a:schemeClr val="bg1"/>
                        </a:solidFill>
                      </a:endParaRPr>
                    </a:p>
                    <a:p>
                      <a:endParaRPr lang="en-US" sz="1700" b="1"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2667866840"/>
                  </a:ext>
                </a:extLst>
              </a:tr>
              <a:tr h="1433041">
                <a:tc>
                  <a:txBody>
                    <a:bodyPr/>
                    <a:lstStyle/>
                    <a:p>
                      <a:r>
                        <a:rPr lang="en-US" sz="1200" dirty="0">
                          <a:solidFill>
                            <a:schemeClr val="tx1">
                              <a:lumMod val="75000"/>
                              <a:lumOff val="25000"/>
                            </a:schemeClr>
                          </a:solidFill>
                        </a:rPr>
                        <a:t>Working Well: </a:t>
                      </a:r>
                    </a:p>
                    <a:p>
                      <a:pPr marL="342900" indent="-342900">
                        <a:buFont typeface="Arial" panose="020B0604020202020204" pitchFamily="34" charset="0"/>
                        <a:buChar char="•"/>
                      </a:pPr>
                      <a:r>
                        <a:rPr lang="en-US" sz="1200" dirty="0">
                          <a:solidFill>
                            <a:schemeClr val="tx1">
                              <a:lumMod val="75000"/>
                              <a:lumOff val="25000"/>
                            </a:schemeClr>
                          </a:solidFill>
                        </a:rPr>
                        <a:t>Ability to load dataset</a:t>
                      </a:r>
                    </a:p>
                    <a:p>
                      <a:pPr marL="342900" indent="-342900">
                        <a:buFont typeface="Arial" panose="020B0604020202020204" pitchFamily="34" charset="0"/>
                        <a:buChar char="•"/>
                      </a:pPr>
                      <a:r>
                        <a:rPr lang="en-US" sz="1200" dirty="0">
                          <a:solidFill>
                            <a:schemeClr val="tx1">
                              <a:lumMod val="75000"/>
                              <a:lumOff val="25000"/>
                            </a:schemeClr>
                          </a:solidFill>
                        </a:rPr>
                        <a:t>Accuracy metric with test model was assessed</a:t>
                      </a:r>
                    </a:p>
                    <a:p>
                      <a:pPr marL="0" indent="0">
                        <a:buFont typeface="Arial" panose="020B0604020202020204" pitchFamily="34" charset="0"/>
                        <a:buNone/>
                      </a:pPr>
                      <a:endParaRPr lang="en-US" sz="1200" dirty="0">
                        <a:solidFill>
                          <a:schemeClr val="tx1">
                            <a:lumMod val="75000"/>
                            <a:lumOff val="25000"/>
                          </a:schemeClr>
                        </a:solidFill>
                      </a:endParaRPr>
                    </a:p>
                    <a:p>
                      <a:endParaRPr lang="en-US" sz="1200" dirty="0">
                        <a:solidFill>
                          <a:schemeClr val="tx1">
                            <a:lumMod val="75000"/>
                            <a:lumOff val="25000"/>
                          </a:schemeClr>
                        </a:solidFill>
                      </a:endParaRPr>
                    </a:p>
                  </a:txBody>
                  <a:tcPr marL="173269" marR="129952" marT="86635" marB="86635"/>
                </a:tc>
                <a:tc>
                  <a:txBody>
                    <a:bodyPr/>
                    <a:lstStyle/>
                    <a:p>
                      <a:r>
                        <a:rPr lang="en-US" sz="1200" dirty="0">
                          <a:solidFill>
                            <a:schemeClr val="tx1">
                              <a:lumMod val="75000"/>
                              <a:lumOff val="25000"/>
                            </a:schemeClr>
                          </a:solidFill>
                        </a:rPr>
                        <a:t>Issues: </a:t>
                      </a:r>
                    </a:p>
                    <a:p>
                      <a:pPr marL="342900" indent="-342900">
                        <a:buFont typeface="Arial" panose="020B0604020202020204" pitchFamily="34" charset="0"/>
                        <a:buChar char="•"/>
                      </a:pPr>
                      <a:r>
                        <a:rPr lang="en-US" sz="1200" dirty="0">
                          <a:solidFill>
                            <a:schemeClr val="tx1">
                              <a:lumMod val="75000"/>
                              <a:lumOff val="25000"/>
                            </a:schemeClr>
                          </a:solidFill>
                        </a:rPr>
                        <a:t>We may have an excessive number of columns and discerning which are important may be in issue.</a:t>
                      </a:r>
                    </a:p>
                    <a:p>
                      <a:endParaRPr lang="en-US" sz="1200"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408362335"/>
                  </a:ext>
                </a:extLst>
              </a:tr>
            </a:tbl>
          </a:graphicData>
        </a:graphic>
      </p:graphicFrame>
    </p:spTree>
    <p:extLst>
      <p:ext uri="{BB962C8B-B14F-4D97-AF65-F5344CB8AC3E}">
        <p14:creationId xmlns:p14="http://schemas.microsoft.com/office/powerpoint/2010/main" val="157684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FD490-FDA7-455D-CF14-A04CC02249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0D4CBA-162A-8B8B-0F89-E5832808D412}"/>
              </a:ext>
            </a:extLst>
          </p:cNvPr>
          <p:cNvSpPr>
            <a:spLocks noGrp="1"/>
          </p:cNvSpPr>
          <p:nvPr>
            <p:ph type="title"/>
          </p:nvPr>
        </p:nvSpPr>
        <p:spPr>
          <a:xfrm>
            <a:off x="517869" y="987423"/>
            <a:ext cx="10154363" cy="676277"/>
          </a:xfrm>
        </p:spPr>
        <p:txBody>
          <a:bodyPr/>
          <a:lstStyle/>
          <a:p>
            <a:r>
              <a:rPr lang="en-US" dirty="0"/>
              <a:t>Attendance Records</a:t>
            </a:r>
          </a:p>
        </p:txBody>
      </p:sp>
      <p:sp>
        <p:nvSpPr>
          <p:cNvPr id="6" name="Text Placeholder 3">
            <a:extLst>
              <a:ext uri="{FF2B5EF4-FFF2-40B4-BE49-F238E27FC236}">
                <a16:creationId xmlns:a16="http://schemas.microsoft.com/office/drawing/2014/main" id="{A25CA42D-249D-853F-CD48-BB3A432C38AA}"/>
              </a:ext>
            </a:extLst>
          </p:cNvPr>
          <p:cNvSpPr txBox="1">
            <a:spLocks/>
          </p:cNvSpPr>
          <p:nvPr/>
        </p:nvSpPr>
        <p:spPr>
          <a:xfrm>
            <a:off x="381715" y="5012077"/>
            <a:ext cx="7427526" cy="1430257"/>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Attendance for Meeting 1:</a:t>
            </a:r>
          </a:p>
          <a:p>
            <a:r>
              <a:rPr lang="en-US" sz="1400" dirty="0"/>
              <a:t>All were in attendance</a:t>
            </a:r>
          </a:p>
          <a:p>
            <a:r>
              <a:rPr lang="en-US" sz="1400" b="1" dirty="0">
                <a:ea typeface="+mn-lt"/>
                <a:cs typeface="+mn-lt"/>
              </a:rPr>
              <a:t>Attendance for Meeting 2:</a:t>
            </a:r>
            <a:endParaRPr lang="en-US" sz="1400" i="0" dirty="0">
              <a:solidFill>
                <a:srgbClr val="808080"/>
              </a:solidFill>
              <a:ea typeface="+mn-lt"/>
              <a:cs typeface="+mn-lt"/>
            </a:endParaRPr>
          </a:p>
          <a:p>
            <a:r>
              <a:rPr lang="en-US" sz="1400" dirty="0">
                <a:ea typeface="+mn-lt"/>
                <a:cs typeface="+mn-lt"/>
              </a:rPr>
              <a:t>All were in attendance</a:t>
            </a:r>
            <a:endParaRPr lang="en-US" dirty="0"/>
          </a:p>
          <a:p>
            <a:endParaRPr lang="en-US" sz="1400" dirty="0"/>
          </a:p>
        </p:txBody>
      </p:sp>
      <p:sp>
        <p:nvSpPr>
          <p:cNvPr id="7" name="Text Placeholder 3">
            <a:extLst>
              <a:ext uri="{FF2B5EF4-FFF2-40B4-BE49-F238E27FC236}">
                <a16:creationId xmlns:a16="http://schemas.microsoft.com/office/drawing/2014/main" id="{DBEE0B5C-9DFF-1272-FA28-F3971B84BC16}"/>
              </a:ext>
            </a:extLst>
          </p:cNvPr>
          <p:cNvSpPr txBox="1">
            <a:spLocks/>
          </p:cNvSpPr>
          <p:nvPr/>
        </p:nvSpPr>
        <p:spPr>
          <a:xfrm>
            <a:off x="381715" y="1828914"/>
            <a:ext cx="5790485" cy="2878553"/>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Updates:</a:t>
            </a:r>
            <a:endParaRPr lang="en-US" sz="1400" dirty="0"/>
          </a:p>
          <a:p>
            <a:r>
              <a:rPr lang="en-US" sz="1400" b="1" dirty="0"/>
              <a:t>On 02/17/2024(Duration: 30min)-</a:t>
            </a:r>
          </a:p>
          <a:p>
            <a:r>
              <a:rPr lang="en-US" sz="1400" dirty="0"/>
              <a:t>We discussed the dataset that we could use, the overall data science question we want to answer, the type of data we want to predict, and the put together a timeline to finish the project.</a:t>
            </a:r>
          </a:p>
          <a:p>
            <a:r>
              <a:rPr lang="en-US" sz="1400" b="1" dirty="0"/>
              <a:t>On 02/19/2024 (Duration: 40min)-</a:t>
            </a:r>
          </a:p>
          <a:p>
            <a:r>
              <a:rPr lang="en-US" sz="1400" dirty="0"/>
              <a:t>Explored data set further – examined variables and defined questions we want to answer.  Shared the Trello board and confirmed each member has access. Set another meeting for next Sunday 3/25/24.</a:t>
            </a:r>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88530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0720B30-C536-16A9-F2C7-142639CBEDC9}"/>
            </a:ext>
          </a:extLst>
        </p:cNvPr>
        <p:cNvGrpSpPr/>
        <p:nvPr/>
      </p:nvGrpSpPr>
      <p:grpSpPr>
        <a:xfrm>
          <a:off x="0" y="0"/>
          <a:ext cx="0" cy="0"/>
          <a:chOff x="0" y="0"/>
          <a:chExt cx="0" cy="0"/>
        </a:xfrm>
      </p:grpSpPr>
      <p:sp>
        <p:nvSpPr>
          <p:cNvPr id="68" name="Rectangle 67">
            <a:extLst>
              <a:ext uri="{FF2B5EF4-FFF2-40B4-BE49-F238E27FC236}">
                <a16:creationId xmlns:a16="http://schemas.microsoft.com/office/drawing/2014/main" id="{F697D45C-8E94-93CD-CF89-F553B44F9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1A9195E1-5DA8-39AB-DDD6-BEF6C27E9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D7CD74BA-29A3-33ED-9A4A-4621A2A21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3DDB6E-789F-FF8F-C52C-1EC303D7A066}"/>
              </a:ext>
            </a:extLst>
          </p:cNvPr>
          <p:cNvSpPr>
            <a:spLocks noGrp="1"/>
          </p:cNvSpPr>
          <p:nvPr>
            <p:ph type="title"/>
          </p:nvPr>
        </p:nvSpPr>
        <p:spPr>
          <a:xfrm>
            <a:off x="517871" y="978408"/>
            <a:ext cx="5021182" cy="862562"/>
          </a:xfrm>
        </p:spPr>
        <p:txBody>
          <a:bodyPr vert="horz" lIns="91440" tIns="45720" rIns="91440" bIns="45720" rtlCol="0" anchor="t">
            <a:normAutofit/>
          </a:bodyPr>
          <a:lstStyle/>
          <a:p>
            <a:pPr>
              <a:lnSpc>
                <a:spcPct val="90000"/>
              </a:lnSpc>
            </a:pPr>
            <a:r>
              <a:rPr lang="en-US" sz="4600">
                <a:solidFill>
                  <a:schemeClr val="tx2"/>
                </a:solidFill>
              </a:rPr>
              <a:t>Data Origin</a:t>
            </a:r>
          </a:p>
        </p:txBody>
      </p:sp>
      <p:sp>
        <p:nvSpPr>
          <p:cNvPr id="71" name="Rectangle 70">
            <a:extLst>
              <a:ext uri="{FF2B5EF4-FFF2-40B4-BE49-F238E27FC236}">
                <a16:creationId xmlns:a16="http://schemas.microsoft.com/office/drawing/2014/main" id="{7D83BE0D-0ACF-99FE-17D5-029E8C91F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47EC46C-10A5-A2F8-E0DA-7083CB3A4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40A03EE5-2BCA-EE26-CC88-3ACEABB3EF87}"/>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sp>
        <p:nvSpPr>
          <p:cNvPr id="4" name="Title 1">
            <a:extLst>
              <a:ext uri="{FF2B5EF4-FFF2-40B4-BE49-F238E27FC236}">
                <a16:creationId xmlns:a16="http://schemas.microsoft.com/office/drawing/2014/main" id="{503BAC85-6DB5-9706-DFD0-34D3843AD3F4}"/>
              </a:ext>
            </a:extLst>
          </p:cNvPr>
          <p:cNvSpPr txBox="1">
            <a:spLocks/>
          </p:cNvSpPr>
          <p:nvPr/>
        </p:nvSpPr>
        <p:spPr>
          <a:xfrm>
            <a:off x="449045" y="1840970"/>
            <a:ext cx="10012876" cy="170989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90000"/>
              </a:lnSpc>
            </a:pPr>
            <a:r>
              <a:rPr lang="en-US" sz="2800" dirty="0">
                <a:solidFill>
                  <a:schemeClr val="tx2"/>
                </a:solidFill>
              </a:rPr>
              <a:t>The survey data comes from the CDC’s Behavioral Risk Factor Surveillance System and was collected in 2023 and was collected from all 50 states.</a:t>
            </a:r>
          </a:p>
        </p:txBody>
      </p:sp>
      <p:sp>
        <p:nvSpPr>
          <p:cNvPr id="6" name="Title 1">
            <a:extLst>
              <a:ext uri="{FF2B5EF4-FFF2-40B4-BE49-F238E27FC236}">
                <a16:creationId xmlns:a16="http://schemas.microsoft.com/office/drawing/2014/main" id="{092B5D79-AE54-E997-0645-F705D5E00C50}"/>
              </a:ext>
            </a:extLst>
          </p:cNvPr>
          <p:cNvSpPr txBox="1">
            <a:spLocks/>
          </p:cNvSpPr>
          <p:nvPr/>
        </p:nvSpPr>
        <p:spPr>
          <a:xfrm>
            <a:off x="449045" y="3780893"/>
            <a:ext cx="10012876" cy="170989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90000"/>
              </a:lnSpc>
            </a:pPr>
            <a:r>
              <a:rPr lang="en-US" sz="2800" dirty="0">
                <a:solidFill>
                  <a:schemeClr val="tx2"/>
                </a:solidFill>
              </a:rPr>
              <a:t>The data does not have any Na values, but we did double check.</a:t>
            </a:r>
          </a:p>
        </p:txBody>
      </p:sp>
    </p:spTree>
    <p:extLst>
      <p:ext uri="{BB962C8B-B14F-4D97-AF65-F5344CB8AC3E}">
        <p14:creationId xmlns:p14="http://schemas.microsoft.com/office/powerpoint/2010/main" val="254919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FFE5DE6-D2CB-904E-29B4-61DB95DC3D1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2C2B1B-886E-3BE8-3A29-1CC561FEA5AC}"/>
              </a:ext>
            </a:extLst>
          </p:cNvPr>
          <p:cNvSpPr>
            <a:spLocks noGrp="1"/>
          </p:cNvSpPr>
          <p:nvPr>
            <p:ph type="title"/>
          </p:nvPr>
        </p:nvSpPr>
        <p:spPr>
          <a:xfrm>
            <a:off x="521208" y="976160"/>
            <a:ext cx="11155680" cy="1636411"/>
          </a:xfrm>
        </p:spPr>
        <p:txBody>
          <a:bodyPr vert="horz" lIns="91440" tIns="45720" rIns="91440" bIns="45720" rtlCol="0" anchor="t">
            <a:normAutofit/>
          </a:bodyPr>
          <a:lstStyle/>
          <a:p>
            <a:r>
              <a:rPr lang="en-US" sz="5400" i="0">
                <a:effectLst/>
              </a:rPr>
              <a:t>Steps to Complete</a:t>
            </a:r>
            <a:endParaRPr lang="en-US" sz="5400"/>
          </a:p>
        </p:txBody>
      </p:sp>
      <p:sp>
        <p:nvSpPr>
          <p:cNvPr id="17" name="Rectangle 16">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 Placeholder 3">
            <a:extLst>
              <a:ext uri="{FF2B5EF4-FFF2-40B4-BE49-F238E27FC236}">
                <a16:creationId xmlns:a16="http://schemas.microsoft.com/office/drawing/2014/main" id="{3A9F22F3-D1F1-5D37-B477-A28C373E458F}"/>
              </a:ext>
            </a:extLst>
          </p:cNvPr>
          <p:cNvGraphicFramePr/>
          <p:nvPr>
            <p:extLst>
              <p:ext uri="{D42A27DB-BD31-4B8C-83A1-F6EECF244321}">
                <p14:modId xmlns:p14="http://schemas.microsoft.com/office/powerpoint/2010/main" val="4198324382"/>
              </p:ext>
            </p:extLst>
          </p:nvPr>
        </p:nvGraphicFramePr>
        <p:xfrm>
          <a:off x="337820" y="2364198"/>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919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p:txBody>
          <a:bodyPr/>
          <a:lstStyle/>
          <a:p>
            <a:r>
              <a:rPr lang="en-US" dirty="0"/>
              <a:t>Secondary Questions for Dataset</a:t>
            </a:r>
          </a:p>
        </p:txBody>
      </p:sp>
      <p:sp>
        <p:nvSpPr>
          <p:cNvPr id="4" name="Text Placeholder 3">
            <a:extLst>
              <a:ext uri="{FF2B5EF4-FFF2-40B4-BE49-F238E27FC236}">
                <a16:creationId xmlns:a16="http://schemas.microsoft.com/office/drawing/2014/main" id="{766FB7B2-3B0F-F3C3-0F97-4E911279C764}"/>
              </a:ext>
            </a:extLst>
          </p:cNvPr>
          <p:cNvSpPr>
            <a:spLocks noGrp="1"/>
          </p:cNvSpPr>
          <p:nvPr>
            <p:ph type="body" sz="half" idx="2"/>
          </p:nvPr>
        </p:nvSpPr>
        <p:spPr>
          <a:xfrm>
            <a:off x="517870" y="2903838"/>
            <a:ext cx="10479644" cy="3513895"/>
          </a:xfrm>
        </p:spPr>
        <p:txBody>
          <a:bodyPr>
            <a:noAutofit/>
          </a:bodyPr>
          <a:lstStyle/>
          <a:p>
            <a:pPr marL="342900" indent="-342900">
              <a:buFont typeface="Arial" panose="020B0604020202020204" pitchFamily="34" charset="0"/>
              <a:buChar char="•"/>
            </a:pPr>
            <a:r>
              <a:rPr lang="en-US" sz="1000" dirty="0"/>
              <a:t>What are the leading variables that correlate with candidates who have heart attack?</a:t>
            </a:r>
          </a:p>
          <a:p>
            <a:pPr marL="800100" lvl="1" indent="-342900">
              <a:buFont typeface="Arial" panose="020B0604020202020204" pitchFamily="34" charset="0"/>
              <a:buChar char="•"/>
            </a:pPr>
            <a:r>
              <a:rPr lang="en-US" sz="100" dirty="0"/>
              <a:t>S</a:t>
            </a:r>
          </a:p>
          <a:p>
            <a:pPr marL="800100" lvl="1" indent="-342900">
              <a:buFont typeface="Arial" panose="020B0604020202020204" pitchFamily="34" charset="0"/>
              <a:buChar char="•"/>
            </a:pPr>
            <a:r>
              <a:rPr lang="en-US" sz="900" dirty="0"/>
              <a:t>State, Sex, General Health, </a:t>
            </a:r>
            <a:r>
              <a:rPr lang="en-US" sz="900" dirty="0" err="1"/>
              <a:t>PhysicalHealthDays</a:t>
            </a:r>
            <a:r>
              <a:rPr lang="en-US" sz="900" dirty="0"/>
              <a:t>, </a:t>
            </a:r>
            <a:r>
              <a:rPr lang="en-US" sz="900" dirty="0" err="1"/>
              <a:t>MentalHealthDays</a:t>
            </a:r>
            <a:r>
              <a:rPr lang="en-US" sz="900" dirty="0"/>
              <a:t>, </a:t>
            </a:r>
            <a:r>
              <a:rPr lang="en-US" sz="900" dirty="0" err="1"/>
              <a:t>LastCheckupTime</a:t>
            </a:r>
            <a:r>
              <a:rPr lang="en-US" sz="900" dirty="0"/>
              <a:t>, Physical activities</a:t>
            </a:r>
          </a:p>
          <a:p>
            <a:pPr marL="800100" lvl="1" indent="-342900">
              <a:buFont typeface="Arial" panose="020B0604020202020204" pitchFamily="34" charset="0"/>
              <a:buChar char="•"/>
            </a:pPr>
            <a:r>
              <a:rPr lang="en-US" sz="900" dirty="0" err="1"/>
              <a:t>Sleephours</a:t>
            </a:r>
            <a:r>
              <a:rPr lang="en-US" sz="900" dirty="0"/>
              <a:t>, </a:t>
            </a:r>
            <a:r>
              <a:rPr lang="en-US" sz="900" dirty="0" err="1"/>
              <a:t>RemovedTeetth</a:t>
            </a:r>
            <a:r>
              <a:rPr lang="en-US" sz="900" dirty="0"/>
              <a:t>, </a:t>
            </a:r>
            <a:r>
              <a:rPr lang="en-US" sz="900" dirty="0" err="1"/>
              <a:t>HadAngina</a:t>
            </a:r>
            <a:r>
              <a:rPr lang="en-US" sz="900" dirty="0"/>
              <a:t>, </a:t>
            </a:r>
            <a:r>
              <a:rPr lang="en-US" sz="900" dirty="0" err="1"/>
              <a:t>HadStroke</a:t>
            </a:r>
            <a:r>
              <a:rPr lang="en-US" sz="900" dirty="0"/>
              <a:t>, </a:t>
            </a:r>
            <a:r>
              <a:rPr lang="en-US" sz="900" dirty="0" err="1"/>
              <a:t>HadAsthma</a:t>
            </a:r>
            <a:r>
              <a:rPr lang="en-US" sz="900" dirty="0"/>
              <a:t>, </a:t>
            </a:r>
            <a:r>
              <a:rPr lang="en-US" sz="900" dirty="0" err="1"/>
              <a:t>HadSkinCancer</a:t>
            </a:r>
            <a:r>
              <a:rPr lang="en-US" sz="900" dirty="0"/>
              <a:t>, </a:t>
            </a:r>
            <a:r>
              <a:rPr lang="en-US" sz="900" dirty="0" err="1"/>
              <a:t>HadCOPD</a:t>
            </a:r>
            <a:endParaRPr lang="en-US" sz="9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r>
              <a:rPr lang="en-US" sz="1000" dirty="0"/>
              <a:t>Of the numeric variables in what range do we start to seeing candidates who do have heart attack?</a:t>
            </a:r>
          </a:p>
          <a:p>
            <a:pPr marL="342900" indent="-342900">
              <a:buFont typeface="Arial" panose="020B0604020202020204" pitchFamily="34" charset="0"/>
              <a:buChar char="•"/>
            </a:pPr>
            <a:endParaRPr lang="en-US" sz="1000" dirty="0"/>
          </a:p>
          <a:p>
            <a:pPr marL="342900" indent="-342900">
              <a:buFont typeface="Arial" panose="020B0604020202020204" pitchFamily="34" charset="0"/>
              <a:buChar char="•"/>
            </a:pPr>
            <a:r>
              <a:rPr lang="en-US" sz="1000" dirty="0"/>
              <a:t> For non-numeric variables what character strings appearing the most often with candidates who do have heart disease? </a:t>
            </a:r>
          </a:p>
          <a:p>
            <a:pPr marL="342900" indent="-342900">
              <a:buFont typeface="Arial" panose="020B0604020202020204" pitchFamily="34" charset="0"/>
              <a:buChar char="•"/>
            </a:pPr>
            <a:r>
              <a:rPr lang="en-US" sz="1000" dirty="0"/>
              <a:t>What are the least common variables that candidates with heart disease have?</a:t>
            </a:r>
          </a:p>
          <a:p>
            <a:pPr marL="342900" indent="-342900">
              <a:buFont typeface="Arial" panose="020B0604020202020204" pitchFamily="34" charset="0"/>
              <a:buChar char="•"/>
            </a:pPr>
            <a:r>
              <a:rPr lang="en-US" sz="1000" dirty="0"/>
              <a:t> What age do we start seeing heart disease more common among candidates? </a:t>
            </a:r>
          </a:p>
          <a:p>
            <a:pPr marL="342900" indent="-342900">
              <a:buFont typeface="Arial" panose="020B0604020202020204" pitchFamily="34" charset="0"/>
              <a:buChar char="•"/>
            </a:pPr>
            <a:r>
              <a:rPr lang="en-US" sz="1000" dirty="0"/>
              <a:t>At what age do we see heart disease become more common for males and females. Does chest pain correlate with heart disease?</a:t>
            </a:r>
          </a:p>
          <a:p>
            <a:pPr marL="342900" indent="-342900">
              <a:buFont typeface="Arial" panose="020B0604020202020204" pitchFamily="34" charset="0"/>
              <a:buChar char="•"/>
            </a:pPr>
            <a:r>
              <a:rPr lang="en-US" sz="1000" dirty="0"/>
              <a:t>Are there any differences in patients that check ups within a year versus those that get check ups past the 5-year mark?</a:t>
            </a:r>
          </a:p>
          <a:p>
            <a:pPr marL="342900" indent="-342900">
              <a:buFont typeface="Arial" panose="020B0604020202020204" pitchFamily="34" charset="0"/>
              <a:buChar char="•"/>
            </a:pPr>
            <a:r>
              <a:rPr lang="en-US" sz="1000" dirty="0"/>
              <a:t>Does race play a role in the frequency of heart attacks? If so, at what age does race play a role?</a:t>
            </a:r>
          </a:p>
          <a:p>
            <a:pPr marL="800100" lvl="1" indent="-342900">
              <a:buFont typeface="Arial" panose="020B0604020202020204" pitchFamily="34" charset="0"/>
              <a:buChar char="•"/>
            </a:pPr>
            <a:r>
              <a:rPr lang="en-US" sz="900" dirty="0"/>
              <a:t>The category of White Only to have the most heart attacks out of all the races in the data set.</a:t>
            </a:r>
          </a:p>
          <a:p>
            <a:pPr marL="800100" lvl="1" indent="-342900">
              <a:buFont typeface="Arial" panose="020B0604020202020204" pitchFamily="34" charset="0"/>
              <a:buChar char="•"/>
            </a:pPr>
            <a:endParaRPr lang="en-US" sz="800" dirty="0"/>
          </a:p>
        </p:txBody>
      </p:sp>
    </p:spTree>
    <p:extLst>
      <p:ext uri="{BB962C8B-B14F-4D97-AF65-F5344CB8AC3E}">
        <p14:creationId xmlns:p14="http://schemas.microsoft.com/office/powerpoint/2010/main" val="60565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B25DB3D-1704-BC3E-48D2-68121F8EB476}"/>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E989E4-C03A-AFBD-BB91-ED4262763214}"/>
              </a:ext>
            </a:extLst>
          </p:cNvPr>
          <p:cNvSpPr>
            <a:spLocks noGrp="1"/>
          </p:cNvSpPr>
          <p:nvPr>
            <p:ph type="ctrTitle"/>
          </p:nvPr>
        </p:nvSpPr>
        <p:spPr>
          <a:xfrm>
            <a:off x="517870" y="978408"/>
            <a:ext cx="5021182" cy="1709890"/>
          </a:xfrm>
        </p:spPr>
        <p:txBody>
          <a:bodyPr anchor="t">
            <a:normAutofit/>
          </a:bodyPr>
          <a:lstStyle/>
          <a:p>
            <a:r>
              <a:rPr lang="en-US" dirty="0">
                <a:solidFill>
                  <a:schemeClr val="tx2"/>
                </a:solidFill>
              </a:rPr>
              <a:t>Update 2</a:t>
            </a:r>
            <a:endParaRPr lang="en-US" b="0" dirty="0">
              <a:solidFill>
                <a:schemeClr val="tx2"/>
              </a:solidFill>
            </a:endParaRPr>
          </a:p>
        </p:txBody>
      </p:sp>
      <p:sp>
        <p:nvSpPr>
          <p:cNvPr id="3" name="Subtitle 2">
            <a:extLst>
              <a:ext uri="{FF2B5EF4-FFF2-40B4-BE49-F238E27FC236}">
                <a16:creationId xmlns:a16="http://schemas.microsoft.com/office/drawing/2014/main" id="{447DBBBD-A93A-699E-9423-0639CE5D8F10}"/>
              </a:ext>
            </a:extLst>
          </p:cNvPr>
          <p:cNvSpPr>
            <a:spLocks noGrp="1"/>
          </p:cNvSpPr>
          <p:nvPr>
            <p:ph type="subTitle" idx="1"/>
          </p:nvPr>
        </p:nvSpPr>
        <p:spPr>
          <a:xfrm>
            <a:off x="6652366" y="971398"/>
            <a:ext cx="5040785" cy="1709890"/>
          </a:xfrm>
        </p:spPr>
        <p:txBody>
          <a:bodyPr anchor="t">
            <a:normAutofit/>
          </a:bodyPr>
          <a:lstStyle/>
          <a:p>
            <a:pPr>
              <a:lnSpc>
                <a:spcPct val="90000"/>
              </a:lnSpc>
            </a:pPr>
            <a:r>
              <a:rPr lang="en-US" dirty="0"/>
              <a:t>Frank Williams</a:t>
            </a:r>
          </a:p>
          <a:p>
            <a:pPr>
              <a:lnSpc>
                <a:spcPct val="90000"/>
              </a:lnSpc>
            </a:pPr>
            <a:r>
              <a:rPr lang="en-US" dirty="0"/>
              <a:t>Adrian Torres</a:t>
            </a:r>
          </a:p>
          <a:p>
            <a:pPr>
              <a:lnSpc>
                <a:spcPct val="90000"/>
              </a:lnSpc>
            </a:pPr>
            <a:r>
              <a:rPr lang="en-US" dirty="0"/>
              <a:t>Paige Madison</a:t>
            </a:r>
          </a:p>
        </p:txBody>
      </p:sp>
      <p:sp>
        <p:nvSpPr>
          <p:cNvPr id="20" name="Rectangle 1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of an electromagnetic radiation">
            <a:extLst>
              <a:ext uri="{FF2B5EF4-FFF2-40B4-BE49-F238E27FC236}">
                <a16:creationId xmlns:a16="http://schemas.microsoft.com/office/drawing/2014/main" id="{9DD5DA8A-ED90-8CE2-79AA-CCCE1BDCF2BB}"/>
              </a:ext>
            </a:extLst>
          </p:cNvPr>
          <p:cNvPicPr>
            <a:picLocks noChangeAspect="1"/>
          </p:cNvPicPr>
          <p:nvPr/>
        </p:nvPicPr>
        <p:blipFill rotWithShape="1">
          <a:blip r:embed="rId2"/>
          <a:srcRect t="9753" b="6292"/>
          <a:stretch/>
        </p:blipFill>
        <p:spPr>
          <a:xfrm>
            <a:off x="3044164" y="2916602"/>
            <a:ext cx="6103672" cy="3433308"/>
          </a:xfrm>
          <a:prstGeom prst="rect">
            <a:avLst/>
          </a:prstGeom>
        </p:spPr>
      </p:pic>
    </p:spTree>
    <p:extLst>
      <p:ext uri="{BB962C8B-B14F-4D97-AF65-F5344CB8AC3E}">
        <p14:creationId xmlns:p14="http://schemas.microsoft.com/office/powerpoint/2010/main" val="111681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CEB661D-A3E7-24B3-76A5-E3770FAAA383}"/>
            </a:ext>
          </a:extLst>
        </p:cNvPr>
        <p:cNvGrpSpPr/>
        <p:nvPr/>
      </p:nvGrpSpPr>
      <p:grpSpPr>
        <a:xfrm>
          <a:off x="0" y="0"/>
          <a:ext cx="0" cy="0"/>
          <a:chOff x="0" y="0"/>
          <a:chExt cx="0" cy="0"/>
        </a:xfrm>
      </p:grpSpPr>
      <p:sp>
        <p:nvSpPr>
          <p:cNvPr id="68" name="Rectangle 67">
            <a:extLst>
              <a:ext uri="{FF2B5EF4-FFF2-40B4-BE49-F238E27FC236}">
                <a16:creationId xmlns:a16="http://schemas.microsoft.com/office/drawing/2014/main" id="{B8F567AC-2ED4-D628-1614-B6F894CF2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52F6A5C-81B6-CDD8-B2A7-AEA1CBEAC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9686B425-931F-DF72-CA3C-F03E9F1A6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F5D57-7E82-0324-8626-9D7B4D8FB19D}"/>
              </a:ext>
            </a:extLst>
          </p:cNvPr>
          <p:cNvSpPr>
            <a:spLocks noGrp="1"/>
          </p:cNvSpPr>
          <p:nvPr>
            <p:ph type="title"/>
          </p:nvPr>
        </p:nvSpPr>
        <p:spPr>
          <a:xfrm>
            <a:off x="517870" y="978408"/>
            <a:ext cx="5021182" cy="1709890"/>
          </a:xfrm>
        </p:spPr>
        <p:txBody>
          <a:bodyPr vert="horz" lIns="91440" tIns="45720" rIns="91440" bIns="45720" rtlCol="0" anchor="t">
            <a:normAutofit/>
          </a:bodyPr>
          <a:lstStyle/>
          <a:p>
            <a:pPr>
              <a:lnSpc>
                <a:spcPct val="90000"/>
              </a:lnSpc>
            </a:pPr>
            <a:r>
              <a:rPr lang="en-US" sz="4600" dirty="0">
                <a:solidFill>
                  <a:schemeClr val="tx2"/>
                </a:solidFill>
              </a:rPr>
              <a:t>Project Summary </a:t>
            </a:r>
            <a:r>
              <a:rPr lang="en-US" sz="4600" i="0" dirty="0">
                <a:solidFill>
                  <a:schemeClr val="tx2"/>
                </a:solidFill>
                <a:effectLst/>
              </a:rPr>
              <a:t>Update-2</a:t>
            </a:r>
            <a:endParaRPr lang="en-US" sz="4600" dirty="0">
              <a:solidFill>
                <a:schemeClr val="tx2"/>
              </a:solidFill>
            </a:endParaRPr>
          </a:p>
        </p:txBody>
      </p:sp>
      <p:sp>
        <p:nvSpPr>
          <p:cNvPr id="71" name="Rectangle 70">
            <a:extLst>
              <a:ext uri="{FF2B5EF4-FFF2-40B4-BE49-F238E27FC236}">
                <a16:creationId xmlns:a16="http://schemas.microsoft.com/office/drawing/2014/main" id="{9AA19539-ED93-5268-B76C-1317D0321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14011D1-9B10-D8A9-2F19-6401EFB37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88B2B555-30BF-0AEB-5639-EC3175173ECB}"/>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graphicFrame>
        <p:nvGraphicFramePr>
          <p:cNvPr id="3" name="Table 2">
            <a:extLst>
              <a:ext uri="{FF2B5EF4-FFF2-40B4-BE49-F238E27FC236}">
                <a16:creationId xmlns:a16="http://schemas.microsoft.com/office/drawing/2014/main" id="{32C21A0E-77A5-8092-7589-F6716523BF52}"/>
              </a:ext>
            </a:extLst>
          </p:cNvPr>
          <p:cNvGraphicFramePr>
            <a:graphicFrameLocks noGrp="1"/>
          </p:cNvGraphicFramePr>
          <p:nvPr>
            <p:extLst>
              <p:ext uri="{D42A27DB-BD31-4B8C-83A1-F6EECF244321}">
                <p14:modId xmlns:p14="http://schemas.microsoft.com/office/powerpoint/2010/main" val="1374196639"/>
              </p:ext>
            </p:extLst>
          </p:nvPr>
        </p:nvGraphicFramePr>
        <p:xfrm>
          <a:off x="508649" y="2340244"/>
          <a:ext cx="11156262" cy="4430860"/>
        </p:xfrm>
        <a:graphic>
          <a:graphicData uri="http://schemas.openxmlformats.org/drawingml/2006/table">
            <a:tbl>
              <a:tblPr firstRow="1" bandRow="1">
                <a:tableStyleId>{073A0DAA-6AF3-43AB-8588-CEC1D06C72B9}</a:tableStyleId>
              </a:tblPr>
              <a:tblGrid>
                <a:gridCol w="5633028">
                  <a:extLst>
                    <a:ext uri="{9D8B030D-6E8A-4147-A177-3AD203B41FA5}">
                      <a16:colId xmlns:a16="http://schemas.microsoft.com/office/drawing/2014/main" val="647396063"/>
                    </a:ext>
                  </a:extLst>
                </a:gridCol>
                <a:gridCol w="5523234">
                  <a:extLst>
                    <a:ext uri="{9D8B030D-6E8A-4147-A177-3AD203B41FA5}">
                      <a16:colId xmlns:a16="http://schemas.microsoft.com/office/drawing/2014/main" val="2985703884"/>
                    </a:ext>
                  </a:extLst>
                </a:gridCol>
              </a:tblGrid>
              <a:tr h="2533991">
                <a:tc>
                  <a:txBody>
                    <a:bodyPr/>
                    <a:lstStyle/>
                    <a:p>
                      <a:r>
                        <a:rPr lang="en-US" sz="1700" b="1" dirty="0">
                          <a:solidFill>
                            <a:schemeClr val="bg1"/>
                          </a:solidFill>
                        </a:rPr>
                        <a:t>Accomplishments(i.e., Completed Tasks):</a:t>
                      </a:r>
                    </a:p>
                    <a:p>
                      <a:pPr marL="342900" indent="-342900">
                        <a:buFont typeface="Arial" panose="020B0604020202020204" pitchFamily="34" charset="0"/>
                        <a:buChar char="•"/>
                      </a:pPr>
                      <a:r>
                        <a:rPr lang="en-US" sz="1700" b="1" dirty="0">
                          <a:solidFill>
                            <a:schemeClr val="bg1"/>
                          </a:solidFill>
                        </a:rPr>
                        <a:t>Visualizations Completed</a:t>
                      </a:r>
                    </a:p>
                    <a:p>
                      <a:pPr marL="800100" lvl="1" indent="-342900">
                        <a:buFont typeface="Arial" panose="020B0604020202020204" pitchFamily="34" charset="0"/>
                        <a:buChar char="•"/>
                      </a:pPr>
                      <a:r>
                        <a:rPr lang="en-US" sz="1700" b="1" dirty="0">
                          <a:solidFill>
                            <a:schemeClr val="bg1"/>
                          </a:solidFill>
                        </a:rPr>
                        <a:t>All variables explored</a:t>
                      </a:r>
                    </a:p>
                    <a:p>
                      <a:pPr marL="342900" indent="-342900">
                        <a:buFont typeface="Arial" panose="020B0604020202020204" pitchFamily="34" charset="0"/>
                        <a:buChar char="•"/>
                      </a:pPr>
                      <a:r>
                        <a:rPr lang="en-US" sz="1700" b="1" dirty="0">
                          <a:solidFill>
                            <a:schemeClr val="bg1"/>
                          </a:solidFill>
                        </a:rPr>
                        <a:t>Developed working model</a:t>
                      </a:r>
                    </a:p>
                    <a:p>
                      <a:pPr marL="800100" lvl="1" indent="-342900">
                        <a:buFont typeface="Arial" panose="020B0604020202020204" pitchFamily="34" charset="0"/>
                        <a:buChar char="•"/>
                      </a:pPr>
                      <a:r>
                        <a:rPr lang="en-US" sz="1700" b="1" dirty="0">
                          <a:solidFill>
                            <a:schemeClr val="bg1"/>
                          </a:solidFill>
                        </a:rPr>
                        <a:t>Logistic Regression model</a:t>
                      </a:r>
                    </a:p>
                    <a:p>
                      <a:pPr marL="800100" lvl="1" indent="-342900">
                        <a:buFont typeface="Arial" panose="020B0604020202020204" pitchFamily="34" charset="0"/>
                        <a:buChar char="•"/>
                      </a:pPr>
                      <a:r>
                        <a:rPr lang="en-US" sz="1700" b="1" dirty="0">
                          <a:solidFill>
                            <a:schemeClr val="bg1"/>
                          </a:solidFill>
                        </a:rPr>
                        <a:t>Lasso Regularization model</a:t>
                      </a:r>
                    </a:p>
                    <a:p>
                      <a:pPr marL="800100" lvl="1" indent="-342900">
                        <a:buFont typeface="Arial" panose="020B0604020202020204" pitchFamily="34" charset="0"/>
                        <a:buChar char="•"/>
                      </a:pPr>
                      <a:endParaRPr lang="en-US" sz="1700" b="1" dirty="0">
                        <a:solidFill>
                          <a:schemeClr val="bg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bg1"/>
                          </a:solidFill>
                        </a:rPr>
                        <a:t>Feature Extraction and Selection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bg1"/>
                          </a:solidFill>
                        </a:rPr>
                        <a:t>Model training and evaluation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chemeClr val="bg1"/>
                        </a:solidFill>
                      </a:endParaRPr>
                    </a:p>
                    <a:p>
                      <a:pPr marL="285750" indent="-285750">
                        <a:buFont typeface="Arial" panose="020B0604020202020204" pitchFamily="34" charset="0"/>
                        <a:buChar char="•"/>
                      </a:pPr>
                      <a:endParaRPr lang="en-US" sz="1700" b="1" dirty="0">
                        <a:solidFill>
                          <a:schemeClr val="bg1"/>
                        </a:solidFill>
                      </a:endParaRPr>
                    </a:p>
                  </a:txBody>
                  <a:tcPr marL="173269" marR="129952" marT="86635" marB="86635"/>
                </a:tc>
                <a:tc>
                  <a:txBody>
                    <a:bodyPr/>
                    <a:lstStyle/>
                    <a:p>
                      <a:pPr marL="0" lvl="0" indent="0" rtl="0">
                        <a:lnSpc>
                          <a:spcPct val="100000"/>
                        </a:lnSpc>
                        <a:spcBef>
                          <a:spcPts val="0"/>
                        </a:spcBef>
                        <a:spcAft>
                          <a:spcPts val="0"/>
                        </a:spcAft>
                        <a:buClr>
                          <a:schemeClr val="dk1"/>
                        </a:buClr>
                        <a:buSzPts val="1100"/>
                        <a:buFont typeface="Arial"/>
                        <a:buNone/>
                      </a:pPr>
                      <a:r>
                        <a:rPr lang="en-US" sz="1700" b="1" dirty="0">
                          <a:solidFill>
                            <a:schemeClr val="bg1"/>
                          </a:solidFill>
                        </a:rPr>
                        <a:t>Plans for next update: </a:t>
                      </a:r>
                    </a:p>
                    <a:p>
                      <a:pPr marL="285750" lvl="0" indent="-285750" rtl="0">
                        <a:lnSpc>
                          <a:spcPct val="100000"/>
                        </a:lnSpc>
                        <a:spcBef>
                          <a:spcPts val="0"/>
                        </a:spcBef>
                        <a:spcAft>
                          <a:spcPts val="0"/>
                        </a:spcAft>
                        <a:buClr>
                          <a:schemeClr val="dk1"/>
                        </a:buClr>
                        <a:buSzPts val="1100"/>
                        <a:buFont typeface="Arial" panose="020B0604020202020204" pitchFamily="34" charset="0"/>
                        <a:buChar char="•"/>
                      </a:pPr>
                      <a:r>
                        <a:rPr lang="en-US" sz="1800" dirty="0">
                          <a:solidFill>
                            <a:schemeClr val="bg1"/>
                          </a:solidFill>
                        </a:rPr>
                        <a:t>Exploring alternates to the logistic regression model for the prediction of binary text variables</a:t>
                      </a:r>
                    </a:p>
                    <a:p>
                      <a:pPr marL="285750" lvl="0" indent="-285750" rtl="0">
                        <a:lnSpc>
                          <a:spcPct val="100000"/>
                        </a:lnSpc>
                        <a:spcBef>
                          <a:spcPts val="0"/>
                        </a:spcBef>
                        <a:spcAft>
                          <a:spcPts val="0"/>
                        </a:spcAft>
                        <a:buClr>
                          <a:schemeClr val="dk1"/>
                        </a:buClr>
                        <a:buSzPts val="1100"/>
                        <a:buFont typeface="Arial" panose="020B0604020202020204" pitchFamily="34" charset="0"/>
                        <a:buChar char="•"/>
                      </a:pPr>
                      <a:endParaRPr lang="en-US" sz="1800" dirty="0">
                        <a:solidFill>
                          <a:schemeClr val="bg1"/>
                        </a:solidFill>
                      </a:endParaRPr>
                    </a:p>
                    <a:p>
                      <a:pPr marL="285750" lvl="0" indent="-285750" rtl="0">
                        <a:lnSpc>
                          <a:spcPct val="100000"/>
                        </a:lnSpc>
                        <a:spcBef>
                          <a:spcPts val="0"/>
                        </a:spcBef>
                        <a:spcAft>
                          <a:spcPts val="0"/>
                        </a:spcAft>
                        <a:buClr>
                          <a:schemeClr val="dk1"/>
                        </a:buClr>
                        <a:buSzPts val="1100"/>
                        <a:buFont typeface="Arial" panose="020B0604020202020204" pitchFamily="34" charset="0"/>
                        <a:buChar char="•"/>
                      </a:pPr>
                      <a:endParaRPr lang="en-US" sz="1800" dirty="0">
                        <a:solidFill>
                          <a:schemeClr val="bg1"/>
                        </a:solidFill>
                      </a:endParaRPr>
                    </a:p>
                    <a:p>
                      <a:pPr marL="285750" lvl="0" indent="-285750" rtl="0">
                        <a:lnSpc>
                          <a:spcPct val="100000"/>
                        </a:lnSpc>
                        <a:spcBef>
                          <a:spcPts val="0"/>
                        </a:spcBef>
                        <a:spcAft>
                          <a:spcPts val="0"/>
                        </a:spcAft>
                        <a:buClr>
                          <a:schemeClr val="dk1"/>
                        </a:buClr>
                        <a:buSzPts val="1100"/>
                        <a:buFont typeface="Arial" panose="020B0604020202020204" pitchFamily="34" charset="0"/>
                        <a:buChar char="•"/>
                      </a:pPr>
                      <a:endParaRPr lang="en-US" sz="1800" dirty="0">
                        <a:solidFill>
                          <a:schemeClr val="bg1"/>
                        </a:solidFill>
                      </a:endParaRPr>
                    </a:p>
                    <a:p>
                      <a:pPr marL="342900" lvl="0" indent="-342900" rtl="0">
                        <a:lnSpc>
                          <a:spcPct val="100000"/>
                        </a:lnSpc>
                        <a:spcBef>
                          <a:spcPts val="0"/>
                        </a:spcBef>
                        <a:spcAft>
                          <a:spcPts val="0"/>
                        </a:spcAft>
                        <a:buClr>
                          <a:schemeClr val="dk1"/>
                        </a:buClr>
                        <a:buSzPts val="1100"/>
                        <a:buFont typeface="Arial" panose="020B0604020202020204" pitchFamily="34" charset="0"/>
                        <a:buChar char="•"/>
                      </a:pPr>
                      <a:endParaRPr lang="en-US" sz="1700" b="1" dirty="0">
                        <a:solidFill>
                          <a:schemeClr val="bg1"/>
                        </a:solidFill>
                      </a:endParaRPr>
                    </a:p>
                    <a:p>
                      <a:endParaRPr lang="en-US" sz="1700" b="1"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2667866840"/>
                  </a:ext>
                </a:extLst>
              </a:tr>
              <a:tr h="1433041">
                <a:tc>
                  <a:txBody>
                    <a:bodyPr/>
                    <a:lstStyle/>
                    <a:p>
                      <a:r>
                        <a:rPr lang="en-US" sz="1200" dirty="0">
                          <a:solidFill>
                            <a:schemeClr val="tx1">
                              <a:lumMod val="75000"/>
                              <a:lumOff val="25000"/>
                            </a:schemeClr>
                          </a:solidFill>
                        </a:rPr>
                        <a:t>Working Well: </a:t>
                      </a:r>
                    </a:p>
                    <a:p>
                      <a:pPr marL="342900" indent="-342900">
                        <a:buFont typeface="Arial" panose="020B0604020202020204" pitchFamily="34" charset="0"/>
                        <a:buChar char="•"/>
                      </a:pPr>
                      <a:r>
                        <a:rPr lang="en-US" sz="1200" dirty="0">
                          <a:solidFill>
                            <a:schemeClr val="tx1">
                              <a:lumMod val="75000"/>
                              <a:lumOff val="25000"/>
                            </a:schemeClr>
                          </a:solidFill>
                        </a:rPr>
                        <a:t>Accuracy metric with test model was assessed</a:t>
                      </a:r>
                    </a:p>
                    <a:p>
                      <a:pPr marL="342900" indent="-342900">
                        <a:buFont typeface="Arial" panose="020B0604020202020204" pitchFamily="34" charset="0"/>
                        <a:buChar char="•"/>
                      </a:pPr>
                      <a:r>
                        <a:rPr lang="en-US" sz="1200" dirty="0" err="1">
                          <a:solidFill>
                            <a:schemeClr val="tx1">
                              <a:lumMod val="75000"/>
                              <a:lumOff val="25000"/>
                            </a:schemeClr>
                          </a:solidFill>
                        </a:rPr>
                        <a:t>Github</a:t>
                      </a:r>
                      <a:r>
                        <a:rPr lang="en-US" sz="1200" dirty="0">
                          <a:solidFill>
                            <a:schemeClr val="tx1">
                              <a:lumMod val="75000"/>
                              <a:lumOff val="25000"/>
                            </a:schemeClr>
                          </a:solidFill>
                        </a:rPr>
                        <a:t> implementation was successful</a:t>
                      </a:r>
                    </a:p>
                    <a:p>
                      <a:pPr marL="342900" indent="-342900">
                        <a:buFont typeface="Arial" panose="020B0604020202020204" pitchFamily="34" charset="0"/>
                        <a:buChar char="•"/>
                      </a:pPr>
                      <a:r>
                        <a:rPr lang="en-US" sz="1200" dirty="0">
                          <a:solidFill>
                            <a:schemeClr val="tx1">
                              <a:lumMod val="75000"/>
                              <a:lumOff val="25000"/>
                            </a:schemeClr>
                          </a:solidFill>
                        </a:rPr>
                        <a:t>R-code running is successful</a:t>
                      </a:r>
                    </a:p>
                    <a:p>
                      <a:pPr marL="0" indent="0">
                        <a:buFont typeface="Arial" panose="020B0604020202020204" pitchFamily="34" charset="0"/>
                        <a:buNone/>
                      </a:pPr>
                      <a:endParaRPr lang="en-US" sz="1200" dirty="0">
                        <a:solidFill>
                          <a:schemeClr val="tx1">
                            <a:lumMod val="75000"/>
                            <a:lumOff val="25000"/>
                          </a:schemeClr>
                        </a:solidFill>
                      </a:endParaRPr>
                    </a:p>
                    <a:p>
                      <a:pPr marL="0" indent="0">
                        <a:buFont typeface="Arial" panose="020B0604020202020204" pitchFamily="34" charset="0"/>
                        <a:buNone/>
                      </a:pPr>
                      <a:endParaRPr lang="en-US" sz="1200" dirty="0">
                        <a:solidFill>
                          <a:schemeClr val="tx1">
                            <a:lumMod val="75000"/>
                            <a:lumOff val="25000"/>
                          </a:schemeClr>
                        </a:solidFill>
                      </a:endParaRPr>
                    </a:p>
                    <a:p>
                      <a:endParaRPr lang="en-US" sz="1200" dirty="0">
                        <a:solidFill>
                          <a:schemeClr val="tx1">
                            <a:lumMod val="75000"/>
                            <a:lumOff val="25000"/>
                          </a:schemeClr>
                        </a:solidFill>
                      </a:endParaRPr>
                    </a:p>
                  </a:txBody>
                  <a:tcPr marL="173269" marR="129952" marT="86635" marB="86635"/>
                </a:tc>
                <a:tc>
                  <a:txBody>
                    <a:bodyPr/>
                    <a:lstStyle/>
                    <a:p>
                      <a:r>
                        <a:rPr lang="en-US" sz="1200" dirty="0">
                          <a:solidFill>
                            <a:schemeClr val="tx1">
                              <a:lumMod val="75000"/>
                              <a:lumOff val="25000"/>
                            </a:schemeClr>
                          </a:solidFill>
                        </a:rPr>
                        <a:t>Issues: </a:t>
                      </a:r>
                    </a:p>
                    <a:p>
                      <a:pPr marL="342900" indent="-342900">
                        <a:buFont typeface="Arial" panose="020B0604020202020204" pitchFamily="34" charset="0"/>
                        <a:buChar char="•"/>
                      </a:pPr>
                      <a:r>
                        <a:rPr lang="en-US" sz="1200" dirty="0">
                          <a:solidFill>
                            <a:schemeClr val="tx1">
                              <a:lumMod val="75000"/>
                              <a:lumOff val="25000"/>
                            </a:schemeClr>
                          </a:solidFill>
                        </a:rPr>
                        <a:t>Assessing the relevancy of different X variables and their impact has become complicate due to the amount of X variables</a:t>
                      </a:r>
                    </a:p>
                  </a:txBody>
                  <a:tcPr marL="173269" marR="129952" marT="86635" marB="86635"/>
                </a:tc>
                <a:extLst>
                  <a:ext uri="{0D108BD9-81ED-4DB2-BD59-A6C34878D82A}">
                    <a16:rowId xmlns:a16="http://schemas.microsoft.com/office/drawing/2014/main" val="408362335"/>
                  </a:ext>
                </a:extLst>
              </a:tr>
            </a:tbl>
          </a:graphicData>
        </a:graphic>
      </p:graphicFrame>
    </p:spTree>
    <p:extLst>
      <p:ext uri="{BB962C8B-B14F-4D97-AF65-F5344CB8AC3E}">
        <p14:creationId xmlns:p14="http://schemas.microsoft.com/office/powerpoint/2010/main" val="1836110499"/>
      </p:ext>
    </p:extLst>
  </p:cSld>
  <p:clrMapOvr>
    <a:masterClrMapping/>
  </p:clrMapOvr>
</p:sld>
</file>

<file path=ppt/theme/theme1.xml><?xml version="1.0" encoding="utf-8"?>
<a:theme xmlns:a="http://schemas.openxmlformats.org/drawingml/2006/main" name="GestaltVTI">
  <a:themeElements>
    <a:clrScheme name="AnalogousFromLightSeedLeftStep">
      <a:dk1>
        <a:srgbClr val="000000"/>
      </a:dk1>
      <a:lt1>
        <a:srgbClr val="FFFFFF"/>
      </a:lt1>
      <a:dk2>
        <a:srgbClr val="412426"/>
      </a:dk2>
      <a:lt2>
        <a:srgbClr val="E2E3E8"/>
      </a:lt2>
      <a:accent1>
        <a:srgbClr val="AAA081"/>
      </a:accent1>
      <a:accent2>
        <a:srgbClr val="BA947F"/>
      </a:accent2>
      <a:accent3>
        <a:srgbClr val="C59396"/>
      </a:accent3>
      <a:accent4>
        <a:srgbClr val="BA7F9B"/>
      </a:accent4>
      <a:accent5>
        <a:srgbClr val="C38FBD"/>
      </a:accent5>
      <a:accent6>
        <a:srgbClr val="A87FBA"/>
      </a:accent6>
      <a:hlink>
        <a:srgbClr val="6979AE"/>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C3CCE2691F374E8A682604DBAFCEB8" ma:contentTypeVersion="8" ma:contentTypeDescription="Create a new document." ma:contentTypeScope="" ma:versionID="e44a2bde4a21e5fc7f073e5891c1620c">
  <xsd:schema xmlns:xsd="http://www.w3.org/2001/XMLSchema" xmlns:xs="http://www.w3.org/2001/XMLSchema" xmlns:p="http://schemas.microsoft.com/office/2006/metadata/properties" xmlns:ns3="1bb7031c-a8b4-4cbe-98f2-525d179cfc77" xmlns:ns4="c1f6d79c-77e4-4aca-9148-98b3b94f6507" targetNamespace="http://schemas.microsoft.com/office/2006/metadata/properties" ma:root="true" ma:fieldsID="50d934612a8cb0ade44dfd10f47000e8" ns3:_="" ns4:_="">
    <xsd:import namespace="1bb7031c-a8b4-4cbe-98f2-525d179cfc77"/>
    <xsd:import namespace="c1f6d79c-77e4-4aca-9148-98b3b94f6507"/>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b7031c-a8b4-4cbe-98f2-525d179cfc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f6d79c-77e4-4aca-9148-98b3b94f650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1bb7031c-a8b4-4cbe-98f2-525d179cfc77" xsi:nil="true"/>
  </documentManagement>
</p:properties>
</file>

<file path=customXml/itemProps1.xml><?xml version="1.0" encoding="utf-8"?>
<ds:datastoreItem xmlns:ds="http://schemas.openxmlformats.org/officeDocument/2006/customXml" ds:itemID="{144358F8-A1A2-4C12-9300-834AC979E5E3}">
  <ds:schemaRefs>
    <ds:schemaRef ds:uri="http://schemas.microsoft.com/sharepoint/v3/contenttype/forms"/>
  </ds:schemaRefs>
</ds:datastoreItem>
</file>

<file path=customXml/itemProps2.xml><?xml version="1.0" encoding="utf-8"?>
<ds:datastoreItem xmlns:ds="http://schemas.openxmlformats.org/officeDocument/2006/customXml" ds:itemID="{E501FBCF-1E08-43BD-A885-0DEB57D7635A}">
  <ds:schemaRefs>
    <ds:schemaRef ds:uri="1bb7031c-a8b4-4cbe-98f2-525d179cfc77"/>
    <ds:schemaRef ds:uri="c1f6d79c-77e4-4aca-9148-98b3b94f65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CFE1F4-DC23-4922-8914-581F71D27CC2}">
  <ds:schemaRefs>
    <ds:schemaRef ds:uri="http://www.w3.org/XML/1998/namespace"/>
    <ds:schemaRef ds:uri="c1f6d79c-77e4-4aca-9148-98b3b94f6507"/>
    <ds:schemaRef ds:uri="http://purl.org/dc/dcmitype/"/>
    <ds:schemaRef ds:uri="http://schemas.microsoft.com/office/2006/metadata/properties"/>
    <ds:schemaRef ds:uri="http://schemas.microsoft.com/office/2006/documentManagement/types"/>
    <ds:schemaRef ds:uri="1bb7031c-a8b4-4cbe-98f2-525d179cfc77"/>
    <ds:schemaRef ds:uri="http://purl.org/dc/term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1669</TotalTime>
  <Words>1095</Words>
  <Application>Microsoft Office PowerPoint</Application>
  <PresentationFormat>Widescreen</PresentationFormat>
  <Paragraphs>166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Bierstadt</vt:lpstr>
      <vt:lpstr>Söhne</vt:lpstr>
      <vt:lpstr>GestaltVTI</vt:lpstr>
      <vt:lpstr>Predicting Heart Failure using Machine Learning(binary classification problems)</vt:lpstr>
      <vt:lpstr>Update 1</vt:lpstr>
      <vt:lpstr>Project Summary</vt:lpstr>
      <vt:lpstr>Attendance Records</vt:lpstr>
      <vt:lpstr>Data Origin</vt:lpstr>
      <vt:lpstr>Steps to Complete</vt:lpstr>
      <vt:lpstr>Secondary Questions for Dataset</vt:lpstr>
      <vt:lpstr>Update 2</vt:lpstr>
      <vt:lpstr>Project Summary Update-2</vt:lpstr>
      <vt:lpstr>Current Tasks to Focus on</vt:lpstr>
      <vt:lpstr>Steps in ML Project</vt:lpstr>
      <vt:lpstr>Data Structure</vt:lpstr>
      <vt:lpstr>Logistic Model Creation and Output</vt:lpstr>
      <vt:lpstr>Logistic Model Creation and Output</vt:lpstr>
      <vt:lpstr>Logistic Model Creation and Output</vt:lpstr>
      <vt:lpstr>Attendance Records</vt:lpstr>
      <vt:lpstr>Update 3</vt:lpstr>
      <vt:lpstr>Project Summary</vt:lpstr>
      <vt:lpstr>Main Questions After Exploratory Analysis</vt:lpstr>
      <vt:lpstr>Refined Graphs</vt:lpstr>
      <vt:lpstr>Model Outputs</vt:lpstr>
      <vt:lpstr>Attendance Records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Probability of Heart Failure using Machine Learning</dc:title>
  <dc:creator>Adrian Torres</dc:creator>
  <cp:lastModifiedBy>Adrian Torres</cp:lastModifiedBy>
  <cp:revision>9</cp:revision>
  <dcterms:created xsi:type="dcterms:W3CDTF">2024-02-18T00:38:04Z</dcterms:created>
  <dcterms:modified xsi:type="dcterms:W3CDTF">2024-03-13T22:47:42Z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0x01010025C3CCE2691F374E8A682604DBAFCEB8</vt:lpwstr>
  </property>
</Properties>
</file>