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19"/>
  </p:notesMasterIdLst>
  <p:sldIdLst>
    <p:sldId id="256" r:id="rId5"/>
    <p:sldId id="263" r:id="rId6"/>
    <p:sldId id="272" r:id="rId7"/>
    <p:sldId id="285" r:id="rId8"/>
    <p:sldId id="259" r:id="rId9"/>
    <p:sldId id="279" r:id="rId10"/>
    <p:sldId id="281" r:id="rId11"/>
    <p:sldId id="283" r:id="rId12"/>
    <p:sldId id="274" r:id="rId13"/>
    <p:sldId id="276" r:id="rId14"/>
    <p:sldId id="286" r:id="rId15"/>
    <p:sldId id="273" r:id="rId16"/>
    <p:sldId id="284"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6A549-2867-8879-853F-675D673FD28D}" v="3" dt="2024-03-26T00:24:40.231"/>
    <p1510:client id="{7FED165D-AF68-47F7-9498-F22C5DC1C5E3}" v="14" dt="2024-03-26T01:10:44.499"/>
    <p1510:client id="{8D1C7A78-E2FD-7B64-C51F-C5D79D7C16F0}" v="436" dt="2024-03-25T19:01:59.641"/>
    <p1510:client id="{A0FC68EB-8947-E8B2-CE27-E2E1257DBBD7}" v="255" dt="2024-03-25T19:32:35.449"/>
    <p1510:client id="{BDE4D92D-0A58-483E-AF5D-B9062513E636}" v="608" dt="2024-03-26T00:47:26.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95" autoAdjust="0"/>
  </p:normalViewPr>
  <p:slideViewPr>
    <p:cSldViewPr snapToGrid="0">
      <p:cViewPr>
        <p:scale>
          <a:sx n="125" d="100"/>
          <a:sy n="125" d="100"/>
        </p:scale>
        <p:origin x="696" y="-5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3d6" qsCatId="3D" csTypeId="urn:microsoft.com/office/officeart/2005/8/colors/colorful2" csCatId="colorful" phldr="1"/>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dirty="0"/>
            <a:t>9. Iterate and Improve</a:t>
          </a:r>
          <a:endParaRPr lang="en-US" dirty="0"/>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dirty="0"/>
            <a:t>10. Documentation and </a:t>
          </a:r>
        </a:p>
        <a:p>
          <a:r>
            <a:rPr lang="en-US" b="0" i="1" dirty="0"/>
            <a:t>Communication</a:t>
          </a:r>
          <a:endParaRPr lang="en-US" dirty="0"/>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2">
            <a:hueOff val="2233617"/>
            <a:satOff val="19"/>
            <a:lumOff val="67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2">
            <a:hueOff val="4467234"/>
            <a:satOff val="38"/>
            <a:lumOff val="1351"/>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2">
            <a:hueOff val="6700852"/>
            <a:satOff val="57"/>
            <a:lumOff val="2026"/>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2">
            <a:hueOff val="8934468"/>
            <a:satOff val="76"/>
            <a:lumOff val="2702"/>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11168086"/>
            <a:satOff val="95"/>
            <a:lumOff val="3377"/>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2">
            <a:hueOff val="13401703"/>
            <a:satOff val="114"/>
            <a:lumOff val="4053"/>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2">
            <a:hueOff val="15635321"/>
            <a:satOff val="133"/>
            <a:lumOff val="472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2">
            <a:hueOff val="17868937"/>
            <a:satOff val="152"/>
            <a:lumOff val="5404"/>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9. Iterate and Improve</a:t>
          </a:r>
          <a:endParaRPr lang="en-US" sz="1700" kern="1200" dirty="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2">
            <a:hueOff val="20102554"/>
            <a:satOff val="171"/>
            <a:lumOff val="6079"/>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10. Documentation and </a:t>
          </a:r>
        </a:p>
        <a:p>
          <a:pPr marL="0" lvl="0" indent="0" algn="ctr" defTabSz="755650">
            <a:lnSpc>
              <a:spcPct val="90000"/>
            </a:lnSpc>
            <a:spcBef>
              <a:spcPct val="0"/>
            </a:spcBef>
            <a:spcAft>
              <a:spcPct val="35000"/>
            </a:spcAft>
            <a:buNone/>
          </a:pPr>
          <a:r>
            <a:rPr lang="en-US" sz="1700" b="0" i="1" kern="1200" dirty="0"/>
            <a:t>Communication</a:t>
          </a:r>
          <a:endParaRPr lang="en-US" sz="1700" kern="1200" dirty="0"/>
        </a:p>
      </dsp:txBody>
      <dsp:txXfrm>
        <a:off x="9087412" y="1862043"/>
        <a:ext cx="2064454" cy="1238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A9BA3-D892-442E-AF17-CC830145C924}"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A561E-9B34-4676-95D9-9DFCFF5113D1}" type="slidenum">
              <a:rPr lang="en-US" smtClean="0"/>
              <a:t>‹#›</a:t>
            </a:fld>
            <a:endParaRPr lang="en-US"/>
          </a:p>
        </p:txBody>
      </p:sp>
    </p:spTree>
    <p:extLst>
      <p:ext uri="{BB962C8B-B14F-4D97-AF65-F5344CB8AC3E}">
        <p14:creationId xmlns:p14="http://schemas.microsoft.com/office/powerpoint/2010/main" val="41229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covers factors relevant to heart disease, including high blood pressure, high cholesterol, smoking, diabetes status, obesity, physical activity, and alcohol consumption, sourced from the CDC's Behavioral Risk Factor Surveillance System (BRFSS) annual telephone surveys across the United States.</a:t>
            </a:r>
          </a:p>
          <a:p>
            <a:endParaRPr lang="en-US" dirty="0"/>
          </a:p>
          <a:p>
            <a:r>
              <a:rPr lang="en-US" dirty="0"/>
              <a:t>The recent dataset, from 2023, has been refined to include the most relevant variables totaling 40 and is available both with and without missing values, originating from the CDC's BRFSS, which conducts over 400,000 adult interviews yearly, providing a comprehensive overview of health status in the United States.</a:t>
            </a:r>
          </a:p>
          <a:p>
            <a:endParaRPr lang="en-US" dirty="0"/>
          </a:p>
          <a:p>
            <a:r>
              <a:rPr lang="en-US" dirty="0"/>
              <a:t>The dataset can be utilized for various purposes, particularly for applying machine learning techniques such as logistic regression, support vector machines (SVM), and random forest classifiers, with the variable "</a:t>
            </a:r>
            <a:r>
              <a:rPr lang="en-US" dirty="0" err="1"/>
              <a:t>HadHeartAttack</a:t>
            </a:r>
            <a:r>
              <a:rPr lang="en-US" dirty="0"/>
              <a:t>" treated as binary and techniques such as fixing weights or undersampling recommended due to class imbalance, with a logistic regression model already constructed and integrated into an application for heart condition assessment.</a:t>
            </a:r>
          </a:p>
        </p:txBody>
      </p:sp>
      <p:sp>
        <p:nvSpPr>
          <p:cNvPr id="4" name="Slide Number Placeholder 3"/>
          <p:cNvSpPr>
            <a:spLocks noGrp="1"/>
          </p:cNvSpPr>
          <p:nvPr>
            <p:ph type="sldNum" sz="quarter" idx="5"/>
          </p:nvPr>
        </p:nvSpPr>
        <p:spPr/>
        <p:txBody>
          <a:bodyPr/>
          <a:lstStyle/>
          <a:p>
            <a:fld id="{91EA561E-9B34-4676-95D9-9DFCFF5113D1}" type="slidenum">
              <a:rPr lang="en-US" smtClean="0"/>
              <a:t>2</a:t>
            </a:fld>
            <a:endParaRPr lang="en-US"/>
          </a:p>
        </p:txBody>
      </p:sp>
    </p:spTree>
    <p:extLst>
      <p:ext uri="{BB962C8B-B14F-4D97-AF65-F5344CB8AC3E}">
        <p14:creationId xmlns:p14="http://schemas.microsoft.com/office/powerpoint/2010/main" val="255267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A561E-9B34-4676-95D9-9DFCFF5113D1}" type="slidenum">
              <a:rPr lang="en-US" smtClean="0"/>
              <a:t>3</a:t>
            </a:fld>
            <a:endParaRPr lang="en-US"/>
          </a:p>
        </p:txBody>
      </p:sp>
    </p:spTree>
    <p:extLst>
      <p:ext uri="{BB962C8B-B14F-4D97-AF65-F5344CB8AC3E}">
        <p14:creationId xmlns:p14="http://schemas.microsoft.com/office/powerpoint/2010/main" val="389099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A561E-9B34-4676-95D9-9DFCFF5113D1}" type="slidenum">
              <a:rPr lang="en-US" smtClean="0"/>
              <a:t>4</a:t>
            </a:fld>
            <a:endParaRPr lang="en-US"/>
          </a:p>
        </p:txBody>
      </p:sp>
    </p:spTree>
    <p:extLst>
      <p:ext uri="{BB962C8B-B14F-4D97-AF65-F5344CB8AC3E}">
        <p14:creationId xmlns:p14="http://schemas.microsoft.com/office/powerpoint/2010/main" val="589682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A561E-9B34-4676-95D9-9DFCFF5113D1}" type="slidenum">
              <a:rPr lang="en-US" smtClean="0"/>
              <a:t>5</a:t>
            </a:fld>
            <a:endParaRPr lang="en-US"/>
          </a:p>
        </p:txBody>
      </p:sp>
    </p:spTree>
    <p:extLst>
      <p:ext uri="{BB962C8B-B14F-4D97-AF65-F5344CB8AC3E}">
        <p14:creationId xmlns:p14="http://schemas.microsoft.com/office/powerpoint/2010/main" val="283442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3/25/2024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3/25/2024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3/25/2024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3/25/2024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3/25/2024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3/25/2024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3/25/2024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3/25/2024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3/25/2024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3/25/2024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3/25/2024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3/25/2024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Attacks using Machine Learning </a:t>
            </a:r>
            <a:r>
              <a:rPr lang="en-US" sz="3800" b="0" dirty="0">
                <a:solidFill>
                  <a:srgbClr val="FFFFFF"/>
                </a:solidFill>
              </a:rPr>
              <a:t>(</a:t>
            </a:r>
            <a:r>
              <a:rPr lang="en-US" sz="380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46" name="Rectangle 314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Rectangle 314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50" name="Rectangle 314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70" y="976160"/>
            <a:ext cx="10215045" cy="848104"/>
          </a:xfrm>
        </p:spPr>
        <p:txBody>
          <a:bodyPr vert="horz" lIns="91440" tIns="45720" rIns="91440" bIns="45720" rtlCol="0" anchor="t">
            <a:normAutofit/>
          </a:bodyPr>
          <a:lstStyle/>
          <a:p>
            <a:pPr>
              <a:lnSpc>
                <a:spcPct val="90000"/>
              </a:lnSpc>
            </a:pPr>
            <a:r>
              <a:rPr lang="en-US" sz="4000" dirty="0">
                <a:ea typeface="+mj-lt"/>
                <a:cs typeface="+mj-lt"/>
              </a:rPr>
              <a:t>Exploratory Data Analysis: Visualizations</a:t>
            </a:r>
            <a:endParaRPr lang="en-US" dirty="0"/>
          </a:p>
        </p:txBody>
      </p:sp>
      <p:sp>
        <p:nvSpPr>
          <p:cNvPr id="3152" name="Rectangle 315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59DA005-3AE8-74FA-78F5-D9204400E3DC}"/>
              </a:ext>
            </a:extLst>
          </p:cNvPr>
          <p:cNvPicPr>
            <a:picLocks noChangeAspect="1"/>
          </p:cNvPicPr>
          <p:nvPr/>
        </p:nvPicPr>
        <p:blipFill>
          <a:blip r:embed="rId2"/>
          <a:stretch>
            <a:fillRect/>
          </a:stretch>
        </p:blipFill>
        <p:spPr>
          <a:xfrm>
            <a:off x="181745" y="2044341"/>
            <a:ext cx="6462220" cy="441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46A217C4-0222-8366-258D-7E5DA76C658A}"/>
              </a:ext>
            </a:extLst>
          </p:cNvPr>
          <p:cNvSpPr txBox="1"/>
          <p:nvPr/>
        </p:nvSpPr>
        <p:spPr>
          <a:xfrm>
            <a:off x="131379" y="1672896"/>
            <a:ext cx="28115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Correlation </a:t>
            </a:r>
            <a:r>
              <a:rPr lang="en-US" sz="2000" b="1" dirty="0">
                <a:latin typeface="Bierstadt"/>
                <a:cs typeface="Times New Roman"/>
              </a:rPr>
              <a:t>Statistics </a:t>
            </a:r>
          </a:p>
        </p:txBody>
      </p:sp>
      <p:sp>
        <p:nvSpPr>
          <p:cNvPr id="10" name="TextBox 9">
            <a:extLst>
              <a:ext uri="{FF2B5EF4-FFF2-40B4-BE49-F238E27FC236}">
                <a16:creationId xmlns:a16="http://schemas.microsoft.com/office/drawing/2014/main" id="{EE712E83-BA0E-0812-2736-0EB23CBED53B}"/>
              </a:ext>
            </a:extLst>
          </p:cNvPr>
          <p:cNvSpPr txBox="1"/>
          <p:nvPr/>
        </p:nvSpPr>
        <p:spPr>
          <a:xfrm>
            <a:off x="7041931" y="2688896"/>
            <a:ext cx="4239172"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Correlation </a:t>
            </a:r>
            <a:r>
              <a:rPr lang="en-US" b="1" dirty="0">
                <a:latin typeface="Bierstadt"/>
                <a:cs typeface="Times New Roman"/>
              </a:rPr>
              <a:t>Statistics</a:t>
            </a:r>
            <a:r>
              <a:rPr lang="en-US" sz="1200" b="1" dirty="0">
                <a:latin typeface="Times New Roman"/>
                <a:cs typeface="Times New Roman"/>
              </a:rPr>
              <a:t> </a:t>
            </a:r>
            <a:endParaRPr lang="en-US">
              <a:latin typeface="Bierstadt"/>
              <a:cs typeface="Times New Roman"/>
            </a:endParaRPr>
          </a:p>
          <a:p>
            <a:pPr marL="285750" indent="-285750">
              <a:buFont typeface="Arial"/>
              <a:buChar char="•"/>
            </a:pPr>
            <a:r>
              <a:rPr lang="en-US" sz="1400" dirty="0">
                <a:latin typeface="Bierstadt"/>
                <a:cs typeface="Times New Roman"/>
              </a:rPr>
              <a:t>The </a:t>
            </a:r>
            <a:r>
              <a:rPr lang="en-US" sz="1400" dirty="0">
                <a:latin typeface="Bierstadt"/>
              </a:rPr>
              <a:t>variables </a:t>
            </a:r>
            <a:r>
              <a:rPr lang="en-US" sz="1400" err="1">
                <a:latin typeface="Bierstadt"/>
              </a:rPr>
              <a:t>WeightInKilograms</a:t>
            </a:r>
            <a:r>
              <a:rPr lang="en-US" sz="1400" dirty="0">
                <a:latin typeface="Bierstadt"/>
              </a:rPr>
              <a:t>, BMI, and Physical health days exhibited positive correlations, as depicted in the matrix. </a:t>
            </a:r>
            <a:endParaRPr lang="en-US"/>
          </a:p>
          <a:p>
            <a:pPr marL="285750" indent="-285750">
              <a:buFont typeface="Arial"/>
              <a:buChar char="•"/>
            </a:pPr>
            <a:endParaRPr lang="en-US" sz="1400" dirty="0">
              <a:latin typeface="Bierstadt"/>
            </a:endParaRPr>
          </a:p>
          <a:p>
            <a:pPr marL="285750" indent="-285750">
              <a:buFont typeface="Arial"/>
              <a:buChar char="•"/>
            </a:pPr>
            <a:r>
              <a:rPr lang="en-US" sz="1400">
                <a:latin typeface="Bierstadt"/>
              </a:rPr>
              <a:t>This addresses two of the questions </a:t>
            </a:r>
            <a:r>
              <a:rPr lang="en-US" sz="1400" dirty="0">
                <a:latin typeface="Bierstadt"/>
              </a:rPr>
              <a:t>we aimed to answer, providing the top three variables that are most correlated with predicting heart attacks. </a:t>
            </a:r>
            <a:endParaRPr lang="en-US"/>
          </a:p>
        </p:txBody>
      </p:sp>
    </p:spTree>
    <p:extLst>
      <p:ext uri="{BB962C8B-B14F-4D97-AF65-F5344CB8AC3E}">
        <p14:creationId xmlns:p14="http://schemas.microsoft.com/office/powerpoint/2010/main" val="425009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643B3-6475-689A-1CE3-4283A5752940}"/>
              </a:ext>
            </a:extLst>
          </p:cNvPr>
          <p:cNvSpPr>
            <a:spLocks noGrp="1"/>
          </p:cNvSpPr>
          <p:nvPr>
            <p:ph idx="1"/>
          </p:nvPr>
        </p:nvSpPr>
        <p:spPr>
          <a:xfrm>
            <a:off x="6882602" y="1818507"/>
            <a:ext cx="3844082" cy="3756025"/>
          </a:xfrm>
        </p:spPr>
        <p:txBody>
          <a:bodyPr vert="horz" lIns="91440" tIns="45720" rIns="91440" bIns="45720" rtlCol="0" anchor="t">
            <a:normAutofit/>
          </a:bodyPr>
          <a:lstStyle/>
          <a:p>
            <a:r>
              <a:rPr lang="en-US" sz="1800"/>
              <a:t>The following variables exhibited the lowest </a:t>
            </a:r>
            <a:r>
              <a:rPr lang="en-US" sz="1800" b="1"/>
              <a:t>p-values</a:t>
            </a:r>
            <a:r>
              <a:rPr lang="en-US" sz="1800"/>
              <a:t>, indicating their significant impact on predicting heart attacks in the </a:t>
            </a:r>
            <a:r>
              <a:rPr lang="en-US" sz="1800" err="1"/>
              <a:t>undersampled</a:t>
            </a:r>
            <a:r>
              <a:rPr lang="en-US" sz="1800"/>
              <a:t> </a:t>
            </a:r>
            <a:r>
              <a:rPr lang="en-US" sz="1800" b="1"/>
              <a:t>logistic</a:t>
            </a:r>
            <a:r>
              <a:rPr lang="en-US" sz="1800"/>
              <a:t> </a:t>
            </a:r>
            <a:r>
              <a:rPr lang="en-US" sz="1800" b="1"/>
              <a:t>regression</a:t>
            </a:r>
            <a:r>
              <a:rPr lang="en-US" sz="1800"/>
              <a:t> </a:t>
            </a:r>
            <a:r>
              <a:rPr lang="en-US" sz="1800" b="1"/>
              <a:t>model</a:t>
            </a:r>
            <a:r>
              <a:rPr lang="en-US" sz="1800"/>
              <a:t>. These variables are ranked as the most significant predictors.</a:t>
            </a:r>
          </a:p>
        </p:txBody>
      </p:sp>
      <p:pic>
        <p:nvPicPr>
          <p:cNvPr id="7" name="Picture 6">
            <a:extLst>
              <a:ext uri="{FF2B5EF4-FFF2-40B4-BE49-F238E27FC236}">
                <a16:creationId xmlns:a16="http://schemas.microsoft.com/office/drawing/2014/main" id="{E7EA24B8-196A-7205-E17D-18F380F6FAFB}"/>
              </a:ext>
            </a:extLst>
          </p:cNvPr>
          <p:cNvPicPr>
            <a:picLocks noChangeAspect="1"/>
          </p:cNvPicPr>
          <p:nvPr/>
        </p:nvPicPr>
        <p:blipFill>
          <a:blip r:embed="rId2"/>
          <a:stretch>
            <a:fillRect/>
          </a:stretch>
        </p:blipFill>
        <p:spPr>
          <a:xfrm>
            <a:off x="100149" y="1904524"/>
            <a:ext cx="6633195" cy="3314219"/>
          </a:xfrm>
          <a:prstGeom prst="rect">
            <a:avLst/>
          </a:prstGeom>
        </p:spPr>
      </p:pic>
      <p:sp>
        <p:nvSpPr>
          <p:cNvPr id="2" name="TextBox 1">
            <a:extLst>
              <a:ext uri="{FF2B5EF4-FFF2-40B4-BE49-F238E27FC236}">
                <a16:creationId xmlns:a16="http://schemas.microsoft.com/office/drawing/2014/main" id="{CB2BFC7B-2919-57CF-F7FC-297C51B5C165}"/>
              </a:ext>
            </a:extLst>
          </p:cNvPr>
          <p:cNvSpPr txBox="1"/>
          <p:nvPr/>
        </p:nvSpPr>
        <p:spPr>
          <a:xfrm>
            <a:off x="262758" y="875862"/>
            <a:ext cx="99763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ea typeface="+mn-lt"/>
                <a:cs typeface="+mn-lt"/>
              </a:rPr>
              <a:t>Exploratory Data Analysis: Visualizations</a:t>
            </a:r>
            <a:endParaRPr lang="en-US"/>
          </a:p>
        </p:txBody>
      </p:sp>
    </p:spTree>
    <p:extLst>
      <p:ext uri="{BB962C8B-B14F-4D97-AF65-F5344CB8AC3E}">
        <p14:creationId xmlns:p14="http://schemas.microsoft.com/office/powerpoint/2010/main" val="429408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sz="4200" dirty="0"/>
              <a:t>Logistic Regression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059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a:xfrm>
            <a:off x="517869" y="978408"/>
            <a:ext cx="6860089" cy="2270641"/>
          </a:xfrm>
        </p:spPr>
        <p:txBody>
          <a:bodyPr/>
          <a:lstStyle/>
          <a:p>
            <a:r>
              <a:rPr lang="en-US" dirty="0"/>
              <a:t>Logistic Model( undersampling majority class)Output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a:bodyPr>
          <a:lstStyle/>
          <a:p>
            <a:r>
              <a:rPr lang="en-US" dirty="0"/>
              <a:t>After, undersampling the “No” response the accuracy score dropped to 80.9%, which showed that the over prevalence of the “No” response influenced the accuracy. </a:t>
            </a:r>
          </a:p>
        </p:txBody>
      </p:sp>
      <p:pic>
        <p:nvPicPr>
          <p:cNvPr id="5" name="Picture 4" descr="A screenshot of a computer&#10;&#10;Description automatically generated">
            <a:extLst>
              <a:ext uri="{FF2B5EF4-FFF2-40B4-BE49-F238E27FC236}">
                <a16:creationId xmlns:a16="http://schemas.microsoft.com/office/drawing/2014/main" id="{3E53027C-A445-0B97-2645-6BE1B32AC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980" y="1525931"/>
            <a:ext cx="3625038" cy="4569437"/>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370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8" y="-22763"/>
            <a:ext cx="7726680" cy="1062061"/>
          </a:xfrm>
        </p:spPr>
        <p:txBody>
          <a:bodyPr vert="horz" lIns="91440" tIns="45720" rIns="91440" bIns="45720" rtlCol="0" anchor="t">
            <a:normAutofit/>
          </a:bodyPr>
          <a:lstStyle/>
          <a:p>
            <a:r>
              <a:rPr lang="en-US" sz="4000" dirty="0"/>
              <a:t>Alternate Model Outputs</a:t>
            </a:r>
          </a:p>
        </p:txBody>
      </p:sp>
      <p:sp>
        <p:nvSpPr>
          <p:cNvPr id="27" name="Freeform: Shape 26">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K-Fold Logistic Regression Model&#10;">
            <a:extLst>
              <a:ext uri="{FF2B5EF4-FFF2-40B4-BE49-F238E27FC236}">
                <a16:creationId xmlns:a16="http://schemas.microsoft.com/office/drawing/2014/main" id="{9647C2DA-ACE2-4726-E112-041CAAF75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698" y="1624460"/>
            <a:ext cx="1958890" cy="2660222"/>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Content Placeholder 18" descr="Logistic Regression Model">
            <a:extLst>
              <a:ext uri="{FF2B5EF4-FFF2-40B4-BE49-F238E27FC236}">
                <a16:creationId xmlns:a16="http://schemas.microsoft.com/office/drawing/2014/main" id="{C413D080-EE2F-4FA8-76C0-8E9C1BB17800}"/>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5914" y="1206399"/>
            <a:ext cx="2724280" cy="3078283"/>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E951FA5B-C538-356C-F99F-9CC65A48FA3C}"/>
              </a:ext>
            </a:extLst>
          </p:cNvPr>
          <p:cNvSpPr txBox="1"/>
          <p:nvPr/>
        </p:nvSpPr>
        <p:spPr>
          <a:xfrm>
            <a:off x="4467367" y="4370014"/>
            <a:ext cx="3562066" cy="369332"/>
          </a:xfrm>
          <a:prstGeom prst="rect">
            <a:avLst/>
          </a:prstGeom>
          <a:solidFill>
            <a:schemeClr val="bg1"/>
          </a:solidFill>
        </p:spPr>
        <p:txBody>
          <a:bodyPr wrap="square" rtlCol="0">
            <a:spAutoFit/>
          </a:bodyPr>
          <a:lstStyle/>
          <a:p>
            <a:r>
              <a:rPr lang="en-US" dirty="0"/>
              <a:t>K-Fold Logistic Regression Model</a:t>
            </a:r>
          </a:p>
        </p:txBody>
      </p:sp>
      <p:sp>
        <p:nvSpPr>
          <p:cNvPr id="10" name="TextBox 9">
            <a:extLst>
              <a:ext uri="{FF2B5EF4-FFF2-40B4-BE49-F238E27FC236}">
                <a16:creationId xmlns:a16="http://schemas.microsoft.com/office/drawing/2014/main" id="{85C9C11E-E592-02B3-EEDF-A067E228CAE9}"/>
              </a:ext>
            </a:extLst>
          </p:cNvPr>
          <p:cNvSpPr txBox="1"/>
          <p:nvPr/>
        </p:nvSpPr>
        <p:spPr>
          <a:xfrm>
            <a:off x="8247888" y="4349087"/>
            <a:ext cx="3809470" cy="369332"/>
          </a:xfrm>
          <a:prstGeom prst="rect">
            <a:avLst/>
          </a:prstGeom>
          <a:solidFill>
            <a:schemeClr val="bg1"/>
          </a:solidFill>
        </p:spPr>
        <p:txBody>
          <a:bodyPr wrap="square" rtlCol="0">
            <a:spAutoFit/>
          </a:bodyPr>
          <a:lstStyle/>
          <a:p>
            <a:r>
              <a:rPr lang="en-US" dirty="0"/>
              <a:t>Logistic Regression Model</a:t>
            </a:r>
          </a:p>
        </p:txBody>
      </p:sp>
      <p:sp>
        <p:nvSpPr>
          <p:cNvPr id="11" name="TextBox 10">
            <a:extLst>
              <a:ext uri="{FF2B5EF4-FFF2-40B4-BE49-F238E27FC236}">
                <a16:creationId xmlns:a16="http://schemas.microsoft.com/office/drawing/2014/main" id="{5A11B6AA-1DF3-ECD8-B74D-368C524CBF2E}"/>
              </a:ext>
            </a:extLst>
          </p:cNvPr>
          <p:cNvSpPr txBox="1"/>
          <p:nvPr/>
        </p:nvSpPr>
        <p:spPr>
          <a:xfrm>
            <a:off x="635891" y="1362722"/>
            <a:ext cx="3562066" cy="1477328"/>
          </a:xfrm>
          <a:prstGeom prst="rect">
            <a:avLst/>
          </a:prstGeom>
          <a:solidFill>
            <a:schemeClr val="bg1"/>
          </a:solidFill>
        </p:spPr>
        <p:txBody>
          <a:bodyPr wrap="square" rtlCol="0">
            <a:spAutoFit/>
          </a:bodyPr>
          <a:lstStyle/>
          <a:p>
            <a:r>
              <a:rPr lang="en-US" dirty="0"/>
              <a:t>As can be seen in the pictures of the model outputs, the accuracy metrics are very similar, but the K-fold version of the logistic regression model is slightly better.</a:t>
            </a:r>
          </a:p>
        </p:txBody>
      </p:sp>
    </p:spTree>
    <p:extLst>
      <p:ext uri="{BB962C8B-B14F-4D97-AF65-F5344CB8AC3E}">
        <p14:creationId xmlns:p14="http://schemas.microsoft.com/office/powerpoint/2010/main" val="79539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latin typeface="+mn-lt"/>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82704" y="816764"/>
            <a:ext cx="8504944" cy="742471"/>
          </a:xfrm>
        </p:spPr>
        <p:txBody>
          <a:bodyPr vert="horz" lIns="91440" tIns="45720" rIns="91440" bIns="45720" rtlCol="0" anchor="t">
            <a:normAutofit fontScale="90000"/>
          </a:bodyPr>
          <a:lstStyle/>
          <a:p>
            <a:r>
              <a:rPr lang="en-US" sz="5400" dirty="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496" b="1140"/>
          <a:stretch/>
        </p:blipFill>
        <p:spPr>
          <a:xfrm>
            <a:off x="3946561" y="1718631"/>
            <a:ext cx="4298878" cy="47039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6755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7629103" cy="864169"/>
          </a:xfrm>
        </p:spPr>
        <p:txBody>
          <a:bodyPr vert="horz" lIns="91440" tIns="45720" rIns="91440" bIns="45720" rtlCol="0" anchor="t">
            <a:normAutofit fontScale="90000"/>
          </a:bodyPr>
          <a:lstStyle/>
          <a:p>
            <a:r>
              <a:rPr lang="en-US" sz="5400" dirty="0"/>
              <a:t>Subset 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711031" y="1840329"/>
            <a:ext cx="4945183" cy="3173433"/>
          </a:xfrm>
        </p:spPr>
        <p:txBody>
          <a:bodyPr vert="horz" lIns="91440" tIns="45720" rIns="91440" bIns="45720" rtlCol="0">
            <a:normAutofit/>
          </a:bodyPr>
          <a:lstStyle/>
          <a:p>
            <a:r>
              <a:rPr lang="en-US" sz="2000" dirty="0"/>
              <a:t>Observations: 246,022     </a:t>
            </a:r>
          </a:p>
          <a:p>
            <a:r>
              <a:rPr lang="en-US" sz="2000" dirty="0"/>
              <a:t>Columns: 37</a:t>
            </a:r>
          </a:p>
          <a:p>
            <a:r>
              <a:rPr lang="en-US" sz="2000" dirty="0"/>
              <a:t>Length of </a:t>
            </a:r>
            <a:r>
              <a:rPr lang="en-US" sz="2000" dirty="0" err="1"/>
              <a:t>cat_cols</a:t>
            </a:r>
            <a:r>
              <a:rPr lang="en-US" sz="2000" dirty="0"/>
              <a:t>: 31 (Text)</a:t>
            </a:r>
          </a:p>
          <a:p>
            <a:r>
              <a:rPr lang="en-US" sz="2000" dirty="0"/>
              <a:t>Length of </a:t>
            </a:r>
            <a:r>
              <a:rPr lang="en-US" sz="2000" dirty="0" err="1"/>
              <a:t>num_cols</a:t>
            </a:r>
            <a:r>
              <a:rPr lang="en-US" sz="2000" dirty="0"/>
              <a:t>: 6 (Numeric) </a:t>
            </a:r>
          </a:p>
          <a:p>
            <a:r>
              <a:rPr lang="en-US" sz="2000" dirty="0"/>
              <a:t>Length of </a:t>
            </a:r>
            <a:r>
              <a:rPr lang="en-US" sz="2000" dirty="0" err="1"/>
              <a:t>dbl_cols</a:t>
            </a:r>
            <a:r>
              <a:rPr lang="en-US" sz="2000" dirty="0"/>
              <a:t>: 6 (Decimal Numeric)</a:t>
            </a:r>
          </a:p>
          <a:p>
            <a:r>
              <a:rPr lang="en-US" sz="2000" dirty="0"/>
              <a:t>Total number of columns in </a:t>
            </a:r>
            <a:r>
              <a:rPr lang="en-US" sz="2000" dirty="0" err="1"/>
              <a:t>data_train</a:t>
            </a:r>
            <a:r>
              <a:rPr lang="en-US" sz="2000" dirty="0"/>
              <a:t>: 37 </a:t>
            </a:r>
          </a:p>
        </p:txBody>
      </p:sp>
    </p:spTree>
    <p:extLst>
      <p:ext uri="{BB962C8B-B14F-4D97-AF65-F5344CB8AC3E}">
        <p14:creationId xmlns:p14="http://schemas.microsoft.com/office/powerpoint/2010/main" val="337933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dirty="0">
                <a:effectLst/>
              </a:rPr>
              <a:t>Steps to Complete</a:t>
            </a:r>
            <a:endParaRPr lang="en-US" sz="5400" dirty="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2760741419"/>
              </p:ext>
            </p:extLst>
          </p:nvPr>
        </p:nvGraphicFramePr>
        <p:xfrm>
          <a:off x="359591" y="1597844"/>
          <a:ext cx="11155680" cy="3517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919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69" y="978409"/>
            <a:ext cx="10479644" cy="862016"/>
          </a:xfrm>
        </p:spPr>
        <p:txBody>
          <a:bodyPr/>
          <a:lstStyle/>
          <a:p>
            <a:r>
              <a:rPr lang="en-US" dirty="0"/>
              <a:t>Main Questions(Defining the Problems)</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69" y="2041822"/>
            <a:ext cx="10479644" cy="1526663"/>
          </a:xfrm>
        </p:spPr>
        <p:txBody>
          <a:bodyPr>
            <a:noAutofit/>
          </a:bodyPr>
          <a:lstStyle/>
          <a:p>
            <a:pPr lvl="1"/>
            <a:r>
              <a:rPr lang="en-US" sz="2000" dirty="0"/>
              <a:t>Can we accurately predict heart attacks?</a:t>
            </a:r>
          </a:p>
          <a:p>
            <a:pPr lvl="1"/>
            <a:r>
              <a:rPr lang="en-US" sz="2000" dirty="0"/>
              <a:t>Which variables are the most important for predicting heart attacks?</a:t>
            </a:r>
          </a:p>
          <a:p>
            <a:pPr lvl="1"/>
            <a:r>
              <a:rPr lang="en-US" sz="2000" dirty="0"/>
              <a:t>Are non-biological ailments, like depression, important for predicting heart attacks?</a:t>
            </a:r>
          </a:p>
        </p:txBody>
      </p:sp>
    </p:spTree>
    <p:extLst>
      <p:ext uri="{BB962C8B-B14F-4D97-AF65-F5344CB8AC3E}">
        <p14:creationId xmlns:p14="http://schemas.microsoft.com/office/powerpoint/2010/main" val="398824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70" y="989014"/>
            <a:ext cx="11674130" cy="1154944"/>
          </a:xfrm>
        </p:spPr>
        <p:txBody>
          <a:bodyPr/>
          <a:lstStyle/>
          <a:p>
            <a:pPr algn="ctr"/>
            <a:r>
              <a:rPr lang="en-US" sz="3600" dirty="0"/>
              <a:t>Exploratory Data Analysis: Visualizations</a:t>
            </a:r>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descr="A graph of different colored bars&#10;&#10;Description automatically generated">
            <a:extLst>
              <a:ext uri="{FF2B5EF4-FFF2-40B4-BE49-F238E27FC236}">
                <a16:creationId xmlns:a16="http://schemas.microsoft.com/office/drawing/2014/main" id="{F9AB5522-E362-337B-50DD-11C2E9A96079}"/>
              </a:ext>
            </a:extLst>
          </p:cNvPr>
          <p:cNvPicPr>
            <a:picLocks noChangeAspect="1"/>
          </p:cNvPicPr>
          <p:nvPr/>
        </p:nvPicPr>
        <p:blipFill>
          <a:blip r:embed="rId2"/>
          <a:stretch>
            <a:fillRect/>
          </a:stretch>
        </p:blipFill>
        <p:spPr>
          <a:xfrm>
            <a:off x="35984" y="1640947"/>
            <a:ext cx="5820834" cy="23907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A graph of a bar graph&#10;&#10;Description automatically generated">
            <a:extLst>
              <a:ext uri="{FF2B5EF4-FFF2-40B4-BE49-F238E27FC236}">
                <a16:creationId xmlns:a16="http://schemas.microsoft.com/office/drawing/2014/main" id="{4B5B0938-9B96-C0FA-2764-FB71068F5D52}"/>
              </a:ext>
            </a:extLst>
          </p:cNvPr>
          <p:cNvPicPr>
            <a:picLocks noChangeAspect="1"/>
          </p:cNvPicPr>
          <p:nvPr/>
        </p:nvPicPr>
        <p:blipFill>
          <a:blip r:embed="rId3"/>
          <a:stretch>
            <a:fillRect/>
          </a:stretch>
        </p:blipFill>
        <p:spPr>
          <a:xfrm>
            <a:off x="5649913" y="3780367"/>
            <a:ext cx="6480175" cy="279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61C1C208-E121-1715-F5BE-1FBECD807135}"/>
              </a:ext>
            </a:extLst>
          </p:cNvPr>
          <p:cNvSpPr txBox="1"/>
          <p:nvPr/>
        </p:nvSpPr>
        <p:spPr>
          <a:xfrm>
            <a:off x="6157309" y="2179145"/>
            <a:ext cx="52376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Bierstadt"/>
                <a:ea typeface="+mn-lt"/>
                <a:cs typeface="+mn-lt"/>
              </a:rPr>
              <a:t>Top 15 Columns</a:t>
            </a:r>
            <a:r>
              <a:rPr lang="en-US" dirty="0">
                <a:latin typeface="Bierstadt"/>
                <a:ea typeface="+mn-lt"/>
                <a:cs typeface="+mn-lt"/>
              </a:rPr>
              <a:t> - This visualization provides the top 15 columns </a:t>
            </a:r>
            <a:r>
              <a:rPr lang="en-US" dirty="0">
                <a:latin typeface="Aptos"/>
                <a:ea typeface="+mn-lt"/>
                <a:cs typeface="+mn-lt"/>
              </a:rPr>
              <a:t>that frequently coincide with users who have experienced a heart attack.</a:t>
            </a:r>
            <a:endParaRPr lang="en-US" dirty="0">
              <a:latin typeface="Aptos"/>
            </a:endParaRPr>
          </a:p>
        </p:txBody>
      </p:sp>
      <p:sp>
        <p:nvSpPr>
          <p:cNvPr id="10" name="TextBox 9">
            <a:extLst>
              <a:ext uri="{FF2B5EF4-FFF2-40B4-BE49-F238E27FC236}">
                <a16:creationId xmlns:a16="http://schemas.microsoft.com/office/drawing/2014/main" id="{E83BD01B-D613-A800-5A5F-7635D270C873}"/>
              </a:ext>
            </a:extLst>
          </p:cNvPr>
          <p:cNvSpPr txBox="1"/>
          <p:nvPr/>
        </p:nvSpPr>
        <p:spPr>
          <a:xfrm>
            <a:off x="395890" y="4025462"/>
            <a:ext cx="90914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Top 15 Columns</a:t>
            </a:r>
          </a:p>
        </p:txBody>
      </p:sp>
      <p:sp>
        <p:nvSpPr>
          <p:cNvPr id="12" name="TextBox 11">
            <a:extLst>
              <a:ext uri="{FF2B5EF4-FFF2-40B4-BE49-F238E27FC236}">
                <a16:creationId xmlns:a16="http://schemas.microsoft.com/office/drawing/2014/main" id="{52EBF821-78E9-7BF0-6C2F-A3D896D67C82}"/>
              </a:ext>
            </a:extLst>
          </p:cNvPr>
          <p:cNvSpPr txBox="1"/>
          <p:nvPr/>
        </p:nvSpPr>
        <p:spPr>
          <a:xfrm>
            <a:off x="132547" y="4755931"/>
            <a:ext cx="52630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mn-lt"/>
                <a:cs typeface="+mn-lt"/>
              </a:rPr>
              <a:t>Had Heart Attack by Age Category -</a:t>
            </a:r>
            <a:r>
              <a:rPr lang="en-US" sz="1600" dirty="0">
                <a:ea typeface="+mn-lt"/>
                <a:cs typeface="+mn-lt"/>
              </a:rPr>
              <a:t> Individuals aged 70-74 and those aged 80 or above constituted the highest proportions of heart attack cases.</a:t>
            </a:r>
            <a:endParaRPr lang="en-US" sz="1600" dirty="0"/>
          </a:p>
        </p:txBody>
      </p:sp>
    </p:spTree>
    <p:extLst>
      <p:ext uri="{BB962C8B-B14F-4D97-AF65-F5344CB8AC3E}">
        <p14:creationId xmlns:p14="http://schemas.microsoft.com/office/powerpoint/2010/main" val="405429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21209" y="978409"/>
            <a:ext cx="11149874" cy="1298386"/>
          </a:xfrm>
        </p:spPr>
        <p:txBody>
          <a:bodyPr vert="horz" lIns="91440" tIns="45720" rIns="91440" bIns="45720" rtlCol="0" anchor="t">
            <a:normAutofit/>
          </a:bodyPr>
          <a:lstStyle/>
          <a:p>
            <a:pPr>
              <a:lnSpc>
                <a:spcPct val="90000"/>
              </a:lnSpc>
            </a:pPr>
            <a:r>
              <a:rPr lang="en-US" sz="4600" dirty="0"/>
              <a:t>Exploratory Data Analysis: Visualizations</a:t>
            </a:r>
          </a:p>
        </p:txBody>
      </p:sp>
      <p:sp>
        <p:nvSpPr>
          <p:cNvPr id="23" name="Freeform: Shape 22">
            <a:extLst>
              <a:ext uri="{FF2B5EF4-FFF2-40B4-BE49-F238E27FC236}">
                <a16:creationId xmlns:a16="http://schemas.microsoft.com/office/drawing/2014/main" id="{DCC11005-BC53-5976-9587-FB0B62EF6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yellow circle with a red triangle and a red triangle&#10;&#10;Description automatically generated">
            <a:extLst>
              <a:ext uri="{FF2B5EF4-FFF2-40B4-BE49-F238E27FC236}">
                <a16:creationId xmlns:a16="http://schemas.microsoft.com/office/drawing/2014/main" id="{EA158A04-6480-28E1-DC07-B08CE67DA629}"/>
              </a:ext>
            </a:extLst>
          </p:cNvPr>
          <p:cNvPicPr>
            <a:picLocks noChangeAspect="1"/>
          </p:cNvPicPr>
          <p:nvPr/>
        </p:nvPicPr>
        <p:blipFill>
          <a:blip r:embed="rId2"/>
          <a:stretch>
            <a:fillRect/>
          </a:stretch>
        </p:blipFill>
        <p:spPr>
          <a:xfrm>
            <a:off x="356767" y="2105426"/>
            <a:ext cx="4992999" cy="27093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A yellow rectangle with black text&#10;&#10;Description automatically generated">
            <a:extLst>
              <a:ext uri="{FF2B5EF4-FFF2-40B4-BE49-F238E27FC236}">
                <a16:creationId xmlns:a16="http://schemas.microsoft.com/office/drawing/2014/main" id="{44AB5F77-E6B9-662E-57A1-45CDA7D8C7C9}"/>
              </a:ext>
            </a:extLst>
          </p:cNvPr>
          <p:cNvPicPr>
            <a:picLocks noChangeAspect="1"/>
          </p:cNvPicPr>
          <p:nvPr/>
        </p:nvPicPr>
        <p:blipFill>
          <a:blip r:embed="rId3"/>
          <a:stretch>
            <a:fillRect/>
          </a:stretch>
        </p:blipFill>
        <p:spPr>
          <a:xfrm>
            <a:off x="5605991" y="2132013"/>
            <a:ext cx="6170084" cy="27209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0CB61F83-6348-C99E-A371-9CF8A5136A74}"/>
              </a:ext>
            </a:extLst>
          </p:cNvPr>
          <p:cNvSpPr txBox="1"/>
          <p:nvPr/>
        </p:nvSpPr>
        <p:spPr>
          <a:xfrm>
            <a:off x="480264" y="5051681"/>
            <a:ext cx="4028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t>94.54 % Had not had Heart Attacks</a:t>
            </a:r>
          </a:p>
          <a:p>
            <a:r>
              <a:rPr lang="en-US" sz="1000" b="1" dirty="0"/>
              <a:t>5.46 % Have had Heart Attacks</a:t>
            </a:r>
          </a:p>
        </p:txBody>
      </p:sp>
      <p:sp>
        <p:nvSpPr>
          <p:cNvPr id="11" name="TextBox 10">
            <a:extLst>
              <a:ext uri="{FF2B5EF4-FFF2-40B4-BE49-F238E27FC236}">
                <a16:creationId xmlns:a16="http://schemas.microsoft.com/office/drawing/2014/main" id="{EDE99684-4D70-A659-7F71-EA8BE807DD68}"/>
              </a:ext>
            </a:extLst>
          </p:cNvPr>
          <p:cNvSpPr txBox="1"/>
          <p:nvPr/>
        </p:nvSpPr>
        <p:spPr>
          <a:xfrm>
            <a:off x="5602597" y="5051681"/>
            <a:ext cx="4028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t>232,587  Had not had Heart Attacks</a:t>
            </a:r>
          </a:p>
          <a:p>
            <a:r>
              <a:rPr lang="en-US" sz="1000" b="1" dirty="0"/>
              <a:t>13,435 Have had Heart Attacks</a:t>
            </a:r>
          </a:p>
        </p:txBody>
      </p:sp>
    </p:spTree>
    <p:extLst>
      <p:ext uri="{BB962C8B-B14F-4D97-AF65-F5344CB8AC3E}">
        <p14:creationId xmlns:p14="http://schemas.microsoft.com/office/powerpoint/2010/main" val="25328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33" name="Rectangle 313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5" name="Rectangle 313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37" name="Rectangle 3136">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9" name="Rectangle 313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7D115B-7938-502A-72BF-17FC58FAB04C}"/>
              </a:ext>
            </a:extLst>
          </p:cNvPr>
          <p:cNvSpPr>
            <a:spLocks noGrp="1"/>
          </p:cNvSpPr>
          <p:nvPr>
            <p:ph type="title"/>
          </p:nvPr>
        </p:nvSpPr>
        <p:spPr>
          <a:xfrm>
            <a:off x="517870" y="986874"/>
            <a:ext cx="11167747" cy="704309"/>
          </a:xfrm>
        </p:spPr>
        <p:txBody>
          <a:bodyPr/>
          <a:lstStyle/>
          <a:p>
            <a:r>
              <a:rPr lang="en-US" sz="4000" dirty="0">
                <a:ea typeface="+mj-lt"/>
                <a:cs typeface="+mj-lt"/>
              </a:rPr>
              <a:t>Exploratory Data Analysis: Visualizations</a:t>
            </a:r>
            <a:endParaRPr lang="en-US" sz="4000" dirty="0"/>
          </a:p>
        </p:txBody>
      </p:sp>
      <p:pic>
        <p:nvPicPr>
          <p:cNvPr id="9" name="Picture 8" descr="A graph of a number of blue rectangular bars&#10;&#10;Description automatically generated">
            <a:extLst>
              <a:ext uri="{FF2B5EF4-FFF2-40B4-BE49-F238E27FC236}">
                <a16:creationId xmlns:a16="http://schemas.microsoft.com/office/drawing/2014/main" id="{822C0352-ED5C-5515-F476-C92BFA3B1AD4}"/>
              </a:ext>
            </a:extLst>
          </p:cNvPr>
          <p:cNvPicPr>
            <a:picLocks noChangeAspect="1"/>
          </p:cNvPicPr>
          <p:nvPr/>
        </p:nvPicPr>
        <p:blipFill>
          <a:blip r:embed="rId2"/>
          <a:stretch>
            <a:fillRect/>
          </a:stretch>
        </p:blipFill>
        <p:spPr>
          <a:xfrm>
            <a:off x="5125508" y="1530350"/>
            <a:ext cx="4718050" cy="31284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descr="A graph of a heart attack&#10;&#10;Description automatically generated">
            <a:extLst>
              <a:ext uri="{FF2B5EF4-FFF2-40B4-BE49-F238E27FC236}">
                <a16:creationId xmlns:a16="http://schemas.microsoft.com/office/drawing/2014/main" id="{6434AF21-8F7C-0CA9-E5D3-00A60FB66AD4}"/>
              </a:ext>
            </a:extLst>
          </p:cNvPr>
          <p:cNvPicPr>
            <a:picLocks noChangeAspect="1"/>
          </p:cNvPicPr>
          <p:nvPr/>
        </p:nvPicPr>
        <p:blipFill>
          <a:blip r:embed="rId3"/>
          <a:stretch>
            <a:fillRect/>
          </a:stretch>
        </p:blipFill>
        <p:spPr>
          <a:xfrm>
            <a:off x="391054" y="1576916"/>
            <a:ext cx="3899960" cy="40259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extBox 1">
            <a:extLst>
              <a:ext uri="{FF2B5EF4-FFF2-40B4-BE49-F238E27FC236}">
                <a16:creationId xmlns:a16="http://schemas.microsoft.com/office/drawing/2014/main" id="{4B7CAB87-7EA5-32BF-5FFE-EF894D3199F4}"/>
              </a:ext>
            </a:extLst>
          </p:cNvPr>
          <p:cNvSpPr txBox="1"/>
          <p:nvPr/>
        </p:nvSpPr>
        <p:spPr>
          <a:xfrm>
            <a:off x="4755930" y="4808483"/>
            <a:ext cx="526393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Heart Attack By Race</a:t>
            </a:r>
            <a:r>
              <a:rPr lang="en-US" sz="1200" dirty="0"/>
              <a:t> - </a:t>
            </a:r>
            <a:r>
              <a:rPr lang="en-US" sz="1200" dirty="0">
                <a:ea typeface="+mn-lt"/>
                <a:cs typeface="+mn-lt"/>
              </a:rPr>
              <a:t>a higher prevalence of heart attacks among white patients, followed by African Americans.</a:t>
            </a:r>
            <a:endParaRPr lang="en-US" dirty="0"/>
          </a:p>
          <a:p>
            <a:endParaRPr lang="en-US" b="1" dirty="0"/>
          </a:p>
          <a:p>
            <a:r>
              <a:rPr lang="en-US" sz="1200" b="1" dirty="0"/>
              <a:t>Distribution of General Health </a:t>
            </a:r>
            <a:r>
              <a:rPr lang="en-US" sz="1200" dirty="0"/>
              <a:t>- </a:t>
            </a:r>
            <a:r>
              <a:rPr lang="en-US" sz="1200" dirty="0">
                <a:ea typeface="+mn-lt"/>
                <a:cs typeface="+mn-lt"/>
              </a:rPr>
              <a:t>83.7% of patients reported health statuses ranging from Good to Excellent. Conversely, 16.3% of patients indicated their health status as Poor or Fair.</a:t>
            </a:r>
          </a:p>
          <a:p>
            <a:endParaRPr lang="en-US" dirty="0"/>
          </a:p>
        </p:txBody>
      </p:sp>
    </p:spTree>
    <p:extLst>
      <p:ext uri="{BB962C8B-B14F-4D97-AF65-F5344CB8AC3E}">
        <p14:creationId xmlns:p14="http://schemas.microsoft.com/office/powerpoint/2010/main" val="3805049486"/>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Props1.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44358F8-A1A2-4C12-9300-834AC979E5E3}">
  <ds:schemaRefs>
    <ds:schemaRef ds:uri="http://schemas.microsoft.com/sharepoint/v3/contenttype/forms"/>
  </ds:schemaRefs>
</ds:datastoreItem>
</file>

<file path=customXml/itemProps3.xml><?xml version="1.0" encoding="utf-8"?>
<ds:datastoreItem xmlns:ds="http://schemas.openxmlformats.org/officeDocument/2006/customXml" ds:itemID="{A6CFE1F4-DC23-4922-8914-581F71D27CC2}">
  <ds:schemaRefs>
    <ds:schemaRef ds:uri="http://schemas.microsoft.com/office/2006/metadata/properties"/>
    <ds:schemaRef ds:uri="http://purl.org/dc/dcmitype/"/>
    <ds:schemaRef ds:uri="http://schemas.microsoft.com/office/2006/documentManagement/types"/>
    <ds:schemaRef ds:uri="http://www.w3.org/XML/1998/namespace"/>
    <ds:schemaRef ds:uri="http://schemas.microsoft.com/office/infopath/2007/PartnerControls"/>
    <ds:schemaRef ds:uri="c1f6d79c-77e4-4aca-9148-98b3b94f6507"/>
    <ds:schemaRef ds:uri="http://purl.org/dc/elements/1.1/"/>
    <ds:schemaRef ds:uri="http://schemas.openxmlformats.org/package/2006/metadata/core-properties"/>
    <ds:schemaRef ds:uri="1bb7031c-a8b4-4cbe-98f2-525d179cfc77"/>
    <ds:schemaRef ds:uri="http://purl.org/dc/terms/"/>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emplate>Office Theme</Template>
  <TotalTime>4405</TotalTime>
  <Words>744</Words>
  <Application>Microsoft Office PowerPoint</Application>
  <PresentationFormat>Widescreen</PresentationFormat>
  <Paragraphs>71</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Bierstadt</vt:lpstr>
      <vt:lpstr>Times New Roman</vt:lpstr>
      <vt:lpstr>GestaltVTI</vt:lpstr>
      <vt:lpstr>Predicting Heart Attacks using Machine Learning (binary classification problems)</vt:lpstr>
      <vt:lpstr>Data Origin</vt:lpstr>
      <vt:lpstr>Data Structure</vt:lpstr>
      <vt:lpstr>Subset Data Structure</vt:lpstr>
      <vt:lpstr>Steps to Complete</vt:lpstr>
      <vt:lpstr>Main Questions(Defining the Problems)</vt:lpstr>
      <vt:lpstr>Exploratory Data Analysis: Visualizations</vt:lpstr>
      <vt:lpstr>Exploratory Data Analysis: Visualizations</vt:lpstr>
      <vt:lpstr>Exploratory Data Analysis: Visualizations</vt:lpstr>
      <vt:lpstr>Exploratory Data Analysis: Visualizations</vt:lpstr>
      <vt:lpstr>PowerPoint Presentation</vt:lpstr>
      <vt:lpstr>Logistic Regression  Model Creation and Output</vt:lpstr>
      <vt:lpstr>Logistic Model( undersampling majority class)Output</vt:lpstr>
      <vt:lpstr>Alternate Model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14</cp:revision>
  <dcterms:created xsi:type="dcterms:W3CDTF">2024-02-18T00:38:04Z</dcterms:created>
  <dcterms:modified xsi:type="dcterms:W3CDTF">2024-03-26T03:24:12Z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