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17"/>
  </p:notesMasterIdLst>
  <p:sldIdLst>
    <p:sldId id="256" r:id="rId5"/>
    <p:sldId id="263" r:id="rId6"/>
    <p:sldId id="272" r:id="rId7"/>
    <p:sldId id="259" r:id="rId8"/>
    <p:sldId id="279" r:id="rId9"/>
    <p:sldId id="281" r:id="rId10"/>
    <p:sldId id="283" r:id="rId11"/>
    <p:sldId id="274" r:id="rId12"/>
    <p:sldId id="276" r:id="rId13"/>
    <p:sldId id="273" r:id="rId14"/>
    <p:sldId id="284"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D142B-2C5F-4E99-AD0E-EE9AC1D827EA}" v="3" dt="2024-03-25T00:13:10.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75" y="4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a:t>9. Iterate and Improve</a:t>
          </a:r>
          <a:endParaRPr lang="en-US"/>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a:t>10. Documentation and Communication</a:t>
          </a:r>
          <a:endParaRPr lang="en-US"/>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9. Iterate and Improve</a:t>
          </a:r>
          <a:endParaRPr lang="en-US" sz="1700" kern="120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10. Documentation and Communication</a:t>
          </a:r>
          <a:endParaRPr lang="en-US" sz="1700" kern="1200"/>
        </a:p>
      </dsp:txBody>
      <dsp:txXfrm>
        <a:off x="9087412" y="1862043"/>
        <a:ext cx="2064454" cy="1238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A9BA3-D892-442E-AF17-CC830145C924}"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A561E-9B34-4676-95D9-9DFCFF5113D1}" type="slidenum">
              <a:rPr lang="en-US" smtClean="0"/>
              <a:t>‹#›</a:t>
            </a:fld>
            <a:endParaRPr lang="en-US"/>
          </a:p>
        </p:txBody>
      </p:sp>
    </p:spTree>
    <p:extLst>
      <p:ext uri="{BB962C8B-B14F-4D97-AF65-F5344CB8AC3E}">
        <p14:creationId xmlns:p14="http://schemas.microsoft.com/office/powerpoint/2010/main" val="41229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A561E-9B34-4676-95D9-9DFCFF5113D1}" type="slidenum">
              <a:rPr lang="en-US" smtClean="0"/>
              <a:t>3</a:t>
            </a:fld>
            <a:endParaRPr lang="en-US"/>
          </a:p>
        </p:txBody>
      </p:sp>
    </p:spTree>
    <p:extLst>
      <p:ext uri="{BB962C8B-B14F-4D97-AF65-F5344CB8AC3E}">
        <p14:creationId xmlns:p14="http://schemas.microsoft.com/office/powerpoint/2010/main" val="389099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3/24/2024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3/24/2024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3/24/2024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3/24/2024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3/24/2024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3/24/2024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3/24/2024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3/24/2024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3/24/2024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3/24/2024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3/24/2024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3/24/2024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Failure using Machine Learning</a:t>
            </a:r>
            <a:r>
              <a:rPr lang="en-US" sz="3800" b="0" dirty="0">
                <a:solidFill>
                  <a:srgbClr val="FFFFFF"/>
                </a:solidFill>
              </a:rPr>
              <a:t>(</a:t>
            </a:r>
            <a:r>
              <a:rPr lang="en-US" sz="3800" b="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dirty="0"/>
              <a:t>Logistic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p:spPr>
      </p:pic>
    </p:spTree>
    <p:extLst>
      <p:ext uri="{BB962C8B-B14F-4D97-AF65-F5344CB8AC3E}">
        <p14:creationId xmlns:p14="http://schemas.microsoft.com/office/powerpoint/2010/main" val="340059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a:xfrm>
            <a:off x="517869" y="978408"/>
            <a:ext cx="6860089" cy="2270641"/>
          </a:xfrm>
        </p:spPr>
        <p:txBody>
          <a:bodyPr/>
          <a:lstStyle/>
          <a:p>
            <a:r>
              <a:rPr lang="en-US" dirty="0"/>
              <a:t>Logistic Model( undersampling majority class)Output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a:bodyPr>
          <a:lstStyle/>
          <a:p>
            <a:r>
              <a:rPr lang="en-US" dirty="0"/>
              <a:t>After, undersampling the “No” response the accuracy score dropped to 80.9%, which showed that the over prevalence of the “No” response influenced the accuracy. </a:t>
            </a:r>
          </a:p>
        </p:txBody>
      </p:sp>
      <p:pic>
        <p:nvPicPr>
          <p:cNvPr id="5" name="Picture 4" descr="A screenshot of a computer&#10;&#10;Description automatically generated">
            <a:extLst>
              <a:ext uri="{FF2B5EF4-FFF2-40B4-BE49-F238E27FC236}">
                <a16:creationId xmlns:a16="http://schemas.microsoft.com/office/drawing/2014/main" id="{3E53027C-A445-0B97-2645-6BE1B32AC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980" y="1525931"/>
            <a:ext cx="3625038" cy="4569437"/>
          </a:xfrm>
          <a:prstGeom prst="rect">
            <a:avLst/>
          </a:prstGeom>
        </p:spPr>
      </p:pic>
    </p:spTree>
    <p:extLst>
      <p:ext uri="{BB962C8B-B14F-4D97-AF65-F5344CB8AC3E}">
        <p14:creationId xmlns:p14="http://schemas.microsoft.com/office/powerpoint/2010/main" val="265370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8" y="-22763"/>
            <a:ext cx="7726680" cy="1062061"/>
          </a:xfrm>
        </p:spPr>
        <p:txBody>
          <a:bodyPr vert="horz" lIns="91440" tIns="45720" rIns="91440" bIns="45720" rtlCol="0" anchor="t">
            <a:normAutofit/>
          </a:bodyPr>
          <a:lstStyle/>
          <a:p>
            <a:r>
              <a:rPr lang="en-US" sz="4000" dirty="0"/>
              <a:t>Model Outputs</a:t>
            </a:r>
          </a:p>
        </p:txBody>
      </p:sp>
      <p:sp>
        <p:nvSpPr>
          <p:cNvPr id="27" name="Freeform: Shape 26">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K-Fold Logistic Regression Model&#10;">
            <a:extLst>
              <a:ext uri="{FF2B5EF4-FFF2-40B4-BE49-F238E27FC236}">
                <a16:creationId xmlns:a16="http://schemas.microsoft.com/office/drawing/2014/main" id="{9647C2DA-ACE2-4726-E112-041CAAF75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266" y="1271180"/>
            <a:ext cx="1958890" cy="2660222"/>
          </a:xfrm>
          <a:prstGeom prst="rect">
            <a:avLst/>
          </a:prstGeom>
        </p:spPr>
      </p:pic>
      <p:pic>
        <p:nvPicPr>
          <p:cNvPr id="5" name="Content Placeholder 18" descr="Logistic Regression Model">
            <a:extLst>
              <a:ext uri="{FF2B5EF4-FFF2-40B4-BE49-F238E27FC236}">
                <a16:creationId xmlns:a16="http://schemas.microsoft.com/office/drawing/2014/main" id="{C413D080-EE2F-4FA8-76C0-8E9C1BB17800}"/>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5914" y="1206399"/>
            <a:ext cx="2724280" cy="3078283"/>
          </a:xfrm>
          <a:prstGeom prst="rect">
            <a:avLst/>
          </a:prstGeom>
        </p:spPr>
      </p:pic>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E951FA5B-C538-356C-F99F-9CC65A48FA3C}"/>
              </a:ext>
            </a:extLst>
          </p:cNvPr>
          <p:cNvSpPr txBox="1"/>
          <p:nvPr/>
        </p:nvSpPr>
        <p:spPr>
          <a:xfrm>
            <a:off x="4467367" y="4164421"/>
            <a:ext cx="3562066" cy="369332"/>
          </a:xfrm>
          <a:prstGeom prst="rect">
            <a:avLst/>
          </a:prstGeom>
          <a:solidFill>
            <a:schemeClr val="bg1"/>
          </a:solidFill>
        </p:spPr>
        <p:txBody>
          <a:bodyPr wrap="square" rtlCol="0">
            <a:spAutoFit/>
          </a:bodyPr>
          <a:lstStyle/>
          <a:p>
            <a:r>
              <a:rPr lang="en-US" dirty="0"/>
              <a:t>K-Fold Logistic Regression Model</a:t>
            </a:r>
          </a:p>
        </p:txBody>
      </p:sp>
      <p:sp>
        <p:nvSpPr>
          <p:cNvPr id="10" name="TextBox 9">
            <a:extLst>
              <a:ext uri="{FF2B5EF4-FFF2-40B4-BE49-F238E27FC236}">
                <a16:creationId xmlns:a16="http://schemas.microsoft.com/office/drawing/2014/main" id="{85C9C11E-E592-02B3-EEDF-A067E228CAE9}"/>
              </a:ext>
            </a:extLst>
          </p:cNvPr>
          <p:cNvSpPr txBox="1"/>
          <p:nvPr/>
        </p:nvSpPr>
        <p:spPr>
          <a:xfrm>
            <a:off x="8247888" y="4211894"/>
            <a:ext cx="3809470" cy="369332"/>
          </a:xfrm>
          <a:prstGeom prst="rect">
            <a:avLst/>
          </a:prstGeom>
          <a:solidFill>
            <a:schemeClr val="bg1"/>
          </a:solidFill>
        </p:spPr>
        <p:txBody>
          <a:bodyPr wrap="square" rtlCol="0">
            <a:spAutoFit/>
          </a:bodyPr>
          <a:lstStyle/>
          <a:p>
            <a:r>
              <a:rPr lang="en-US" dirty="0"/>
              <a:t>Logistic Regression Model</a:t>
            </a:r>
          </a:p>
        </p:txBody>
      </p:sp>
      <p:sp>
        <p:nvSpPr>
          <p:cNvPr id="11" name="TextBox 10">
            <a:extLst>
              <a:ext uri="{FF2B5EF4-FFF2-40B4-BE49-F238E27FC236}">
                <a16:creationId xmlns:a16="http://schemas.microsoft.com/office/drawing/2014/main" id="{5A11B6AA-1DF3-ECD8-B74D-368C524CBF2E}"/>
              </a:ext>
            </a:extLst>
          </p:cNvPr>
          <p:cNvSpPr txBox="1"/>
          <p:nvPr/>
        </p:nvSpPr>
        <p:spPr>
          <a:xfrm>
            <a:off x="635891" y="1362722"/>
            <a:ext cx="3562066" cy="1477328"/>
          </a:xfrm>
          <a:prstGeom prst="rect">
            <a:avLst/>
          </a:prstGeom>
          <a:solidFill>
            <a:schemeClr val="bg1"/>
          </a:solidFill>
        </p:spPr>
        <p:txBody>
          <a:bodyPr wrap="square" rtlCol="0">
            <a:spAutoFit/>
          </a:bodyPr>
          <a:lstStyle/>
          <a:p>
            <a:r>
              <a:rPr lang="en-US" dirty="0"/>
              <a:t>As can be seen in the pictures of the model outputs, the accuracy metrics are very similar, but the K-fold version of the logistic regression model is slightly better.</a:t>
            </a:r>
          </a:p>
        </p:txBody>
      </p:sp>
    </p:spTree>
    <p:extLst>
      <p:ext uri="{BB962C8B-B14F-4D97-AF65-F5344CB8AC3E}">
        <p14:creationId xmlns:p14="http://schemas.microsoft.com/office/powerpoint/2010/main" val="79539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latin typeface="+mn-lt"/>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5021183" cy="1934172"/>
          </a:xfrm>
        </p:spPr>
        <p:txBody>
          <a:bodyPr vert="horz" lIns="91440" tIns="45720" rIns="91440" bIns="45720" rtlCol="0" anchor="t">
            <a:normAutofit/>
          </a:bodyPr>
          <a:lstStyle/>
          <a:p>
            <a:r>
              <a:rPr lang="en-US" sz="540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517870" y="3172569"/>
            <a:ext cx="4945183" cy="3173433"/>
          </a:xfrm>
        </p:spPr>
        <p:txBody>
          <a:bodyPr vert="horz" lIns="91440" tIns="45720" rIns="91440" bIns="45720" rtlCol="0">
            <a:normAutofit/>
          </a:bodyPr>
          <a:lstStyle/>
          <a:p>
            <a:r>
              <a:rPr lang="en-US" sz="2000" dirty="0"/>
              <a:t>[1] 246022     37</a:t>
            </a:r>
          </a:p>
          <a:p>
            <a:r>
              <a:rPr lang="en-US" sz="2000" dirty="0"/>
              <a:t>Length of </a:t>
            </a:r>
            <a:r>
              <a:rPr lang="en-US" sz="2000" dirty="0" err="1"/>
              <a:t>cat_cols</a:t>
            </a:r>
            <a:r>
              <a:rPr lang="en-US" sz="2000" dirty="0"/>
              <a:t>: 31 </a:t>
            </a:r>
          </a:p>
          <a:p>
            <a:r>
              <a:rPr lang="en-US" sz="2000" dirty="0"/>
              <a:t>Length of </a:t>
            </a:r>
            <a:r>
              <a:rPr lang="en-US" sz="2000" dirty="0" err="1"/>
              <a:t>num_cols</a:t>
            </a:r>
            <a:r>
              <a:rPr lang="en-US" sz="2000" dirty="0"/>
              <a:t>: 6 </a:t>
            </a:r>
          </a:p>
          <a:p>
            <a:r>
              <a:rPr lang="en-US" sz="2000" dirty="0"/>
              <a:t>Length of </a:t>
            </a:r>
            <a:r>
              <a:rPr lang="en-US" sz="2000" dirty="0" err="1"/>
              <a:t>dbl_cols</a:t>
            </a:r>
            <a:r>
              <a:rPr lang="en-US" sz="2000" dirty="0"/>
              <a:t>: 6 </a:t>
            </a:r>
          </a:p>
          <a:p>
            <a:r>
              <a:rPr lang="en-US" sz="2000" dirty="0"/>
              <a:t>Total number of columns in </a:t>
            </a:r>
            <a:r>
              <a:rPr lang="en-US" sz="2000" dirty="0" err="1"/>
              <a:t>data_train</a:t>
            </a:r>
            <a:r>
              <a:rPr lang="en-US" sz="2000" dirty="0"/>
              <a:t>: 38 </a:t>
            </a:r>
          </a:p>
          <a:p>
            <a:r>
              <a:rPr lang="en-US" sz="2000" dirty="0"/>
              <a:t>Dataset did not have any Nas when being read in, due to being cleaned before using.</a:t>
            </a:r>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496" b="1"/>
          <a:stretch/>
        </p:blipFill>
        <p:spPr>
          <a:xfrm>
            <a:off x="6367244" y="508090"/>
            <a:ext cx="5289132" cy="5837913"/>
          </a:xfrm>
          <a:prstGeom prst="rect">
            <a:avLst/>
          </a:prstGeom>
        </p:spPr>
      </p:pic>
    </p:spTree>
    <p:extLst>
      <p:ext uri="{BB962C8B-B14F-4D97-AF65-F5344CB8AC3E}">
        <p14:creationId xmlns:p14="http://schemas.microsoft.com/office/powerpoint/2010/main" val="196755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a:effectLst/>
              </a:rPr>
              <a:t>Steps to Complete</a:t>
            </a:r>
            <a:endParaRPr lang="en-US" sz="540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4198324382"/>
              </p:ext>
            </p:extLst>
          </p:nvPr>
        </p:nvGraphicFramePr>
        <p:xfrm>
          <a:off x="337820"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69" y="978409"/>
            <a:ext cx="7734977" cy="862016"/>
          </a:xfrm>
        </p:spPr>
        <p:txBody>
          <a:bodyPr/>
          <a:lstStyle/>
          <a:p>
            <a:r>
              <a:rPr lang="en-US" dirty="0"/>
              <a:t>Main Questions</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69" y="2041822"/>
            <a:ext cx="10479644" cy="1526663"/>
          </a:xfrm>
        </p:spPr>
        <p:txBody>
          <a:bodyPr>
            <a:noAutofit/>
          </a:bodyPr>
          <a:lstStyle/>
          <a:p>
            <a:pPr lvl="1"/>
            <a:r>
              <a:rPr lang="en-US" sz="2000" dirty="0"/>
              <a:t>Can we accurately predict heart attacks?</a:t>
            </a:r>
          </a:p>
          <a:p>
            <a:pPr lvl="1"/>
            <a:r>
              <a:rPr lang="en-US" sz="2000" dirty="0"/>
              <a:t>Which variables are the most important for predicting heart attacks?</a:t>
            </a:r>
          </a:p>
          <a:p>
            <a:pPr lvl="1"/>
            <a:r>
              <a:rPr lang="en-US" sz="2000" dirty="0"/>
              <a:t>Are non-biological ailments like depression important for predicting heart attacks?</a:t>
            </a:r>
          </a:p>
        </p:txBody>
      </p:sp>
    </p:spTree>
    <p:extLst>
      <p:ext uri="{BB962C8B-B14F-4D97-AF65-F5344CB8AC3E}">
        <p14:creationId xmlns:p14="http://schemas.microsoft.com/office/powerpoint/2010/main" val="398824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70" y="989014"/>
            <a:ext cx="11674130" cy="1154944"/>
          </a:xfrm>
        </p:spPr>
        <p:txBody>
          <a:bodyPr/>
          <a:lstStyle/>
          <a:p>
            <a:pPr algn="ctr"/>
            <a:r>
              <a:rPr lang="en-US" sz="3600" dirty="0"/>
              <a:t>Exploratory Data Analysis: Visualizations</a:t>
            </a:r>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80256D6D-2436-30E1-D298-005ACF3D3D60}"/>
              </a:ext>
            </a:extLst>
          </p:cNvPr>
          <p:cNvPicPr>
            <a:picLocks noChangeAspect="1"/>
          </p:cNvPicPr>
          <p:nvPr/>
        </p:nvPicPr>
        <p:blipFill>
          <a:blip r:embed="rId2"/>
          <a:stretch>
            <a:fillRect/>
          </a:stretch>
        </p:blipFill>
        <p:spPr>
          <a:xfrm>
            <a:off x="2650682" y="2143958"/>
            <a:ext cx="6585835" cy="3946475"/>
          </a:xfrm>
          <a:prstGeom prst="rect">
            <a:avLst/>
          </a:prstGeom>
        </p:spPr>
      </p:pic>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5429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9" y="978409"/>
            <a:ext cx="11149874" cy="1298386"/>
          </a:xfrm>
        </p:spPr>
        <p:txBody>
          <a:bodyPr vert="horz" lIns="91440" tIns="45720" rIns="91440" bIns="45720" rtlCol="0" anchor="t">
            <a:normAutofit/>
          </a:bodyPr>
          <a:lstStyle/>
          <a:p>
            <a:pPr>
              <a:lnSpc>
                <a:spcPct val="90000"/>
              </a:lnSpc>
            </a:pPr>
            <a:r>
              <a:rPr lang="en-US" sz="4600" dirty="0"/>
              <a:t>Exploratory Data Analysis: Visualizations</a:t>
            </a:r>
          </a:p>
        </p:txBody>
      </p:sp>
      <p:pic>
        <p:nvPicPr>
          <p:cNvPr id="8" name="Picture 7">
            <a:extLst>
              <a:ext uri="{FF2B5EF4-FFF2-40B4-BE49-F238E27FC236}">
                <a16:creationId xmlns:a16="http://schemas.microsoft.com/office/drawing/2014/main" id="{4EB071C5-FF4D-6D15-C544-4DAB0DD0DA99}"/>
              </a:ext>
            </a:extLst>
          </p:cNvPr>
          <p:cNvPicPr>
            <a:picLocks noChangeAspect="1"/>
          </p:cNvPicPr>
          <p:nvPr/>
        </p:nvPicPr>
        <p:blipFill rotWithShape="1">
          <a:blip r:embed="rId2"/>
          <a:srcRect t="6272" r="3" b="3"/>
          <a:stretch/>
        </p:blipFill>
        <p:spPr>
          <a:xfrm>
            <a:off x="517869" y="2414725"/>
            <a:ext cx="5450641" cy="3154680"/>
          </a:xfrm>
          <a:prstGeom prst="rect">
            <a:avLst/>
          </a:prstGeom>
        </p:spPr>
      </p:pic>
      <p:pic>
        <p:nvPicPr>
          <p:cNvPr id="15" name="Picture 14">
            <a:extLst>
              <a:ext uri="{FF2B5EF4-FFF2-40B4-BE49-F238E27FC236}">
                <a16:creationId xmlns:a16="http://schemas.microsoft.com/office/drawing/2014/main" id="{F10B8331-7047-C91D-F70D-03CED052F59C}"/>
              </a:ext>
            </a:extLst>
          </p:cNvPr>
          <p:cNvPicPr>
            <a:picLocks noChangeAspect="1"/>
          </p:cNvPicPr>
          <p:nvPr/>
        </p:nvPicPr>
        <p:blipFill rotWithShape="1">
          <a:blip r:embed="rId3"/>
          <a:srcRect l="12958" r="22249" b="-1"/>
          <a:stretch/>
        </p:blipFill>
        <p:spPr>
          <a:xfrm>
            <a:off x="6220441" y="2414725"/>
            <a:ext cx="5450641" cy="3154680"/>
          </a:xfrm>
          <a:prstGeom prst="rect">
            <a:avLst/>
          </a:prstGeom>
        </p:spPr>
      </p:pic>
      <p:sp>
        <p:nvSpPr>
          <p:cNvPr id="23" name="Freeform: Shape 22">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28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33" name="Rectangle 313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5" name="Rectangle 313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37" name="Rectangle 3136">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1B0FC-A1F8-9337-B2FE-E68F1DB83539}"/>
              </a:ext>
            </a:extLst>
          </p:cNvPr>
          <p:cNvSpPr>
            <a:spLocks noGrp="1"/>
          </p:cNvSpPr>
          <p:nvPr>
            <p:ph type="title"/>
          </p:nvPr>
        </p:nvSpPr>
        <p:spPr>
          <a:xfrm>
            <a:off x="517870" y="976160"/>
            <a:ext cx="5021183" cy="1934172"/>
          </a:xfrm>
        </p:spPr>
        <p:txBody>
          <a:bodyPr vert="horz" lIns="91440" tIns="45720" rIns="91440" bIns="45720" rtlCol="0" anchor="t">
            <a:normAutofit/>
          </a:bodyPr>
          <a:lstStyle/>
          <a:p>
            <a:pPr>
              <a:lnSpc>
                <a:spcPct val="90000"/>
              </a:lnSpc>
            </a:pPr>
            <a:r>
              <a:rPr lang="en-US" sz="4200" dirty="0"/>
              <a:t>Logistic Regression Model Creation and Output</a:t>
            </a:r>
          </a:p>
        </p:txBody>
      </p:sp>
      <p:sp>
        <p:nvSpPr>
          <p:cNvPr id="3128" name="Content Placeholder 3092">
            <a:extLst>
              <a:ext uri="{FF2B5EF4-FFF2-40B4-BE49-F238E27FC236}">
                <a16:creationId xmlns:a16="http://schemas.microsoft.com/office/drawing/2014/main" id="{7F92A5DC-2045-876E-4FB2-3C3551B12F11}"/>
              </a:ext>
            </a:extLst>
          </p:cNvPr>
          <p:cNvSpPr>
            <a:spLocks noGrp="1"/>
          </p:cNvSpPr>
          <p:nvPr>
            <p:ph idx="1"/>
          </p:nvPr>
        </p:nvSpPr>
        <p:spPr>
          <a:xfrm>
            <a:off x="517870" y="3172570"/>
            <a:ext cx="4945183" cy="3171262"/>
          </a:xfrm>
        </p:spPr>
        <p:txBody>
          <a:bodyPr vert="horz" lIns="91440" tIns="45720" rIns="91440" bIns="45720" rtlCol="0">
            <a:normAutofit/>
          </a:bodyPr>
          <a:lstStyle/>
          <a:p>
            <a:r>
              <a:rPr lang="en-US" dirty="0"/>
              <a:t>As can seen below, a patient who have had arthritis and used E-cigarettes experienced heart attacks more frequently.</a:t>
            </a:r>
          </a:p>
        </p:txBody>
      </p:sp>
      <p:sp>
        <p:nvSpPr>
          <p:cNvPr id="3139" name="Rectangle 313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FC51E2C-D3EC-6F09-0B03-D57BC42178B1}"/>
              </a:ext>
            </a:extLst>
          </p:cNvPr>
          <p:cNvPicPr>
            <a:picLocks noChangeAspect="1"/>
          </p:cNvPicPr>
          <p:nvPr/>
        </p:nvPicPr>
        <p:blipFill rotWithShape="1">
          <a:blip r:embed="rId2"/>
          <a:srcRect r="1" b="12125"/>
          <a:stretch/>
        </p:blipFill>
        <p:spPr>
          <a:xfrm>
            <a:off x="6560598" y="512064"/>
            <a:ext cx="5122753" cy="2779776"/>
          </a:xfrm>
          <a:prstGeom prst="rect">
            <a:avLst/>
          </a:prstGeom>
        </p:spPr>
      </p:pic>
      <p:pic>
        <p:nvPicPr>
          <p:cNvPr id="14" name="Picture 13">
            <a:extLst>
              <a:ext uri="{FF2B5EF4-FFF2-40B4-BE49-F238E27FC236}">
                <a16:creationId xmlns:a16="http://schemas.microsoft.com/office/drawing/2014/main" id="{255E4441-5013-6F9D-6043-1E47B77B0E71}"/>
              </a:ext>
            </a:extLst>
          </p:cNvPr>
          <p:cNvPicPr>
            <a:picLocks noChangeAspect="1"/>
          </p:cNvPicPr>
          <p:nvPr/>
        </p:nvPicPr>
        <p:blipFill rotWithShape="1">
          <a:blip r:embed="rId3"/>
          <a:srcRect t="3899" r="1" b="8226"/>
          <a:stretch/>
        </p:blipFill>
        <p:spPr>
          <a:xfrm>
            <a:off x="6560598" y="3566160"/>
            <a:ext cx="5122753" cy="2779776"/>
          </a:xfrm>
          <a:prstGeom prst="rect">
            <a:avLst/>
          </a:prstGeom>
        </p:spPr>
      </p:pic>
    </p:spTree>
    <p:extLst>
      <p:ext uri="{BB962C8B-B14F-4D97-AF65-F5344CB8AC3E}">
        <p14:creationId xmlns:p14="http://schemas.microsoft.com/office/powerpoint/2010/main" val="380504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46" name="Rectangle 314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Rectangle 314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50" name="Rectangle 314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70" y="976160"/>
            <a:ext cx="5021183" cy="1934172"/>
          </a:xfrm>
        </p:spPr>
        <p:txBody>
          <a:bodyPr vert="horz" lIns="91440" tIns="45720" rIns="91440" bIns="45720" rtlCol="0" anchor="t">
            <a:normAutofit/>
          </a:bodyPr>
          <a:lstStyle/>
          <a:p>
            <a:pPr>
              <a:lnSpc>
                <a:spcPct val="90000"/>
              </a:lnSpc>
            </a:pPr>
            <a:r>
              <a:rPr lang="en-US" sz="4200"/>
              <a:t>Logistic Model Creation and Output</a:t>
            </a:r>
          </a:p>
        </p:txBody>
      </p:sp>
      <p:sp>
        <p:nvSpPr>
          <p:cNvPr id="3128" name="Content Placeholder 3092">
            <a:extLst>
              <a:ext uri="{FF2B5EF4-FFF2-40B4-BE49-F238E27FC236}">
                <a16:creationId xmlns:a16="http://schemas.microsoft.com/office/drawing/2014/main" id="{11614FF3-A75C-2D67-4580-74CB3C222A70}"/>
              </a:ext>
            </a:extLst>
          </p:cNvPr>
          <p:cNvSpPr>
            <a:spLocks noGrp="1"/>
          </p:cNvSpPr>
          <p:nvPr>
            <p:ph idx="1"/>
          </p:nvPr>
        </p:nvSpPr>
        <p:spPr>
          <a:xfrm>
            <a:off x="517870" y="3172570"/>
            <a:ext cx="4945183" cy="3171262"/>
          </a:xfrm>
        </p:spPr>
        <p:txBody>
          <a:bodyPr vert="horz" lIns="91440" tIns="45720" rIns="91440" bIns="45720" rtlCol="0">
            <a:normAutofit/>
          </a:bodyPr>
          <a:lstStyle/>
          <a:p>
            <a:r>
              <a:rPr lang="en-US" dirty="0"/>
              <a:t>Those who had the Pneumonia vaccine and had regular chest scans also experienced more heart attacks than other variables. You can also see that the White category has had the most heart attacks reported as well.</a:t>
            </a:r>
          </a:p>
        </p:txBody>
      </p:sp>
      <p:sp>
        <p:nvSpPr>
          <p:cNvPr id="3152" name="Rectangle 315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4501EF5-450A-F67E-5FF5-3DDAE5A2A23A}"/>
              </a:ext>
            </a:extLst>
          </p:cNvPr>
          <p:cNvPicPr>
            <a:picLocks noChangeAspect="1"/>
          </p:cNvPicPr>
          <p:nvPr/>
        </p:nvPicPr>
        <p:blipFill rotWithShape="1">
          <a:blip r:embed="rId2"/>
          <a:srcRect t="1183" r="1" b="10942"/>
          <a:stretch/>
        </p:blipFill>
        <p:spPr>
          <a:xfrm>
            <a:off x="6560598" y="512064"/>
            <a:ext cx="5122753" cy="2779776"/>
          </a:xfrm>
          <a:prstGeom prst="rect">
            <a:avLst/>
          </a:prstGeom>
        </p:spPr>
      </p:pic>
      <p:pic>
        <p:nvPicPr>
          <p:cNvPr id="4" name="Picture 3">
            <a:extLst>
              <a:ext uri="{FF2B5EF4-FFF2-40B4-BE49-F238E27FC236}">
                <a16:creationId xmlns:a16="http://schemas.microsoft.com/office/drawing/2014/main" id="{3A5A992A-1125-783C-9341-110E28719D0F}"/>
              </a:ext>
            </a:extLst>
          </p:cNvPr>
          <p:cNvPicPr>
            <a:picLocks noChangeAspect="1"/>
          </p:cNvPicPr>
          <p:nvPr/>
        </p:nvPicPr>
        <p:blipFill rotWithShape="1">
          <a:blip r:embed="rId3">
            <a:extLst>
              <a:ext uri="{28A0092B-C50C-407E-A947-70E740481C1C}">
                <a14:useLocalDpi xmlns:a14="http://schemas.microsoft.com/office/drawing/2010/main" val="0"/>
              </a:ext>
            </a:extLst>
          </a:blip>
          <a:srcRect l="5256" r="20108" b="-1"/>
          <a:stretch/>
        </p:blipFill>
        <p:spPr>
          <a:xfrm>
            <a:off x="6560598" y="3566160"/>
            <a:ext cx="5122753" cy="2779776"/>
          </a:xfrm>
          <a:prstGeom prst="rect">
            <a:avLst/>
          </a:prstGeom>
        </p:spPr>
      </p:pic>
      <p:pic>
        <p:nvPicPr>
          <p:cNvPr id="3074" name="Picture 1">
            <a:extLst>
              <a:ext uri="{FF2B5EF4-FFF2-40B4-BE49-F238E27FC236}">
                <a16:creationId xmlns:a16="http://schemas.microsoft.com/office/drawing/2014/main" id="{536C0F4D-C75E-5118-4FA2-80FE539BE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97534"/>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Props1.xml><?xml version="1.0" encoding="utf-8"?>
<ds:datastoreItem xmlns:ds="http://schemas.openxmlformats.org/officeDocument/2006/customXml" ds:itemID="{144358F8-A1A2-4C12-9300-834AC979E5E3}">
  <ds:schemaRefs>
    <ds:schemaRef ds:uri="http://schemas.microsoft.com/sharepoint/v3/contenttype/forms"/>
  </ds:schemaRefs>
</ds:datastoreItem>
</file>

<file path=customXml/itemProps2.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CFE1F4-DC23-4922-8914-581F71D27CC2}">
  <ds:schemaRefs>
    <ds:schemaRef ds:uri="http://purl.org/dc/elements/1.1/"/>
    <ds:schemaRef ds:uri="http://schemas.microsoft.com/office/infopath/2007/PartnerControls"/>
    <ds:schemaRef ds:uri="1bb7031c-a8b4-4cbe-98f2-525d179cfc77"/>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c1f6d79c-77e4-4aca-9148-98b3b94f6507"/>
    <ds:schemaRef ds:uri="http://www.w3.org/XML/1998/namespace"/>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emplate>Office Theme</Template>
  <TotalTime>4175</TotalTime>
  <Words>404</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Bierstadt</vt:lpstr>
      <vt:lpstr>GestaltVTI</vt:lpstr>
      <vt:lpstr>Predicting Heart Failure using Machine Learning(binary classification problems)</vt:lpstr>
      <vt:lpstr>Data Origin</vt:lpstr>
      <vt:lpstr>Data Structure</vt:lpstr>
      <vt:lpstr>Steps to Complete</vt:lpstr>
      <vt:lpstr>Main Questions</vt:lpstr>
      <vt:lpstr>Exploratory Data Analysis: Visualizations</vt:lpstr>
      <vt:lpstr>Exploratory Data Analysis: Visualizations</vt:lpstr>
      <vt:lpstr>Logistic Regression Model Creation and Output</vt:lpstr>
      <vt:lpstr>Logistic Model Creation and Output</vt:lpstr>
      <vt:lpstr>Logistic Model Creation and Output</vt:lpstr>
      <vt:lpstr>Logistic Model( undersampling majority class)Output</vt:lpstr>
      <vt:lpstr>Model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12</cp:revision>
  <dcterms:created xsi:type="dcterms:W3CDTF">2024-02-18T00:38:04Z</dcterms:created>
  <dcterms:modified xsi:type="dcterms:W3CDTF">2024-03-25T00:24:03Z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