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63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8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4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BAFDDDF6-339E-8BC5-6C71-1A655DC20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53" b="6292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7C4F8-BF30-B8C9-6A39-FA681EEEB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Predicting Heart Failure using Machine Learning</a:t>
            </a:r>
            <a:r>
              <a:rPr lang="en-US" sz="3800" b="0" dirty="0">
                <a:solidFill>
                  <a:srgbClr val="FFFFFF"/>
                </a:solidFill>
              </a:rPr>
              <a:t>(</a:t>
            </a:r>
            <a:r>
              <a:rPr lang="en-US" sz="3800" b="0" dirty="0">
                <a:solidFill>
                  <a:schemeClr val="bg1"/>
                </a:solidFill>
              </a:rPr>
              <a:t>binary classification problems)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0B880-C50A-39A3-E361-EAF197A7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Project-Update 1</a:t>
            </a:r>
          </a:p>
          <a:p>
            <a:r>
              <a:rPr lang="en-US" dirty="0">
                <a:solidFill>
                  <a:srgbClr val="FFFFFF"/>
                </a:solidFill>
              </a:rPr>
              <a:t>Frank Williams</a:t>
            </a:r>
          </a:p>
          <a:p>
            <a:r>
              <a:rPr lang="en-US" dirty="0">
                <a:solidFill>
                  <a:srgbClr val="FFFFFF"/>
                </a:solidFill>
              </a:rPr>
              <a:t>Adrian Torres</a:t>
            </a:r>
          </a:p>
          <a:p>
            <a:r>
              <a:rPr lang="en-US" dirty="0">
                <a:solidFill>
                  <a:srgbClr val="FFFFFF"/>
                </a:solidFill>
              </a:rPr>
              <a:t>Paige Madison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EA5CF-0A0D-3E22-51AB-F0BF3ADA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chemeClr val="tx2"/>
                </a:solidFill>
              </a:rPr>
              <a:t>Project Summary </a:t>
            </a:r>
            <a:r>
              <a:rPr lang="en-US" sz="4600" i="0">
                <a:solidFill>
                  <a:schemeClr val="tx2"/>
                </a:solidFill>
                <a:effectLst/>
              </a:rPr>
              <a:t>Update</a:t>
            </a:r>
            <a:endParaRPr lang="en-US" sz="4600">
              <a:solidFill>
                <a:schemeClr val="tx2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E5CAF51-111F-C188-E90F-3B37CB3509BC}"/>
              </a:ext>
            </a:extLst>
          </p:cNvPr>
          <p:cNvSpPr txBox="1">
            <a:spLocks/>
          </p:cNvSpPr>
          <p:nvPr/>
        </p:nvSpPr>
        <p:spPr>
          <a:xfrm>
            <a:off x="517869" y="4413422"/>
            <a:ext cx="9697049" cy="202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1EA464-0CE9-B022-5088-98F7D98E5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87519"/>
              </p:ext>
            </p:extLst>
          </p:nvPr>
        </p:nvGraphicFramePr>
        <p:xfrm>
          <a:off x="508649" y="2340244"/>
          <a:ext cx="11156262" cy="3967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33028">
                  <a:extLst>
                    <a:ext uri="{9D8B030D-6E8A-4147-A177-3AD203B41FA5}">
                      <a16:colId xmlns:a16="http://schemas.microsoft.com/office/drawing/2014/main" val="647396063"/>
                    </a:ext>
                  </a:extLst>
                </a:gridCol>
                <a:gridCol w="5523234">
                  <a:extLst>
                    <a:ext uri="{9D8B030D-6E8A-4147-A177-3AD203B41FA5}">
                      <a16:colId xmlns:a16="http://schemas.microsoft.com/office/drawing/2014/main" val="2985703884"/>
                    </a:ext>
                  </a:extLst>
                </a:gridCol>
              </a:tblGrid>
              <a:tr h="2533991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Accomplishments(i.e., Completed Tasks):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Defined DS question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Can we predict heart failure with the variables in the dataset?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Developed working model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Linear Regression model</a:t>
                      </a:r>
                    </a:p>
                    <a:p>
                      <a:endParaRPr 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269" marR="129952" marT="86635" marB="8663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Plans for next update: </a:t>
                      </a:r>
                    </a:p>
                    <a:p>
                      <a:pPr marL="685800" lvl="0" indent="-685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Split the visualization tasks</a:t>
                      </a:r>
                    </a:p>
                    <a:p>
                      <a:pPr marL="571500" lvl="0" indent="-5715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Answer secondary questions using visuals</a:t>
                      </a:r>
                    </a:p>
                    <a:p>
                      <a:pPr marL="3429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US" sz="1700" b="1">
                        <a:solidFill>
                          <a:schemeClr val="bg1"/>
                        </a:solidFill>
                      </a:endParaRPr>
                    </a:p>
                    <a:p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269" marR="129952" marT="86635" marB="86635"/>
                </a:tc>
                <a:extLst>
                  <a:ext uri="{0D108BD9-81ED-4DB2-BD59-A6C34878D82A}">
                    <a16:rowId xmlns:a16="http://schemas.microsoft.com/office/drawing/2014/main" val="2667866840"/>
                  </a:ext>
                </a:extLst>
              </a:tr>
              <a:tr h="143304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Working Well: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Ability to load dataset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 metric with test model was assessed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269" marR="129952" marT="86635" marB="8663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Issues: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 may have an excessive number of columns and discerning which are important may be in issue.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269" marR="129952" marT="86635" marB="86635"/>
                </a:tc>
                <a:extLst>
                  <a:ext uri="{0D108BD9-81ED-4DB2-BD59-A6C34878D82A}">
                    <a16:rowId xmlns:a16="http://schemas.microsoft.com/office/drawing/2014/main" val="40836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4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720B30-C536-16A9-F2C7-142639CBE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697D45C-8E94-93CD-CF89-F553B44F9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A9195E1-5DA8-39AB-DDD6-BEF6C27E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7CD74BA-29A3-33ED-9A4A-4621A2A21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DDB6E-789F-FF8F-C52C-1EC303D7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8408"/>
            <a:ext cx="5021182" cy="862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chemeClr val="tx2"/>
                </a:solidFill>
              </a:rPr>
              <a:t>Data Origin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3BE0D-0ACF-99FE-17D5-029E8C91F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47EC46C-10A5-A2F8-E0DA-7083CB3A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A03EE5-2BCA-EE26-CC88-3ACEABB3EF87}"/>
              </a:ext>
            </a:extLst>
          </p:cNvPr>
          <p:cNvSpPr txBox="1">
            <a:spLocks/>
          </p:cNvSpPr>
          <p:nvPr/>
        </p:nvSpPr>
        <p:spPr>
          <a:xfrm>
            <a:off x="517869" y="4413422"/>
            <a:ext cx="9697049" cy="202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3BAC85-6DB5-9706-DFD0-34D3843AD3F4}"/>
              </a:ext>
            </a:extLst>
          </p:cNvPr>
          <p:cNvSpPr txBox="1">
            <a:spLocks/>
          </p:cNvSpPr>
          <p:nvPr/>
        </p:nvSpPr>
        <p:spPr>
          <a:xfrm>
            <a:off x="449045" y="1840970"/>
            <a:ext cx="10012876" cy="1709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</a:rPr>
              <a:t>The survey data comes from the CDC’s Behavioral Risk Factor Surveillance System and was collected in 2023 and was collected from all 50 states.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2B5D79-AE54-E997-0645-F705D5E00C50}"/>
              </a:ext>
            </a:extLst>
          </p:cNvPr>
          <p:cNvSpPr txBox="1">
            <a:spLocks/>
          </p:cNvSpPr>
          <p:nvPr/>
        </p:nvSpPr>
        <p:spPr>
          <a:xfrm>
            <a:off x="449045" y="3136293"/>
            <a:ext cx="10012876" cy="1709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</a:rPr>
              <a:t>The data does not have any Na values, but we did double check.</a:t>
            </a:r>
          </a:p>
        </p:txBody>
      </p:sp>
    </p:spTree>
    <p:extLst>
      <p:ext uri="{BB962C8B-B14F-4D97-AF65-F5344CB8AC3E}">
        <p14:creationId xmlns:p14="http://schemas.microsoft.com/office/powerpoint/2010/main" val="254919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E5DE6-D2CB-904E-29B4-61DB95DC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2B1B-886E-3BE8-3A29-1CC561FE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11674130" cy="858630"/>
          </a:xfrm>
        </p:spPr>
        <p:txBody>
          <a:bodyPr/>
          <a:lstStyle/>
          <a:p>
            <a:r>
              <a:rPr lang="en-US" b="1" i="0">
                <a:effectLst/>
                <a:latin typeface="-apple-system"/>
              </a:rPr>
              <a:t>Steps to Complete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DD65-C3F4-F0A0-D1D6-DC2E3C3F5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944" y="1882346"/>
            <a:ext cx="3209753" cy="4427838"/>
          </a:xfrm>
        </p:spPr>
        <p:txBody>
          <a:bodyPr>
            <a:noAutofit/>
          </a:bodyPr>
          <a:lstStyle/>
          <a:p>
            <a:r>
              <a:rPr lang="en-US" sz="1400" dirty="0"/>
              <a:t>1. Define the Problem</a:t>
            </a:r>
          </a:p>
          <a:p>
            <a:r>
              <a:rPr lang="en-US" sz="1400" dirty="0"/>
              <a:t>2. Gather Data</a:t>
            </a:r>
          </a:p>
          <a:p>
            <a:r>
              <a:rPr lang="en-US" sz="1400" dirty="0"/>
              <a:t>3. Data Preprocessing</a:t>
            </a:r>
          </a:p>
          <a:p>
            <a:r>
              <a:rPr lang="en-US" sz="1400" dirty="0"/>
              <a:t>4. </a:t>
            </a:r>
            <a:r>
              <a:rPr lang="en-US" sz="1400" dirty="0">
                <a:highlight>
                  <a:srgbClr val="FFFF00"/>
                </a:highlight>
              </a:rPr>
              <a:t>Exploratory Data Analysis (EDA)</a:t>
            </a:r>
          </a:p>
          <a:p>
            <a:r>
              <a:rPr lang="en-US" sz="1400" dirty="0"/>
              <a:t>5. Feature Selection/Extraction</a:t>
            </a:r>
          </a:p>
          <a:p>
            <a:r>
              <a:rPr lang="en-US" sz="1400" dirty="0"/>
              <a:t>6. Model Selection</a:t>
            </a:r>
          </a:p>
          <a:p>
            <a:r>
              <a:rPr lang="en-US" sz="1400" dirty="0"/>
              <a:t>7. Model Training</a:t>
            </a:r>
          </a:p>
          <a:p>
            <a:r>
              <a:rPr lang="en-US" sz="1400" dirty="0"/>
              <a:t>8. Model Evaluation</a:t>
            </a:r>
          </a:p>
          <a:p>
            <a:r>
              <a:rPr lang="en-US" sz="1400" dirty="0"/>
              <a:t>9. Iterate and Improve</a:t>
            </a:r>
          </a:p>
          <a:p>
            <a:r>
              <a:rPr lang="en-US" sz="1400" dirty="0"/>
              <a:t>10. Documentation and Communication</a:t>
            </a:r>
          </a:p>
          <a:p>
            <a:r>
              <a:rPr lang="en-US" sz="1400" dirty="0" err="1"/>
              <a:t>Github</a:t>
            </a:r>
            <a:r>
              <a:rPr lang="en-US" sz="1400" dirty="0"/>
              <a:t> changes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1A49241-133C-ECBE-4796-F062D8B0E590}"/>
              </a:ext>
            </a:extLst>
          </p:cNvPr>
          <p:cNvSpPr txBox="1">
            <a:spLocks/>
          </p:cNvSpPr>
          <p:nvPr/>
        </p:nvSpPr>
        <p:spPr>
          <a:xfrm>
            <a:off x="4200182" y="1977081"/>
            <a:ext cx="7427526" cy="26479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Updates:</a:t>
            </a:r>
            <a:endParaRPr lang="en-US" sz="1400"/>
          </a:p>
          <a:p>
            <a:r>
              <a:rPr lang="en-US" sz="1400" b="1"/>
              <a:t>On 02/17/2024(Duration: 30min)-</a:t>
            </a:r>
          </a:p>
          <a:p>
            <a:r>
              <a:rPr lang="en-US" sz="1400"/>
              <a:t>We discussed the dataset that we could use, the overall data science question we want to answer, the type of data we want to predict, and the put together a timeline to finish the project.</a:t>
            </a:r>
          </a:p>
          <a:p>
            <a:r>
              <a:rPr lang="en-US" sz="1400" b="1"/>
              <a:t>On 02/19/2024 (Duration: 40min)-</a:t>
            </a:r>
          </a:p>
          <a:p>
            <a:r>
              <a:rPr lang="en-US" sz="1400"/>
              <a:t>Explored data set further – examined variables and defined questions we want to answer.  Shared the Trello board and confirmed each member has access. Set another meeting for next Sunday 3/25/24.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858761-F07D-C5B6-A074-24F6FB74B619}"/>
              </a:ext>
            </a:extLst>
          </p:cNvPr>
          <p:cNvSpPr txBox="1">
            <a:spLocks/>
          </p:cNvSpPr>
          <p:nvPr/>
        </p:nvSpPr>
        <p:spPr>
          <a:xfrm>
            <a:off x="4200182" y="4787711"/>
            <a:ext cx="7427526" cy="1430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Attendance for Meeting 1:</a:t>
            </a:r>
          </a:p>
          <a:p>
            <a:r>
              <a:rPr lang="en-US" sz="1400" dirty="0"/>
              <a:t>All were in attendance</a:t>
            </a:r>
          </a:p>
          <a:p>
            <a:r>
              <a:rPr lang="en-US" sz="1400" b="1" dirty="0">
                <a:ea typeface="+mn-lt"/>
                <a:cs typeface="+mn-lt"/>
              </a:rPr>
              <a:t>Attendance for Meeting 2:</a:t>
            </a:r>
            <a:endParaRPr lang="en-US" sz="1400" i="0" dirty="0">
              <a:solidFill>
                <a:srgbClr val="808080"/>
              </a:solidFill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All were in attendance</a:t>
            </a:r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919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F0EB-0901-2DD2-489D-525E570E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Questions for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B7B2-3B0F-F3C3-0F97-4E911279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10479644" cy="250794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What are the leading variables that correlate with candidates who have heart disease?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Of the numeric variables in what range do we start to seeing candidates who do have heart disease?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 For non-numeric variables what character strings appearing the most often with candidates who do have heart disease?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What are the least common variables that candidates with heart disease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 What age do we start seeing heart disease more common among candidates?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At what age do we see heart disease become more common for males and females. Does chest pain correlate with heart disease?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Are there any differences in patients that check ups within a year versus those that get check ups past the 5 year mark?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Does race play a role in the frequency of heart attacks? If so, at what age does race play a role?</a:t>
            </a:r>
          </a:p>
        </p:txBody>
      </p:sp>
    </p:spTree>
    <p:extLst>
      <p:ext uri="{BB962C8B-B14F-4D97-AF65-F5344CB8AC3E}">
        <p14:creationId xmlns:p14="http://schemas.microsoft.com/office/powerpoint/2010/main" val="60565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33A3B-5283-FC01-52E5-2B50EDEB9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339C-6123-B290-3498-BAD49986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87423"/>
            <a:ext cx="5020948" cy="2270641"/>
          </a:xfrm>
        </p:spPr>
        <p:txBody>
          <a:bodyPr/>
          <a:lstStyle/>
          <a:p>
            <a:r>
              <a:rPr lang="en-US"/>
              <a:t>Current Variables to Focus 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DC73-DC63-C819-6965-34C9E0CB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2615513"/>
            <a:ext cx="9639384" cy="362053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latin typeface="Söhne"/>
              </a:rPr>
              <a:t> 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Race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latin typeface="Söhne"/>
              </a:rPr>
              <a:t> 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PhysicalHealthDays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latin typeface="Söhne"/>
              </a:rPr>
              <a:t> 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MentalHealthDays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latin typeface="Söhne"/>
              </a:rPr>
              <a:t> 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AlcoholDrinkers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latin typeface="Söhne"/>
              </a:rPr>
              <a:t> 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PhysicalActivities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latin typeface="Söhne"/>
              </a:rPr>
              <a:t> 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SleepHours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latin typeface="Söhne"/>
              </a:rPr>
              <a:t> 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CovidPos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latin typeface="Söhne"/>
              </a:rPr>
              <a:t> Age</a:t>
            </a:r>
          </a:p>
        </p:txBody>
      </p:sp>
    </p:spTree>
    <p:extLst>
      <p:ext uri="{BB962C8B-B14F-4D97-AF65-F5344CB8AC3E}">
        <p14:creationId xmlns:p14="http://schemas.microsoft.com/office/powerpoint/2010/main" val="7654825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bb7031c-a8b4-4cbe-98f2-525d179cfc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3CCE2691F374E8A682604DBAFCEB8" ma:contentTypeVersion="8" ma:contentTypeDescription="Create a new document." ma:contentTypeScope="" ma:versionID="e44a2bde4a21e5fc7f073e5891c1620c">
  <xsd:schema xmlns:xsd="http://www.w3.org/2001/XMLSchema" xmlns:xs="http://www.w3.org/2001/XMLSchema" xmlns:p="http://schemas.microsoft.com/office/2006/metadata/properties" xmlns:ns3="1bb7031c-a8b4-4cbe-98f2-525d179cfc77" xmlns:ns4="c1f6d79c-77e4-4aca-9148-98b3b94f6507" targetNamespace="http://schemas.microsoft.com/office/2006/metadata/properties" ma:root="true" ma:fieldsID="50d934612a8cb0ade44dfd10f47000e8" ns3:_="" ns4:_="">
    <xsd:import namespace="1bb7031c-a8b4-4cbe-98f2-525d179cfc77"/>
    <xsd:import namespace="c1f6d79c-77e4-4aca-9148-98b3b94f65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7031c-a8b4-4cbe-98f2-525d179cf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d79c-77e4-4aca-9148-98b3b94f650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CFE1F4-DC23-4922-8914-581F71D27CC2}">
  <ds:schemaRefs>
    <ds:schemaRef ds:uri="http://purl.org/dc/dcmitype/"/>
    <ds:schemaRef ds:uri="http://schemas.microsoft.com/office/2006/metadata/properties"/>
    <ds:schemaRef ds:uri="http://purl.org/dc/terms/"/>
    <ds:schemaRef ds:uri="1bb7031c-a8b4-4cbe-98f2-525d179cfc77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1f6d79c-77e4-4aca-9148-98b3b94f650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4358F8-A1A2-4C12-9300-834AC979E5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FBCF-1E08-43BD-A885-0DEB57D7635A}">
  <ds:schemaRefs>
    <ds:schemaRef ds:uri="1bb7031c-a8b4-4cbe-98f2-525d179cfc77"/>
    <ds:schemaRef ds:uri="c1f6d79c-77e4-4aca-9148-98b3b94f65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480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Bierstadt</vt:lpstr>
      <vt:lpstr>Söhne</vt:lpstr>
      <vt:lpstr>GestaltVTI</vt:lpstr>
      <vt:lpstr>Predicting Heart Failure using Machine Learning(binary classification problems)</vt:lpstr>
      <vt:lpstr>Project Summary Update</vt:lpstr>
      <vt:lpstr>Data Origin</vt:lpstr>
      <vt:lpstr>Steps to Complete</vt:lpstr>
      <vt:lpstr>Secondary Questions for Dataset</vt:lpstr>
      <vt:lpstr>Current Variables to Focus 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Probability of Heart Failure using Machine Learning</dc:title>
  <dc:creator>Adrian Torres</dc:creator>
  <cp:lastModifiedBy>Adrian Torres</cp:lastModifiedBy>
  <cp:revision>2</cp:revision>
  <dcterms:created xsi:type="dcterms:W3CDTF">2024-02-18T00:38:04Z</dcterms:created>
  <dcterms:modified xsi:type="dcterms:W3CDTF">2024-02-25T23:28:31Z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0x01010025C3CCE2691F374E8A682604DBAFCEB8</vt:lpwstr>
  </property>
</Properties>
</file>