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66" r:id="rId6"/>
    <p:sldId id="257" r:id="rId7"/>
    <p:sldId id="271" r:id="rId8"/>
    <p:sldId id="263" r:id="rId9"/>
    <p:sldId id="259" r:id="rId10"/>
    <p:sldId id="261" r:id="rId11"/>
    <p:sldId id="265" r:id="rId12"/>
    <p:sldId id="264" r:id="rId13"/>
    <p:sldId id="262" r:id="rId14"/>
    <p:sldId id="275" r:id="rId15"/>
    <p:sldId id="272" r:id="rId16"/>
    <p:sldId id="274" r:id="rId17"/>
    <p:sldId id="276" r:id="rId18"/>
    <p:sldId id="273" r:id="rId19"/>
    <p:sldId id="269" r:id="rId20"/>
    <p:sldId id="277" r:id="rId21"/>
    <p:sldId id="280" r:id="rId22"/>
    <p:sldId id="279" r:id="rId23"/>
    <p:sldId id="28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9442D-37FC-45DB-8010-EDA4EA5B0970}" v="990" dt="2024-03-08T01:05: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99"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440-511E-4A69-8CA8-3AF6A17B3B2D}" type="doc">
      <dgm:prSet loTypeId="urn:microsoft.com/office/officeart/2005/8/layout/process1" loCatId="process" qsTypeId="urn:microsoft.com/office/officeart/2005/8/quickstyle/simple1" qsCatId="simple" csTypeId="urn:microsoft.com/office/officeart/2005/8/colors/colorful2" csCatId="colorful" phldr="1"/>
      <dgm:spPr/>
    </dgm:pt>
    <dgm:pt modelId="{C7CC5E60-C347-4441-B94F-CA119C812787}">
      <dgm:prSet phldrT="[Text]"/>
      <dgm:spPr/>
      <dgm:t>
        <a:bodyPr/>
        <a:lstStyle/>
        <a:p>
          <a:r>
            <a:rPr lang="en-US" dirty="0"/>
            <a:t>Read in Data and structure </a:t>
          </a:r>
        </a:p>
      </dgm:t>
    </dgm:pt>
    <dgm:pt modelId="{1262BCAB-3498-43E4-91B1-0FBF1A57A5CB}" type="parTrans" cxnId="{AD3123A6-5893-4893-B0D1-3350FC26A0F9}">
      <dgm:prSet/>
      <dgm:spPr/>
      <dgm:t>
        <a:bodyPr/>
        <a:lstStyle/>
        <a:p>
          <a:endParaRPr lang="en-US"/>
        </a:p>
      </dgm:t>
    </dgm:pt>
    <dgm:pt modelId="{171343F7-D16F-455E-9041-4EDEF1BE8073}" type="sibTrans" cxnId="{AD3123A6-5893-4893-B0D1-3350FC26A0F9}">
      <dgm:prSet/>
      <dgm:spPr/>
      <dgm:t>
        <a:bodyPr/>
        <a:lstStyle/>
        <a:p>
          <a:endParaRPr lang="en-US"/>
        </a:p>
      </dgm:t>
    </dgm:pt>
    <dgm:pt modelId="{58DA4B96-D637-4638-9634-226DEEE39A62}">
      <dgm:prSet phldrT="[Text]"/>
      <dgm:spPr/>
      <dgm:t>
        <a:bodyPr/>
        <a:lstStyle/>
        <a:p>
          <a:r>
            <a:rPr lang="en-US" dirty="0"/>
            <a:t>Got the frequency count of the general health metric.</a:t>
          </a:r>
        </a:p>
      </dgm:t>
    </dgm:pt>
    <dgm:pt modelId="{C8966073-6BD0-4887-9E8A-B81EE465A425}" type="parTrans" cxnId="{224DB05B-2B19-4089-8202-FE92AC8CBF0E}">
      <dgm:prSet/>
      <dgm:spPr/>
      <dgm:t>
        <a:bodyPr/>
        <a:lstStyle/>
        <a:p>
          <a:endParaRPr lang="en-US"/>
        </a:p>
      </dgm:t>
    </dgm:pt>
    <dgm:pt modelId="{571BA65B-1545-45C4-B913-D77ACAEFA6B3}" type="sibTrans" cxnId="{224DB05B-2B19-4089-8202-FE92AC8CBF0E}">
      <dgm:prSet/>
      <dgm:spPr/>
      <dgm:t>
        <a:bodyPr/>
        <a:lstStyle/>
        <a:p>
          <a:endParaRPr lang="en-US"/>
        </a:p>
      </dgm:t>
    </dgm:pt>
    <dgm:pt modelId="{1F2A7394-2FCD-4AC3-86F3-AEB602226837}">
      <dgm:prSet phldrT="[Text]"/>
      <dgm:spPr/>
      <dgm:t>
        <a:bodyPr/>
        <a:lstStyle/>
        <a:p>
          <a:r>
            <a:rPr lang="en-US" dirty="0"/>
            <a:t>Selected specific columns for the model and got the summary of the integer variables</a:t>
          </a:r>
        </a:p>
      </dgm:t>
    </dgm:pt>
    <dgm:pt modelId="{0E1D6498-DFB1-4622-818B-A0D79283DD95}" type="parTrans" cxnId="{86734A9A-3CBA-4267-B014-E3B13763FD90}">
      <dgm:prSet/>
      <dgm:spPr/>
      <dgm:t>
        <a:bodyPr/>
        <a:lstStyle/>
        <a:p>
          <a:endParaRPr lang="en-US"/>
        </a:p>
      </dgm:t>
    </dgm:pt>
    <dgm:pt modelId="{42475571-159B-4596-A6FC-477B3F3C5C77}" type="sibTrans" cxnId="{86734A9A-3CBA-4267-B014-E3B13763FD90}">
      <dgm:prSet/>
      <dgm:spPr/>
      <dgm:t>
        <a:bodyPr/>
        <a:lstStyle/>
        <a:p>
          <a:endParaRPr lang="en-US"/>
        </a:p>
      </dgm:t>
    </dgm:pt>
    <dgm:pt modelId="{2F8426A9-3A50-4FAF-B024-043623D593B0}">
      <dgm:prSet/>
      <dgm:spPr/>
      <dgm:t>
        <a:bodyPr/>
        <a:lstStyle/>
        <a:p>
          <a:r>
            <a:rPr lang="en-US" dirty="0"/>
            <a:t>Split data into a training and test set then trained and evaluated the model</a:t>
          </a:r>
        </a:p>
      </dgm:t>
    </dgm:pt>
    <dgm:pt modelId="{5A8D0704-00CC-495E-A743-91AB3C10964C}" type="parTrans" cxnId="{D3EBDAD1-0F52-4BBE-930F-BD9E88E2C361}">
      <dgm:prSet/>
      <dgm:spPr/>
      <dgm:t>
        <a:bodyPr/>
        <a:lstStyle/>
        <a:p>
          <a:endParaRPr lang="en-US"/>
        </a:p>
      </dgm:t>
    </dgm:pt>
    <dgm:pt modelId="{42664EE9-FA39-47A0-B8B0-273C65173763}" type="sibTrans" cxnId="{D3EBDAD1-0F52-4BBE-930F-BD9E88E2C361}">
      <dgm:prSet/>
      <dgm:spPr/>
      <dgm:t>
        <a:bodyPr/>
        <a:lstStyle/>
        <a:p>
          <a:endParaRPr lang="en-US"/>
        </a:p>
      </dgm:t>
    </dgm:pt>
    <dgm:pt modelId="{90FC6CEB-5896-4FF6-8770-3C20A09E0F44}" type="pres">
      <dgm:prSet presAssocID="{72C02440-511E-4A69-8CA8-3AF6A17B3B2D}" presName="Name0" presStyleCnt="0">
        <dgm:presLayoutVars>
          <dgm:dir/>
          <dgm:resizeHandles val="exact"/>
        </dgm:presLayoutVars>
      </dgm:prSet>
      <dgm:spPr/>
    </dgm:pt>
    <dgm:pt modelId="{C81A7464-19CC-4C4B-BFB1-81298A82ABE2}" type="pres">
      <dgm:prSet presAssocID="{C7CC5E60-C347-4441-B94F-CA119C812787}" presName="node" presStyleLbl="node1" presStyleIdx="0" presStyleCnt="4">
        <dgm:presLayoutVars>
          <dgm:bulletEnabled val="1"/>
        </dgm:presLayoutVars>
      </dgm:prSet>
      <dgm:spPr/>
    </dgm:pt>
    <dgm:pt modelId="{6B30490E-D03C-45DC-9B81-86BF8C3443EE}" type="pres">
      <dgm:prSet presAssocID="{171343F7-D16F-455E-9041-4EDEF1BE8073}" presName="sibTrans" presStyleLbl="sibTrans2D1" presStyleIdx="0" presStyleCnt="3"/>
      <dgm:spPr/>
    </dgm:pt>
    <dgm:pt modelId="{0D25BAF4-C9D3-4A12-8E88-21A46F800CA3}" type="pres">
      <dgm:prSet presAssocID="{171343F7-D16F-455E-9041-4EDEF1BE8073}" presName="connectorText" presStyleLbl="sibTrans2D1" presStyleIdx="0" presStyleCnt="3"/>
      <dgm:spPr/>
    </dgm:pt>
    <dgm:pt modelId="{E0E1A2CA-32DB-4A93-A549-78A73F66B547}" type="pres">
      <dgm:prSet presAssocID="{58DA4B96-D637-4638-9634-226DEEE39A62}" presName="node" presStyleLbl="node1" presStyleIdx="1" presStyleCnt="4" custLinFactNeighborY="0">
        <dgm:presLayoutVars>
          <dgm:bulletEnabled val="1"/>
        </dgm:presLayoutVars>
      </dgm:prSet>
      <dgm:spPr/>
    </dgm:pt>
    <dgm:pt modelId="{80041334-3CA4-444C-94F0-E4E77564EB2A}" type="pres">
      <dgm:prSet presAssocID="{571BA65B-1545-45C4-B913-D77ACAEFA6B3}" presName="sibTrans" presStyleLbl="sibTrans2D1" presStyleIdx="1" presStyleCnt="3"/>
      <dgm:spPr/>
    </dgm:pt>
    <dgm:pt modelId="{973AEAC1-3DFF-4342-B272-6ADEF1EEA17E}" type="pres">
      <dgm:prSet presAssocID="{571BA65B-1545-45C4-B913-D77ACAEFA6B3}" presName="connectorText" presStyleLbl="sibTrans2D1" presStyleIdx="1" presStyleCnt="3"/>
      <dgm:spPr/>
    </dgm:pt>
    <dgm:pt modelId="{F0348FC3-6E66-4D51-B72E-2B2B9725A85D}" type="pres">
      <dgm:prSet presAssocID="{1F2A7394-2FCD-4AC3-86F3-AEB602226837}" presName="node" presStyleLbl="node1" presStyleIdx="2" presStyleCnt="4">
        <dgm:presLayoutVars>
          <dgm:bulletEnabled val="1"/>
        </dgm:presLayoutVars>
      </dgm:prSet>
      <dgm:spPr/>
    </dgm:pt>
    <dgm:pt modelId="{C27C4B43-FF90-4765-A094-69F4968D13C7}" type="pres">
      <dgm:prSet presAssocID="{42475571-159B-4596-A6FC-477B3F3C5C77}" presName="sibTrans" presStyleLbl="sibTrans2D1" presStyleIdx="2" presStyleCnt="3"/>
      <dgm:spPr/>
    </dgm:pt>
    <dgm:pt modelId="{28E5B585-B50C-4328-8441-06CA75985132}" type="pres">
      <dgm:prSet presAssocID="{42475571-159B-4596-A6FC-477B3F3C5C77}" presName="connectorText" presStyleLbl="sibTrans2D1" presStyleIdx="2" presStyleCnt="3"/>
      <dgm:spPr/>
    </dgm:pt>
    <dgm:pt modelId="{B3C3F8A7-BA11-48AE-8F23-98D363FB9A33}" type="pres">
      <dgm:prSet presAssocID="{2F8426A9-3A50-4FAF-B024-043623D593B0}" presName="node" presStyleLbl="node1" presStyleIdx="3" presStyleCnt="4">
        <dgm:presLayoutVars>
          <dgm:bulletEnabled val="1"/>
        </dgm:presLayoutVars>
      </dgm:prSet>
      <dgm:spPr/>
    </dgm:pt>
  </dgm:ptLst>
  <dgm:cxnLst>
    <dgm:cxn modelId="{4765CB08-CE6A-4C34-AE2B-A76BB505E540}" type="presOf" srcId="{42475571-159B-4596-A6FC-477B3F3C5C77}" destId="{28E5B585-B50C-4328-8441-06CA75985132}" srcOrd="1" destOrd="0" presId="urn:microsoft.com/office/officeart/2005/8/layout/process1"/>
    <dgm:cxn modelId="{0566683F-297E-40F9-A31B-6EDCC3CEE413}" type="presOf" srcId="{571BA65B-1545-45C4-B913-D77ACAEFA6B3}" destId="{80041334-3CA4-444C-94F0-E4E77564EB2A}" srcOrd="0" destOrd="0" presId="urn:microsoft.com/office/officeart/2005/8/layout/process1"/>
    <dgm:cxn modelId="{224DB05B-2B19-4089-8202-FE92AC8CBF0E}" srcId="{72C02440-511E-4A69-8CA8-3AF6A17B3B2D}" destId="{58DA4B96-D637-4638-9634-226DEEE39A62}" srcOrd="1" destOrd="0" parTransId="{C8966073-6BD0-4887-9E8A-B81EE465A425}" sibTransId="{571BA65B-1545-45C4-B913-D77ACAEFA6B3}"/>
    <dgm:cxn modelId="{F4433A46-037A-4A2F-A7BF-9F55C5F6581C}" type="presOf" srcId="{1F2A7394-2FCD-4AC3-86F3-AEB602226837}" destId="{F0348FC3-6E66-4D51-B72E-2B2B9725A85D}" srcOrd="0" destOrd="0" presId="urn:microsoft.com/office/officeart/2005/8/layout/process1"/>
    <dgm:cxn modelId="{F10CB86A-A866-40AA-9D96-6372EA9BDD35}" type="presOf" srcId="{58DA4B96-D637-4638-9634-226DEEE39A62}" destId="{E0E1A2CA-32DB-4A93-A549-78A73F66B547}" srcOrd="0" destOrd="0" presId="urn:microsoft.com/office/officeart/2005/8/layout/process1"/>
    <dgm:cxn modelId="{1FFF3271-EB8F-4382-A21D-815F02EF0417}" type="presOf" srcId="{171343F7-D16F-455E-9041-4EDEF1BE8073}" destId="{6B30490E-D03C-45DC-9B81-86BF8C3443EE}" srcOrd="0" destOrd="0" presId="urn:microsoft.com/office/officeart/2005/8/layout/process1"/>
    <dgm:cxn modelId="{980E5C78-DF4F-484B-A25D-02C732CF75EC}" type="presOf" srcId="{2F8426A9-3A50-4FAF-B024-043623D593B0}" destId="{B3C3F8A7-BA11-48AE-8F23-98D363FB9A33}" srcOrd="0" destOrd="0" presId="urn:microsoft.com/office/officeart/2005/8/layout/process1"/>
    <dgm:cxn modelId="{86734A9A-3CBA-4267-B014-E3B13763FD90}" srcId="{72C02440-511E-4A69-8CA8-3AF6A17B3B2D}" destId="{1F2A7394-2FCD-4AC3-86F3-AEB602226837}" srcOrd="2" destOrd="0" parTransId="{0E1D6498-DFB1-4622-818B-A0D79283DD95}" sibTransId="{42475571-159B-4596-A6FC-477B3F3C5C77}"/>
    <dgm:cxn modelId="{B56BF3A2-0A5F-474E-A1D1-76077928B697}" type="presOf" srcId="{571BA65B-1545-45C4-B913-D77ACAEFA6B3}" destId="{973AEAC1-3DFF-4342-B272-6ADEF1EEA17E}" srcOrd="1" destOrd="0" presId="urn:microsoft.com/office/officeart/2005/8/layout/process1"/>
    <dgm:cxn modelId="{AD3123A6-5893-4893-B0D1-3350FC26A0F9}" srcId="{72C02440-511E-4A69-8CA8-3AF6A17B3B2D}" destId="{C7CC5E60-C347-4441-B94F-CA119C812787}" srcOrd="0" destOrd="0" parTransId="{1262BCAB-3498-43E4-91B1-0FBF1A57A5CB}" sibTransId="{171343F7-D16F-455E-9041-4EDEF1BE8073}"/>
    <dgm:cxn modelId="{232AA2B7-E6CF-4C98-A050-6626318B0829}" type="presOf" srcId="{171343F7-D16F-455E-9041-4EDEF1BE8073}" destId="{0D25BAF4-C9D3-4A12-8E88-21A46F800CA3}" srcOrd="1" destOrd="0" presId="urn:microsoft.com/office/officeart/2005/8/layout/process1"/>
    <dgm:cxn modelId="{A88E10C9-0421-491E-B48C-4BA3396F86C9}" type="presOf" srcId="{42475571-159B-4596-A6FC-477B3F3C5C77}" destId="{C27C4B43-FF90-4765-A094-69F4968D13C7}" srcOrd="0" destOrd="0" presId="urn:microsoft.com/office/officeart/2005/8/layout/process1"/>
    <dgm:cxn modelId="{D3EBDAD1-0F52-4BBE-930F-BD9E88E2C361}" srcId="{72C02440-511E-4A69-8CA8-3AF6A17B3B2D}" destId="{2F8426A9-3A50-4FAF-B024-043623D593B0}" srcOrd="3" destOrd="0" parTransId="{5A8D0704-00CC-495E-A743-91AB3C10964C}" sibTransId="{42664EE9-FA39-47A0-B8B0-273C65173763}"/>
    <dgm:cxn modelId="{899C73F2-20BF-4B4A-A2E8-BBB2C252FD94}" type="presOf" srcId="{C7CC5E60-C347-4441-B94F-CA119C812787}" destId="{C81A7464-19CC-4C4B-BFB1-81298A82ABE2}" srcOrd="0" destOrd="0" presId="urn:microsoft.com/office/officeart/2005/8/layout/process1"/>
    <dgm:cxn modelId="{99DD12F5-1769-402A-8E8A-9896FB611BD7}" type="presOf" srcId="{72C02440-511E-4A69-8CA8-3AF6A17B3B2D}" destId="{90FC6CEB-5896-4FF6-8770-3C20A09E0F44}" srcOrd="0" destOrd="0" presId="urn:microsoft.com/office/officeart/2005/8/layout/process1"/>
    <dgm:cxn modelId="{C446CBBF-75C2-4231-92E7-770AD66DF233}" type="presParOf" srcId="{90FC6CEB-5896-4FF6-8770-3C20A09E0F44}" destId="{C81A7464-19CC-4C4B-BFB1-81298A82ABE2}" srcOrd="0" destOrd="0" presId="urn:microsoft.com/office/officeart/2005/8/layout/process1"/>
    <dgm:cxn modelId="{9F783065-4E3E-4584-B5CB-16184B4E0254}" type="presParOf" srcId="{90FC6CEB-5896-4FF6-8770-3C20A09E0F44}" destId="{6B30490E-D03C-45DC-9B81-86BF8C3443EE}" srcOrd="1" destOrd="0" presId="urn:microsoft.com/office/officeart/2005/8/layout/process1"/>
    <dgm:cxn modelId="{62117491-FE97-4E87-9CFA-30F72FB55AAE}" type="presParOf" srcId="{6B30490E-D03C-45DC-9B81-86BF8C3443EE}" destId="{0D25BAF4-C9D3-4A12-8E88-21A46F800CA3}" srcOrd="0" destOrd="0" presId="urn:microsoft.com/office/officeart/2005/8/layout/process1"/>
    <dgm:cxn modelId="{9DD16991-AC29-4EE8-BADE-0AD02A47982A}" type="presParOf" srcId="{90FC6CEB-5896-4FF6-8770-3C20A09E0F44}" destId="{E0E1A2CA-32DB-4A93-A549-78A73F66B547}" srcOrd="2" destOrd="0" presId="urn:microsoft.com/office/officeart/2005/8/layout/process1"/>
    <dgm:cxn modelId="{7F9E3FD3-9AB7-4A49-AD55-F62291F28226}" type="presParOf" srcId="{90FC6CEB-5896-4FF6-8770-3C20A09E0F44}" destId="{80041334-3CA4-444C-94F0-E4E77564EB2A}" srcOrd="3" destOrd="0" presId="urn:microsoft.com/office/officeart/2005/8/layout/process1"/>
    <dgm:cxn modelId="{F68BFE09-7C0C-43DC-B2BB-CFB70017A40D}" type="presParOf" srcId="{80041334-3CA4-444C-94F0-E4E77564EB2A}" destId="{973AEAC1-3DFF-4342-B272-6ADEF1EEA17E}" srcOrd="0" destOrd="0" presId="urn:microsoft.com/office/officeart/2005/8/layout/process1"/>
    <dgm:cxn modelId="{7FFE5661-9E2C-4EF4-B8BC-F6348A52B750}" type="presParOf" srcId="{90FC6CEB-5896-4FF6-8770-3C20A09E0F44}" destId="{F0348FC3-6E66-4D51-B72E-2B2B9725A85D}" srcOrd="4" destOrd="0" presId="urn:microsoft.com/office/officeart/2005/8/layout/process1"/>
    <dgm:cxn modelId="{74E9CA1B-0664-421A-B147-5EB9B8D69197}" type="presParOf" srcId="{90FC6CEB-5896-4FF6-8770-3C20A09E0F44}" destId="{C27C4B43-FF90-4765-A094-69F4968D13C7}" srcOrd="5" destOrd="0" presId="urn:microsoft.com/office/officeart/2005/8/layout/process1"/>
    <dgm:cxn modelId="{EEB0A55B-A0C3-4E13-A7CA-4F405DC7A060}" type="presParOf" srcId="{C27C4B43-FF90-4765-A094-69F4968D13C7}" destId="{28E5B585-B50C-4328-8441-06CA75985132}" srcOrd="0" destOrd="0" presId="urn:microsoft.com/office/officeart/2005/8/layout/process1"/>
    <dgm:cxn modelId="{D8476995-442B-4EBD-A084-76E7A0E68268}" type="presParOf" srcId="{90FC6CEB-5896-4FF6-8770-3C20A09E0F44}" destId="{B3C3F8A7-BA11-48AE-8F23-98D363FB9A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A7464-19CC-4C4B-BFB1-81298A82ABE2}">
      <dsp:nvSpPr>
        <dsp:cNvPr id="0" name=""/>
        <dsp:cNvSpPr/>
      </dsp:nvSpPr>
      <dsp:spPr>
        <a:xfrm>
          <a:off x="3571" y="1605313"/>
          <a:ext cx="1561703" cy="22080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in Data and structure </a:t>
          </a:r>
        </a:p>
      </dsp:txBody>
      <dsp:txXfrm>
        <a:off x="49312" y="1651054"/>
        <a:ext cx="1470221" cy="2116558"/>
      </dsp:txXfrm>
    </dsp:sp>
    <dsp:sp modelId="{6B30490E-D03C-45DC-9B81-86BF8C3443EE}">
      <dsp:nvSpPr>
        <dsp:cNvPr id="0" name=""/>
        <dsp:cNvSpPr/>
      </dsp:nvSpPr>
      <dsp:spPr>
        <a:xfrm>
          <a:off x="1721445" y="2515682"/>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0E1A2CA-32DB-4A93-A549-78A73F66B547}">
      <dsp:nvSpPr>
        <dsp:cNvPr id="0" name=""/>
        <dsp:cNvSpPr/>
      </dsp:nvSpPr>
      <dsp:spPr>
        <a:xfrm>
          <a:off x="2189956" y="1605313"/>
          <a:ext cx="1561703" cy="2208040"/>
        </a:xfrm>
        <a:prstGeom prst="roundRect">
          <a:avLst>
            <a:gd name="adj" fmla="val 10000"/>
          </a:avLst>
        </a:prstGeom>
        <a:solidFill>
          <a:schemeClr val="accent2">
            <a:hueOff val="6700852"/>
            <a:satOff val="57"/>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Got the frequency count of the general health metric.</a:t>
          </a:r>
        </a:p>
      </dsp:txBody>
      <dsp:txXfrm>
        <a:off x="2235697" y="1651054"/>
        <a:ext cx="1470221" cy="2116558"/>
      </dsp:txXfrm>
    </dsp:sp>
    <dsp:sp modelId="{80041334-3CA4-444C-94F0-E4E77564EB2A}">
      <dsp:nvSpPr>
        <dsp:cNvPr id="0" name=""/>
        <dsp:cNvSpPr/>
      </dsp:nvSpPr>
      <dsp:spPr>
        <a:xfrm>
          <a:off x="3907829" y="2515682"/>
          <a:ext cx="331081" cy="387302"/>
        </a:xfrm>
        <a:prstGeom prst="rightArrow">
          <a:avLst>
            <a:gd name="adj1" fmla="val 60000"/>
            <a:gd name="adj2" fmla="val 50000"/>
          </a:avLst>
        </a:prstGeom>
        <a:solidFill>
          <a:schemeClr val="accent2">
            <a:hueOff val="10051277"/>
            <a:satOff val="85"/>
            <a:lumOff val="3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F0348FC3-6E66-4D51-B72E-2B2B9725A85D}">
      <dsp:nvSpPr>
        <dsp:cNvPr id="0" name=""/>
        <dsp:cNvSpPr/>
      </dsp:nvSpPr>
      <dsp:spPr>
        <a:xfrm>
          <a:off x="4376340" y="1605313"/>
          <a:ext cx="1561703" cy="2208040"/>
        </a:xfrm>
        <a:prstGeom prst="roundRect">
          <a:avLst>
            <a:gd name="adj" fmla="val 10000"/>
          </a:avLst>
        </a:prstGeom>
        <a:solidFill>
          <a:schemeClr val="accent2">
            <a:hueOff val="13401703"/>
            <a:satOff val="114"/>
            <a:lumOff val="4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Selected specific columns for the model and got the summary of the integer variables</a:t>
          </a:r>
        </a:p>
      </dsp:txBody>
      <dsp:txXfrm>
        <a:off x="4422081" y="1651054"/>
        <a:ext cx="1470221" cy="2116558"/>
      </dsp:txXfrm>
    </dsp:sp>
    <dsp:sp modelId="{C27C4B43-FF90-4765-A094-69F4968D13C7}">
      <dsp:nvSpPr>
        <dsp:cNvPr id="0" name=""/>
        <dsp:cNvSpPr/>
      </dsp:nvSpPr>
      <dsp:spPr>
        <a:xfrm>
          <a:off x="6094214" y="2515682"/>
          <a:ext cx="331081" cy="387302"/>
        </a:xfrm>
        <a:prstGeom prst="rightArrow">
          <a:avLst>
            <a:gd name="adj1" fmla="val 60000"/>
            <a:gd name="adj2" fmla="val 50000"/>
          </a:avLst>
        </a:prstGeom>
        <a:solidFill>
          <a:schemeClr val="accent2">
            <a:hueOff val="20102554"/>
            <a:satOff val="171"/>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3C3F8A7-BA11-48AE-8F23-98D363FB9A33}">
      <dsp:nvSpPr>
        <dsp:cNvPr id="0" name=""/>
        <dsp:cNvSpPr/>
      </dsp:nvSpPr>
      <dsp:spPr>
        <a:xfrm>
          <a:off x="6562724" y="1605313"/>
          <a:ext cx="1561703" cy="2208040"/>
        </a:xfrm>
        <a:prstGeom prst="roundRect">
          <a:avLst>
            <a:gd name="adj" fmla="val 10000"/>
          </a:avLst>
        </a:prstGeom>
        <a:solidFill>
          <a:schemeClr val="accent2">
            <a:hueOff val="20102554"/>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data into a training and test set then trained and evaluated the model</a:t>
          </a:r>
        </a:p>
      </dsp:txBody>
      <dsp:txXfrm>
        <a:off x="6608465" y="1651054"/>
        <a:ext cx="1470221" cy="2116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3/10/2024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3/10/2024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3/10/2024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3/10/2024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3/10/2024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3/10/2024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3/10/2024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3/10/2024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3/10/2024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3/10/2024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3/10/2024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3/10/2024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33A3B-5283-FC01-52E5-2B50EDEB9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339C-6123-B290-3498-BAD49986ED7B}"/>
              </a:ext>
            </a:extLst>
          </p:cNvPr>
          <p:cNvSpPr>
            <a:spLocks noGrp="1"/>
          </p:cNvSpPr>
          <p:nvPr>
            <p:ph type="title"/>
          </p:nvPr>
        </p:nvSpPr>
        <p:spPr>
          <a:xfrm>
            <a:off x="517870" y="987423"/>
            <a:ext cx="5020948" cy="2270641"/>
          </a:xfrm>
        </p:spPr>
        <p:txBody>
          <a:bodyPr/>
          <a:lstStyle/>
          <a:p>
            <a:r>
              <a:rPr lang="en-US" dirty="0"/>
              <a:t>Current Tasks to Focus on</a:t>
            </a:r>
          </a:p>
        </p:txBody>
      </p:sp>
      <p:sp>
        <p:nvSpPr>
          <p:cNvPr id="4" name="Text Placeholder 3">
            <a:extLst>
              <a:ext uri="{FF2B5EF4-FFF2-40B4-BE49-F238E27FC236}">
                <a16:creationId xmlns:a16="http://schemas.microsoft.com/office/drawing/2014/main" id="{7848DC73-DC63-C819-6965-34C9E0CB61C6}"/>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normality and linearity</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prevalence of “Yes” to “No”.</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all X relationships in the form of visuals</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Training the model effectively and evaluating it’s accuracy metric</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other models</a:t>
            </a:r>
          </a:p>
          <a:p>
            <a:pPr>
              <a:buFont typeface="Arial" panose="020B0604020202020204" pitchFamily="34" charset="0"/>
              <a:buChar char="•"/>
            </a:pPr>
            <a:endParaRPr lang="en-US" sz="1800" i="0" dirty="0">
              <a:solidFill>
                <a:srgbClr val="0D0D0D"/>
              </a:solidFill>
              <a:latin typeface="Söhne"/>
            </a:endParaRPr>
          </a:p>
        </p:txBody>
      </p:sp>
    </p:spTree>
    <p:extLst>
      <p:ext uri="{BB962C8B-B14F-4D97-AF65-F5344CB8AC3E}">
        <p14:creationId xmlns:p14="http://schemas.microsoft.com/office/powerpoint/2010/main" val="765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AC4F7-7A98-842C-588F-FE3484709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8F1B7-C45A-4FC0-482B-556CF450ECCB}"/>
              </a:ext>
            </a:extLst>
          </p:cNvPr>
          <p:cNvSpPr>
            <a:spLocks noGrp="1"/>
          </p:cNvSpPr>
          <p:nvPr>
            <p:ph type="title"/>
          </p:nvPr>
        </p:nvSpPr>
        <p:spPr>
          <a:xfrm>
            <a:off x="517870" y="987423"/>
            <a:ext cx="5020948" cy="2270641"/>
          </a:xfrm>
        </p:spPr>
        <p:txBody>
          <a:bodyPr/>
          <a:lstStyle/>
          <a:p>
            <a:r>
              <a:rPr lang="en-US" dirty="0"/>
              <a:t>Steps in ML Project</a:t>
            </a:r>
          </a:p>
        </p:txBody>
      </p:sp>
      <p:sp>
        <p:nvSpPr>
          <p:cNvPr id="4" name="Text Placeholder 3">
            <a:extLst>
              <a:ext uri="{FF2B5EF4-FFF2-40B4-BE49-F238E27FC236}">
                <a16:creationId xmlns:a16="http://schemas.microsoft.com/office/drawing/2014/main" id="{061A5F6D-1A3A-A05F-107B-6409999F970F}"/>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endParaRPr lang="en-US" sz="1800" i="0" dirty="0">
              <a:solidFill>
                <a:srgbClr val="0D0D0D"/>
              </a:solidFill>
              <a:latin typeface="Söhne"/>
            </a:endParaRPr>
          </a:p>
        </p:txBody>
      </p:sp>
      <p:graphicFrame>
        <p:nvGraphicFramePr>
          <p:cNvPr id="3" name="Diagram 2">
            <a:extLst>
              <a:ext uri="{FF2B5EF4-FFF2-40B4-BE49-F238E27FC236}">
                <a16:creationId xmlns:a16="http://schemas.microsoft.com/office/drawing/2014/main" id="{655D1E30-830D-74A7-4A38-1BF7816B687D}"/>
              </a:ext>
            </a:extLst>
          </p:cNvPr>
          <p:cNvGraphicFramePr/>
          <p:nvPr>
            <p:extLst>
              <p:ext uri="{D42A27DB-BD31-4B8C-83A1-F6EECF244321}">
                <p14:modId xmlns:p14="http://schemas.microsoft.com/office/powerpoint/2010/main" val="19464145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E2EF6F8F-597F-716E-5B22-76DC90B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a:t>Logistic Model Creation and Output</a:t>
            </a:r>
          </a:p>
        </p:txBody>
      </p:sp>
      <p:sp>
        <p:nvSpPr>
          <p:cNvPr id="3127" name="Freeform: Shape 3126">
            <a:extLst>
              <a:ext uri="{FF2B5EF4-FFF2-40B4-BE49-F238E27FC236}">
                <a16:creationId xmlns:a16="http://schemas.microsoft.com/office/drawing/2014/main" id="{2AC934FA-18DC-F7A3-0EA7-05EDF7A3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469467" y="976161"/>
            <a:ext cx="6201616" cy="1660508"/>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a:blip r:embed="rId2"/>
          <a:stretch>
            <a:fillRect/>
          </a:stretch>
        </p:blipFill>
        <p:spPr>
          <a:xfrm>
            <a:off x="408122" y="3273641"/>
            <a:ext cx="4981814" cy="3076269"/>
          </a:xfrm>
          <a:prstGeom prst="rect">
            <a:avLst/>
          </a:prstGeom>
        </p:spPr>
      </p:pic>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a:blip r:embed="rId3"/>
          <a:stretch>
            <a:fillRect/>
          </a:stretch>
        </p:blipFill>
        <p:spPr>
          <a:xfrm>
            <a:off x="6468143" y="3386746"/>
            <a:ext cx="4615480" cy="2850058"/>
          </a:xfrm>
          <a:prstGeom prst="rect">
            <a:avLst/>
          </a:prstGeom>
        </p:spPr>
      </p:pic>
      <p:pic>
        <p:nvPicPr>
          <p:cNvPr id="3074" name="Picture 1">
            <a:extLst>
              <a:ext uri="{FF2B5EF4-FFF2-40B4-BE49-F238E27FC236}">
                <a16:creationId xmlns:a16="http://schemas.microsoft.com/office/drawing/2014/main" id="{DA875A4E-69E9-DF8C-BACC-89716318B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4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C497A8B7-D9C1-32FD-856B-1C9779CED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71AFC032-1282-760C-E4D2-8458B8943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004016C5-1187-B357-E925-88F11639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dirty="0"/>
              <a:t>Logistic Model Creation and Output</a:t>
            </a:r>
          </a:p>
        </p:txBody>
      </p:sp>
      <p:sp>
        <p:nvSpPr>
          <p:cNvPr id="3127" name="Freeform: Shape 3126">
            <a:extLst>
              <a:ext uri="{FF2B5EF4-FFF2-40B4-BE49-F238E27FC236}">
                <a16:creationId xmlns:a16="http://schemas.microsoft.com/office/drawing/2014/main" id="{842D9432-AA93-73CE-812E-8A46C48A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469467" y="976161"/>
            <a:ext cx="6201616" cy="1028296"/>
          </a:xfrm>
        </p:spPr>
        <p:txBody>
          <a:bodyPr vert="horz" lIns="91440" tIns="45720" rIns="91440" bIns="45720" rtlCol="0">
            <a:normAutofit fontScale="85000" lnSpcReduction="20000"/>
          </a:bodyPr>
          <a:lstStyle/>
          <a:p>
            <a:r>
              <a:rPr lang="en-US" dirty="0"/>
              <a:t>Those who had the Pneumonia vaccine and had regular chest scans also experienced more heart attacks than other variables. You can also see that the White category has had the most heart attacks reported as well.</a:t>
            </a:r>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126" y="2004457"/>
            <a:ext cx="5415367" cy="422398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4"/>
          <a:stretch>
            <a:fillRect/>
          </a:stretch>
        </p:blipFill>
        <p:spPr>
          <a:xfrm>
            <a:off x="768215" y="3281749"/>
            <a:ext cx="4770838" cy="2946694"/>
          </a:xfrm>
          <a:prstGeom prst="rect">
            <a:avLst/>
          </a:prstGeom>
        </p:spPr>
      </p:pic>
    </p:spTree>
    <p:extLst>
      <p:ext uri="{BB962C8B-B14F-4D97-AF65-F5344CB8AC3E}">
        <p14:creationId xmlns:p14="http://schemas.microsoft.com/office/powerpoint/2010/main" val="42500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03/03/2024(Duration: 1hr)-</a:t>
            </a:r>
            <a:br>
              <a:rPr lang="en-US" sz="1400" b="1" dirty="0"/>
            </a:br>
            <a:r>
              <a:rPr lang="en-US" sz="1400" b="1"/>
              <a:t>The group set </a:t>
            </a:r>
            <a:r>
              <a:rPr lang="en-US" sz="1400" b="1" dirty="0"/>
              <a:t>deadlines for visuals and assigned new tasks to complete the final steps of the ML project. </a:t>
            </a:r>
          </a:p>
          <a:p>
            <a:r>
              <a:rPr lang="en-US" sz="1400" b="1" dirty="0"/>
              <a:t>On 03/07/2024(Duration: 1hr)-</a:t>
            </a:r>
            <a:br>
              <a:rPr lang="en-US" sz="1400" b="1" dirty="0"/>
            </a:br>
            <a:r>
              <a:rPr lang="en-US" sz="1400" b="1" dirty="0"/>
              <a:t>The group cleaned up code and visuals for update 2.</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48144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3</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404369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2612507587"/>
              </p:ext>
            </p:extLst>
          </p:nvPr>
        </p:nvGraphicFramePr>
        <p:xfrm>
          <a:off x="508649" y="2340244"/>
          <a:ext cx="11156262" cy="4170301"/>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0" indent="0">
                        <a:buFont typeface="Arial" panose="020B0604020202020204" pitchFamily="34" charset="0"/>
                        <a:buNone/>
                      </a:pPr>
                      <a:r>
                        <a:rPr lang="en-US" sz="1700" b="1" dirty="0">
                          <a:solidFill>
                            <a:schemeClr val="bg1"/>
                          </a:solidFill>
                        </a:rPr>
                        <a:t>Developed 3 main questions</a:t>
                      </a:r>
                    </a:p>
                    <a:p>
                      <a:pPr marL="0" indent="0">
                        <a:buFont typeface="Arial" panose="020B0604020202020204" pitchFamily="34" charset="0"/>
                        <a:buNone/>
                      </a:pPr>
                      <a:r>
                        <a:rPr lang="en-US" sz="1700" b="1" dirty="0">
                          <a:solidFill>
                            <a:schemeClr val="bg1"/>
                          </a:solidFill>
                        </a:rPr>
                        <a:t>Tested two models to predict heart attacks</a:t>
                      </a:r>
                    </a:p>
                    <a:p>
                      <a:pPr marL="0" indent="0">
                        <a:buFont typeface="Arial" panose="020B0604020202020204" pitchFamily="34" charset="0"/>
                        <a:buNone/>
                      </a:pPr>
                      <a:r>
                        <a:rPr lang="en-US" sz="1700" b="1" dirty="0">
                          <a:solidFill>
                            <a:schemeClr val="bg1"/>
                          </a:solidFill>
                        </a:rPr>
                        <a:t>Refined the appearance of all graphs</a:t>
                      </a:r>
                    </a:p>
                    <a:p>
                      <a:pPr marL="0" indent="0">
                        <a:buFont typeface="Arial" panose="020B0604020202020204" pitchFamily="34" charset="0"/>
                        <a:buNone/>
                      </a:pPr>
                      <a:r>
                        <a:rPr lang="en-US" sz="1700" b="1" dirty="0">
                          <a:solidFill>
                            <a:schemeClr val="bg1"/>
                          </a:solidFill>
                        </a:rPr>
                        <a:t>Organized and cleaned up code</a:t>
                      </a:r>
                    </a:p>
                    <a:p>
                      <a:pPr marL="0" indent="0">
                        <a:buFont typeface="Arial" panose="020B0604020202020204" pitchFamily="34" charset="0"/>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0" lvl="0" indent="0" rtl="0">
                        <a:lnSpc>
                          <a:spcPct val="100000"/>
                        </a:lnSpc>
                        <a:spcBef>
                          <a:spcPts val="0"/>
                        </a:spcBef>
                        <a:spcAft>
                          <a:spcPts val="0"/>
                        </a:spcAft>
                        <a:buClr>
                          <a:schemeClr val="dk1"/>
                        </a:buClr>
                        <a:buSzPts val="1100"/>
                        <a:buFont typeface="Arial" panose="020B0604020202020204" pitchFamily="34" charset="0"/>
                        <a:buNone/>
                      </a:pPr>
                      <a:r>
                        <a:rPr lang="en-US" sz="1700" b="1" dirty="0">
                          <a:solidFill>
                            <a:schemeClr val="bg1"/>
                          </a:solidFill>
                        </a:rPr>
                        <a:t>Finish the paper and final PowerPoint</a:t>
                      </a:r>
                    </a:p>
                    <a:p>
                      <a:pPr marL="0" lvl="0" indent="0" rtl="0">
                        <a:lnSpc>
                          <a:spcPct val="100000"/>
                        </a:lnSpc>
                        <a:spcBef>
                          <a:spcPts val="0"/>
                        </a:spcBef>
                        <a:spcAft>
                          <a:spcPts val="0"/>
                        </a:spcAft>
                        <a:buClr>
                          <a:schemeClr val="dk1"/>
                        </a:buClr>
                        <a:buSzPts val="1100"/>
                        <a:buFont typeface="Arial"/>
                        <a:buNone/>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0" indent="0">
                        <a:buFont typeface="Arial" panose="020B0604020202020204" pitchFamily="34" charset="0"/>
                        <a:buNone/>
                      </a:pPr>
                      <a:r>
                        <a:rPr lang="en-US" sz="1200" dirty="0">
                          <a:solidFill>
                            <a:schemeClr val="tx1">
                              <a:lumMod val="75000"/>
                              <a:lumOff val="25000"/>
                            </a:schemeClr>
                          </a:solidFill>
                        </a:rPr>
                        <a:t>Running the code</a:t>
                      </a:r>
                    </a:p>
                    <a:p>
                      <a:pPr marL="0" indent="0">
                        <a:buFont typeface="Arial" panose="020B0604020202020204" pitchFamily="34" charset="0"/>
                        <a:buNone/>
                      </a:pPr>
                      <a:r>
                        <a:rPr lang="en-US" sz="1200" dirty="0">
                          <a:solidFill>
                            <a:schemeClr val="tx1">
                              <a:lumMod val="75000"/>
                              <a:lumOff val="25000"/>
                            </a:schemeClr>
                          </a:solidFill>
                        </a:rPr>
                        <a:t>Pulling from GitHub</a:t>
                      </a:r>
                    </a:p>
                    <a:p>
                      <a:pPr marL="0" indent="0">
                        <a:buFont typeface="Arial" panose="020B0604020202020204" pitchFamily="34" charset="0"/>
                        <a:buNone/>
                      </a:pPr>
                      <a:r>
                        <a:rPr lang="en-US" sz="1200" dirty="0">
                          <a:solidFill>
                            <a:schemeClr val="tx1">
                              <a:lumMod val="75000"/>
                              <a:lumOff val="25000"/>
                            </a:schemeClr>
                          </a:solidFill>
                        </a:rPr>
                        <a:t>Using Trello</a:t>
                      </a:r>
                    </a:p>
                    <a:p>
                      <a:pPr marL="342900" indent="-342900">
                        <a:buFont typeface="Arial" panose="020B0604020202020204" pitchFamily="34" charset="0"/>
                        <a:buChar char="•"/>
                      </a:pPr>
                      <a:endParaRPr lang="en-US" sz="1200" dirty="0">
                        <a:solidFill>
                          <a:schemeClr val="tx1">
                            <a:lumMod val="75000"/>
                            <a:lumOff val="25000"/>
                          </a:schemeClr>
                        </a:solidFill>
                      </a:endParaRPr>
                    </a:p>
                    <a:p>
                      <a:pPr marL="342900" indent="-342900">
                        <a:buFont typeface="Arial" panose="020B0604020202020204" pitchFamily="34" charset="0"/>
                        <a:buChar char="•"/>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0" indent="0">
                        <a:buFont typeface="Arial" panose="020B0604020202020204" pitchFamily="34" charset="0"/>
                        <a:buNone/>
                      </a:pPr>
                      <a:r>
                        <a:rPr lang="en-US" sz="1200" dirty="0">
                          <a:solidFill>
                            <a:schemeClr val="tx1">
                              <a:lumMod val="75000"/>
                              <a:lumOff val="25000"/>
                            </a:schemeClr>
                          </a:solidFill>
                        </a:rPr>
                        <a:t>No issues</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391551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8"/>
            <a:ext cx="7734977" cy="2270641"/>
          </a:xfrm>
        </p:spPr>
        <p:txBody>
          <a:bodyPr/>
          <a:lstStyle/>
          <a:p>
            <a:r>
              <a:rPr lang="en-US" dirty="0"/>
              <a:t>Main Questions After Exploratory Analysis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lvl="1"/>
            <a:r>
              <a:rPr lang="en-US" sz="1800" dirty="0"/>
              <a:t>Can we predict heart attacks?</a:t>
            </a:r>
          </a:p>
          <a:p>
            <a:pPr lvl="1"/>
            <a:r>
              <a:rPr lang="en-US" sz="1800" dirty="0"/>
              <a:t>Which variables are the most important for predicting heart attacks?</a:t>
            </a:r>
          </a:p>
          <a:p>
            <a:pPr lvl="1"/>
            <a:r>
              <a:rPr lang="en-US" sz="1800" dirty="0"/>
              <a:t>Are non-biological ailments like depression important for predicting heart attacks?</a:t>
            </a:r>
          </a:p>
        </p:txBody>
      </p:sp>
    </p:spTree>
    <p:extLst>
      <p:ext uri="{BB962C8B-B14F-4D97-AF65-F5344CB8AC3E}">
        <p14:creationId xmlns:p14="http://schemas.microsoft.com/office/powerpoint/2010/main" val="398824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A4D9D6F-CDAF-A802-A4F8-48BDA4DA1C6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6F871-B05D-F6EA-A100-8BD3910A0EEC}"/>
              </a:ext>
            </a:extLst>
          </p:cNvPr>
          <p:cNvSpPr>
            <a:spLocks noGrp="1"/>
          </p:cNvSpPr>
          <p:nvPr>
            <p:ph type="ctrTitle"/>
          </p:nvPr>
        </p:nvSpPr>
        <p:spPr>
          <a:xfrm>
            <a:off x="517870" y="978408"/>
            <a:ext cx="5021182" cy="1752681"/>
          </a:xfrm>
        </p:spPr>
        <p:txBody>
          <a:bodyPr vert="horz" lIns="91440" tIns="45720" rIns="91440" bIns="45720" rtlCol="0" anchor="t">
            <a:normAutofit/>
          </a:bodyPr>
          <a:lstStyle/>
          <a:p>
            <a:r>
              <a:rPr lang="en-US" dirty="0"/>
              <a:t>Update 1</a:t>
            </a:r>
          </a:p>
        </p:txBody>
      </p:sp>
      <p:sp>
        <p:nvSpPr>
          <p:cNvPr id="24" name="Rectangle 2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7C903E-D9EE-7FAE-D1C5-9C477785B62D}"/>
              </a:ext>
            </a:extLst>
          </p:cNvPr>
          <p:cNvSpPr>
            <a:spLocks noGrp="1"/>
          </p:cNvSpPr>
          <p:nvPr>
            <p:ph type="subTitle" idx="1"/>
          </p:nvPr>
        </p:nvSpPr>
        <p:spPr>
          <a:xfrm>
            <a:off x="6662168" y="969265"/>
            <a:ext cx="5021182" cy="1752682"/>
          </a:xfrm>
        </p:spPr>
        <p:txBody>
          <a:bodyPr vert="horz" lIns="91440" tIns="45720" rIns="91440" bIns="45720" rtlCol="0">
            <a:normAutofit/>
          </a:bodyPr>
          <a:lstStyle/>
          <a:p>
            <a:r>
              <a:rPr lang="en-US" sz="2000" dirty="0"/>
              <a:t>Frank Williams</a:t>
            </a:r>
          </a:p>
          <a:p>
            <a:r>
              <a:rPr lang="en-US" sz="2000" dirty="0"/>
              <a:t>Adrian Torres</a:t>
            </a:r>
          </a:p>
          <a:p>
            <a:r>
              <a:rPr lang="en-US" sz="2000" dirty="0"/>
              <a:t>Paige Madison</a:t>
            </a:r>
          </a:p>
        </p:txBody>
      </p:sp>
      <p:pic>
        <p:nvPicPr>
          <p:cNvPr id="4" name="Picture 3" descr="A picture of an electromagnetic radiation">
            <a:extLst>
              <a:ext uri="{FF2B5EF4-FFF2-40B4-BE49-F238E27FC236}">
                <a16:creationId xmlns:a16="http://schemas.microsoft.com/office/drawing/2014/main" id="{88DAC6A5-6E57-C47D-BC13-B5B37C7F874C}"/>
              </a:ext>
            </a:extLst>
          </p:cNvPr>
          <p:cNvPicPr>
            <a:picLocks noChangeAspect="1"/>
          </p:cNvPicPr>
          <p:nvPr/>
        </p:nvPicPr>
        <p:blipFill rotWithShape="1">
          <a:blip r:embed="rId2"/>
          <a:srcRect t="29899" r="1" b="26769"/>
          <a:stretch/>
        </p:blipFill>
        <p:spPr>
          <a:xfrm>
            <a:off x="517871" y="3004841"/>
            <a:ext cx="11165136" cy="3241510"/>
          </a:xfrm>
          <a:prstGeom prst="rect">
            <a:avLst/>
          </a:prstGeom>
        </p:spPr>
      </p:pic>
    </p:spTree>
    <p:extLst>
      <p:ext uri="{BB962C8B-B14F-4D97-AF65-F5344CB8AC3E}">
        <p14:creationId xmlns:p14="http://schemas.microsoft.com/office/powerpoint/2010/main" val="29509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70" y="989014"/>
            <a:ext cx="7734977" cy="1154944"/>
          </a:xfrm>
        </p:spPr>
        <p:txBody>
          <a:bodyPr/>
          <a:lstStyle/>
          <a:p>
            <a:r>
              <a:rPr lang="en-US" dirty="0"/>
              <a:t>Refined Graphs</a:t>
            </a:r>
          </a:p>
        </p:txBody>
      </p:sp>
      <p:sp>
        <p:nvSpPr>
          <p:cNvPr id="6" name="AutoShape 2">
            <a:extLst>
              <a:ext uri="{FF2B5EF4-FFF2-40B4-BE49-F238E27FC236}">
                <a16:creationId xmlns:a16="http://schemas.microsoft.com/office/drawing/2014/main" id="{DC84F6B5-DB1A-1C4D-83EC-736C63F2BB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2E9B0795-8BBE-E898-76C4-9D1FF84FF8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EB071C5-FF4D-6D15-C544-4DAB0DD0DA99}"/>
              </a:ext>
            </a:extLst>
          </p:cNvPr>
          <p:cNvPicPr>
            <a:picLocks noChangeAspect="1"/>
          </p:cNvPicPr>
          <p:nvPr/>
        </p:nvPicPr>
        <p:blipFill>
          <a:blip r:embed="rId2"/>
          <a:stretch>
            <a:fillRect/>
          </a:stretch>
        </p:blipFill>
        <p:spPr>
          <a:xfrm>
            <a:off x="6096000" y="2537764"/>
            <a:ext cx="5155710" cy="3186113"/>
          </a:xfrm>
          <a:prstGeom prst="rect">
            <a:avLst/>
          </a:prstGeom>
        </p:spPr>
      </p:pic>
      <p:pic>
        <p:nvPicPr>
          <p:cNvPr id="12" name="Picture 11">
            <a:extLst>
              <a:ext uri="{FF2B5EF4-FFF2-40B4-BE49-F238E27FC236}">
                <a16:creationId xmlns:a16="http://schemas.microsoft.com/office/drawing/2014/main" id="{80256D6D-2436-30E1-D298-005ACF3D3D60}"/>
              </a:ext>
            </a:extLst>
          </p:cNvPr>
          <p:cNvPicPr>
            <a:picLocks noChangeAspect="1"/>
          </p:cNvPicPr>
          <p:nvPr/>
        </p:nvPicPr>
        <p:blipFill>
          <a:blip r:embed="rId3"/>
          <a:stretch>
            <a:fillRect/>
          </a:stretch>
        </p:blipFill>
        <p:spPr>
          <a:xfrm>
            <a:off x="671774" y="2058204"/>
            <a:ext cx="2652613" cy="1698697"/>
          </a:xfrm>
          <a:prstGeom prst="rect">
            <a:avLst/>
          </a:prstGeom>
        </p:spPr>
      </p:pic>
      <p:sp>
        <p:nvSpPr>
          <p:cNvPr id="14" name="AutoShape 14">
            <a:extLst>
              <a:ext uri="{FF2B5EF4-FFF2-40B4-BE49-F238E27FC236}">
                <a16:creationId xmlns:a16="http://schemas.microsoft.com/office/drawing/2014/main" id="{A3297FFA-46A0-3506-0EB7-D40FA486554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F10B8331-7047-C91D-F70D-03CED052F59C}"/>
              </a:ext>
            </a:extLst>
          </p:cNvPr>
          <p:cNvPicPr>
            <a:picLocks noChangeAspect="1"/>
          </p:cNvPicPr>
          <p:nvPr/>
        </p:nvPicPr>
        <p:blipFill>
          <a:blip r:embed="rId4"/>
          <a:stretch>
            <a:fillRect/>
          </a:stretch>
        </p:blipFill>
        <p:spPr>
          <a:xfrm>
            <a:off x="671774" y="3804590"/>
            <a:ext cx="5119687" cy="1919287"/>
          </a:xfrm>
          <a:prstGeom prst="rect">
            <a:avLst/>
          </a:prstGeom>
        </p:spPr>
      </p:pic>
    </p:spTree>
    <p:extLst>
      <p:ext uri="{BB962C8B-B14F-4D97-AF65-F5344CB8AC3E}">
        <p14:creationId xmlns:p14="http://schemas.microsoft.com/office/powerpoint/2010/main" val="405429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03/10/2024(Duration: 1hr)-</a:t>
            </a:r>
            <a:br>
              <a:rPr lang="en-US" sz="1400" b="1" dirty="0"/>
            </a:br>
            <a:r>
              <a:rPr lang="en-US" sz="1400" b="1" dirty="0"/>
              <a:t>Narrowed down paper breakdown and the three main questions we have evidence for.</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62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71" name="Rectangle 7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865472187"/>
              </p:ext>
            </p:extLst>
          </p:nvPr>
        </p:nvGraphicFramePr>
        <p:xfrm>
          <a:off x="508649" y="2340244"/>
          <a:ext cx="11156262" cy="3967032"/>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Defined DS question</a:t>
                      </a:r>
                    </a:p>
                    <a:p>
                      <a:pPr marL="800100" lvl="1" indent="-342900">
                        <a:buFont typeface="Arial" panose="020B0604020202020204" pitchFamily="34" charset="0"/>
                        <a:buChar char="•"/>
                      </a:pPr>
                      <a:r>
                        <a:rPr lang="en-US" sz="1700" b="1" dirty="0">
                          <a:solidFill>
                            <a:schemeClr val="bg1"/>
                          </a:solidFill>
                        </a:rPr>
                        <a:t>Can we predict heart failure with the variables in the dataset?</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Split the visualization tasks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Answer secondary questions using visuals</a:t>
                      </a: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Ability to load dataset</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We may have an excessive number of columns and discerning which are important may be in issue.</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5768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D490-FDA7-455D-CF14-A04CC022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4CBA-162A-8B8B-0F89-E5832808D412}"/>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A25CA42D-249D-853F-CD48-BB3A432C38AA}"/>
              </a:ext>
            </a:extLst>
          </p:cNvPr>
          <p:cNvSpPr txBox="1">
            <a:spLocks/>
          </p:cNvSpPr>
          <p:nvPr/>
        </p:nvSpPr>
        <p:spPr>
          <a:xfrm>
            <a:off x="381715" y="5012077"/>
            <a:ext cx="7427526" cy="143025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Meeting 1:</a:t>
            </a:r>
          </a:p>
          <a:p>
            <a:r>
              <a:rPr lang="en-US" sz="1400" dirty="0"/>
              <a:t>All were in attendance</a:t>
            </a:r>
          </a:p>
          <a:p>
            <a:r>
              <a:rPr lang="en-US" sz="1400" b="1" dirty="0">
                <a:ea typeface="+mn-lt"/>
                <a:cs typeface="+mn-lt"/>
              </a:rPr>
              <a:t>Attendance for Meeting 2:</a:t>
            </a:r>
            <a:endParaRPr lang="en-US" sz="1400" i="0" dirty="0">
              <a:solidFill>
                <a:srgbClr val="808080"/>
              </a:solidFill>
              <a:ea typeface="+mn-lt"/>
              <a:cs typeface="+mn-lt"/>
            </a:endParaRPr>
          </a:p>
          <a:p>
            <a:r>
              <a:rPr lang="en-US" sz="1400" dirty="0">
                <a:ea typeface="+mn-lt"/>
                <a:cs typeface="+mn-lt"/>
              </a:rPr>
              <a:t>All were in attendance</a:t>
            </a:r>
            <a:endParaRPr lang="en-US" dirty="0"/>
          </a:p>
          <a:p>
            <a:endParaRPr lang="en-US" sz="1400" dirty="0"/>
          </a:p>
        </p:txBody>
      </p:sp>
      <p:sp>
        <p:nvSpPr>
          <p:cNvPr id="7" name="Text Placeholder 3">
            <a:extLst>
              <a:ext uri="{FF2B5EF4-FFF2-40B4-BE49-F238E27FC236}">
                <a16:creationId xmlns:a16="http://schemas.microsoft.com/office/drawing/2014/main" id="{DBEE0B5C-9DFF-1272-FA28-F3971B84BC16}"/>
              </a:ext>
            </a:extLst>
          </p:cNvPr>
          <p:cNvSpPr txBox="1">
            <a:spLocks/>
          </p:cNvSpPr>
          <p:nvPr/>
        </p:nvSpPr>
        <p:spPr>
          <a:xfrm>
            <a:off x="381715" y="1828914"/>
            <a:ext cx="5790485" cy="287855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Updates:</a:t>
            </a:r>
            <a:endParaRPr lang="en-US" sz="1400" dirty="0"/>
          </a:p>
          <a:p>
            <a:r>
              <a:rPr lang="en-US" sz="1400" b="1" dirty="0"/>
              <a:t>On 02/17/2024(Duration: 30min)-</a:t>
            </a:r>
          </a:p>
          <a:p>
            <a:r>
              <a:rPr lang="en-US" sz="1400" dirty="0"/>
              <a:t>We discussed the dataset that we could use, the overall data science question we want to answer, the type of data we want to predict, and the put together a timeline to finish the project.</a:t>
            </a:r>
          </a:p>
          <a:p>
            <a:r>
              <a:rPr lang="en-US" sz="1400" b="1" dirty="0"/>
              <a:t>On 02/19/2024 (Duration: 40min)-</a:t>
            </a:r>
          </a:p>
          <a:p>
            <a:r>
              <a:rPr lang="en-US" sz="1400" dirty="0"/>
              <a:t>Explored data set further – examined variables and defined questions we want to answer.  Shared the Trello board and confirmed each member has access. Set another meeting for next Sunday 3/25/24.</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3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p:txBody>
          <a:bodyPr/>
          <a:lstStyle/>
          <a:p>
            <a:r>
              <a:rPr lang="en-US" dirty="0"/>
              <a:t>Secondary Questions for Dataset</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marL="342900" indent="-342900">
              <a:buFont typeface="Arial" panose="020B0604020202020204" pitchFamily="34" charset="0"/>
              <a:buChar char="•"/>
            </a:pPr>
            <a:r>
              <a:rPr lang="en-US" sz="1000" dirty="0"/>
              <a:t>What are the leading variables that correlate with candidates who have heart attack?</a:t>
            </a:r>
          </a:p>
          <a:p>
            <a:pPr marL="800100" lvl="1" indent="-342900">
              <a:buFont typeface="Arial" panose="020B0604020202020204" pitchFamily="34" charset="0"/>
              <a:buChar char="•"/>
            </a:pPr>
            <a:r>
              <a:rPr lang="en-US" sz="100" dirty="0"/>
              <a:t>S</a:t>
            </a:r>
          </a:p>
          <a:p>
            <a:pPr marL="800100" lvl="1" indent="-342900">
              <a:buFont typeface="Arial" panose="020B0604020202020204" pitchFamily="34" charset="0"/>
              <a:buChar char="•"/>
            </a:pPr>
            <a:r>
              <a:rPr lang="en-US" sz="900" dirty="0"/>
              <a:t>State, Sex, General Health, </a:t>
            </a:r>
            <a:r>
              <a:rPr lang="en-US" sz="900" dirty="0" err="1"/>
              <a:t>PhysicalHealthDays</a:t>
            </a:r>
            <a:r>
              <a:rPr lang="en-US" sz="900" dirty="0"/>
              <a:t>, </a:t>
            </a:r>
            <a:r>
              <a:rPr lang="en-US" sz="900" dirty="0" err="1"/>
              <a:t>MentalHealthDays</a:t>
            </a:r>
            <a:r>
              <a:rPr lang="en-US" sz="900" dirty="0"/>
              <a:t>, </a:t>
            </a:r>
            <a:r>
              <a:rPr lang="en-US" sz="900" dirty="0" err="1"/>
              <a:t>LastCheckupTime</a:t>
            </a:r>
            <a:r>
              <a:rPr lang="en-US" sz="900" dirty="0"/>
              <a:t>, Physical activities</a:t>
            </a:r>
          </a:p>
          <a:p>
            <a:pPr marL="800100" lvl="1" indent="-342900">
              <a:buFont typeface="Arial" panose="020B0604020202020204" pitchFamily="34" charset="0"/>
              <a:buChar char="•"/>
            </a:pPr>
            <a:r>
              <a:rPr lang="en-US" sz="900" dirty="0" err="1"/>
              <a:t>Sleephours</a:t>
            </a:r>
            <a:r>
              <a:rPr lang="en-US" sz="900" dirty="0"/>
              <a:t>, </a:t>
            </a:r>
            <a:r>
              <a:rPr lang="en-US" sz="900" dirty="0" err="1"/>
              <a:t>RemovedTeetth</a:t>
            </a:r>
            <a:r>
              <a:rPr lang="en-US" sz="900" dirty="0"/>
              <a:t>, </a:t>
            </a:r>
            <a:r>
              <a:rPr lang="en-US" sz="900" dirty="0" err="1"/>
              <a:t>HadAngina</a:t>
            </a:r>
            <a:r>
              <a:rPr lang="en-US" sz="900" dirty="0"/>
              <a:t>, </a:t>
            </a:r>
            <a:r>
              <a:rPr lang="en-US" sz="900" dirty="0" err="1"/>
              <a:t>HadStroke</a:t>
            </a:r>
            <a:r>
              <a:rPr lang="en-US" sz="900" dirty="0"/>
              <a:t>, </a:t>
            </a:r>
            <a:r>
              <a:rPr lang="en-US" sz="900" dirty="0" err="1"/>
              <a:t>HadAsthma</a:t>
            </a:r>
            <a:r>
              <a:rPr lang="en-US" sz="900" dirty="0"/>
              <a:t>, </a:t>
            </a:r>
            <a:r>
              <a:rPr lang="en-US" sz="900" dirty="0" err="1"/>
              <a:t>HadSkinCancer</a:t>
            </a:r>
            <a:r>
              <a:rPr lang="en-US" sz="900" dirty="0"/>
              <a:t>, </a:t>
            </a:r>
            <a:r>
              <a:rPr lang="en-US" sz="900" dirty="0" err="1"/>
              <a:t>HadCOPD</a:t>
            </a:r>
            <a:endParaRPr lang="en-US" sz="9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r>
              <a:rPr lang="en-US" sz="1000" dirty="0"/>
              <a:t>Of the numeric variables in what range do we start to seeing candidates who do have heart attack?</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1000" dirty="0"/>
              <a:t> For non-numeric variables what character strings appearing the most often with candidates who do have heart disease? </a:t>
            </a:r>
          </a:p>
          <a:p>
            <a:pPr marL="342900" indent="-342900">
              <a:buFont typeface="Arial" panose="020B0604020202020204" pitchFamily="34" charset="0"/>
              <a:buChar char="•"/>
            </a:pPr>
            <a:r>
              <a:rPr lang="en-US" sz="1000" dirty="0"/>
              <a:t>What are the least common variables that candidates with heart disease have?</a:t>
            </a:r>
          </a:p>
          <a:p>
            <a:pPr marL="342900" indent="-342900">
              <a:buFont typeface="Arial" panose="020B0604020202020204" pitchFamily="34" charset="0"/>
              <a:buChar char="•"/>
            </a:pPr>
            <a:r>
              <a:rPr lang="en-US" sz="1000" dirty="0"/>
              <a:t> What age do we start seeing heart disease more common among candidates? </a:t>
            </a:r>
          </a:p>
          <a:p>
            <a:pPr marL="342900" indent="-342900">
              <a:buFont typeface="Arial" panose="020B0604020202020204" pitchFamily="34" charset="0"/>
              <a:buChar char="•"/>
            </a:pPr>
            <a:r>
              <a:rPr lang="en-US" sz="1000" dirty="0"/>
              <a:t>At what age do we see heart disease become more common for males and females. Does chest pain correlate with heart disease?</a:t>
            </a:r>
          </a:p>
          <a:p>
            <a:pPr marL="342900" indent="-342900">
              <a:buFont typeface="Arial" panose="020B0604020202020204" pitchFamily="34" charset="0"/>
              <a:buChar char="•"/>
            </a:pPr>
            <a:r>
              <a:rPr lang="en-US" sz="1000" dirty="0"/>
              <a:t>Are there any differences in patients that check ups within a year versus those that get check ups past the 5-year mark?</a:t>
            </a:r>
          </a:p>
          <a:p>
            <a:pPr marL="342900" indent="-342900">
              <a:buFont typeface="Arial" panose="020B0604020202020204" pitchFamily="34" charset="0"/>
              <a:buChar char="•"/>
            </a:pPr>
            <a:r>
              <a:rPr lang="en-US" sz="1000" dirty="0"/>
              <a:t>Does race play a role in the frequency of heart attacks? If so, at what age does race play a role?</a:t>
            </a:r>
          </a:p>
          <a:p>
            <a:pPr marL="800100" lvl="1" indent="-342900">
              <a:buFont typeface="Arial" panose="020B0604020202020204" pitchFamily="34" charset="0"/>
              <a:buChar char="•"/>
            </a:pPr>
            <a:r>
              <a:rPr lang="en-US" sz="900" dirty="0"/>
              <a:t>The category of White Only to have the most heart attacks out of all the races in the data set.</a:t>
            </a:r>
          </a:p>
          <a:p>
            <a:pPr marL="800100" lvl="1"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60565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2</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11168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CEB661D-A3E7-24B3-76A5-E3770FAAA383}"/>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B8F567AC-2ED4-D628-1614-B6F894CF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2F6A5C-81B6-CDD8-B2A7-AEA1CBEAC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9686B425-931F-DF72-CA3C-F03E9F1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5D57-7E82-0324-8626-9D7B4D8FB19D}"/>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 </a:t>
            </a:r>
            <a:r>
              <a:rPr lang="en-US" sz="4600" i="0" dirty="0">
                <a:solidFill>
                  <a:schemeClr val="tx2"/>
                </a:solidFill>
                <a:effectLst/>
              </a:rPr>
              <a:t>Update-2</a:t>
            </a:r>
            <a:endParaRPr lang="en-US" sz="4600" dirty="0">
              <a:solidFill>
                <a:schemeClr val="tx2"/>
              </a:solidFill>
            </a:endParaRPr>
          </a:p>
        </p:txBody>
      </p:sp>
      <p:sp>
        <p:nvSpPr>
          <p:cNvPr id="71" name="Rectangle 70">
            <a:extLst>
              <a:ext uri="{FF2B5EF4-FFF2-40B4-BE49-F238E27FC236}">
                <a16:creationId xmlns:a16="http://schemas.microsoft.com/office/drawing/2014/main" id="{9AA19539-ED93-5268-B76C-1317D0321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4011D1-9B10-D8A9-2F19-6401EFB37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8B2B555-30BF-0AEB-5639-EC3175173ECB}"/>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2C21A0E-77A5-8092-7589-F6716523BF52}"/>
              </a:ext>
            </a:extLst>
          </p:cNvPr>
          <p:cNvGraphicFramePr>
            <a:graphicFrameLocks noGrp="1"/>
          </p:cNvGraphicFramePr>
          <p:nvPr>
            <p:extLst>
              <p:ext uri="{D42A27DB-BD31-4B8C-83A1-F6EECF244321}">
                <p14:modId xmlns:p14="http://schemas.microsoft.com/office/powerpoint/2010/main" val="1374196639"/>
              </p:ext>
            </p:extLst>
          </p:nvPr>
        </p:nvGraphicFramePr>
        <p:xfrm>
          <a:off x="508649" y="2340244"/>
          <a:ext cx="11156262" cy="4430860"/>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Visualizations Completed</a:t>
                      </a:r>
                    </a:p>
                    <a:p>
                      <a:pPr marL="800100" lvl="1" indent="-342900">
                        <a:buFont typeface="Arial" panose="020B0604020202020204" pitchFamily="34" charset="0"/>
                        <a:buChar char="•"/>
                      </a:pPr>
                      <a:r>
                        <a:rPr lang="en-US" sz="1700" b="1" dirty="0">
                          <a:solidFill>
                            <a:schemeClr val="bg1"/>
                          </a:solidFill>
                        </a:rPr>
                        <a:t>All variables explored</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pPr marL="800100" lvl="1" indent="-342900">
                        <a:buFont typeface="Arial" panose="020B0604020202020204" pitchFamily="34" charset="0"/>
                        <a:buChar char="•"/>
                      </a:pPr>
                      <a:r>
                        <a:rPr lang="en-US" sz="1700" b="1" dirty="0">
                          <a:solidFill>
                            <a:schemeClr val="bg1"/>
                          </a:solidFill>
                        </a:rPr>
                        <a:t>Lasso Regularization model</a:t>
                      </a:r>
                    </a:p>
                    <a:p>
                      <a:pPr marL="800100" lvl="1" indent="-342900">
                        <a:buFont typeface="Arial" panose="020B0604020202020204" pitchFamily="34" charset="0"/>
                        <a:buChar char="•"/>
                      </a:pPr>
                      <a:endParaRPr lang="en-US" sz="1700" b="1"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Feature Extraction and Selection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Model training and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endParaRPr>
                    </a:p>
                    <a:p>
                      <a:pPr marL="285750" indent="-285750">
                        <a:buFont typeface="Arial" panose="020B0604020202020204" pitchFamily="34" charset="0"/>
                        <a:buChar char="•"/>
                      </a:pPr>
                      <a:endParaRPr lang="en-US" sz="1700" b="1" dirty="0">
                        <a:solidFill>
                          <a:schemeClr val="bg1"/>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Exploring alternates to the logistic regression model for the prediction of binary text variables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342900" indent="-342900">
                        <a:buFont typeface="Arial" panose="020B0604020202020204" pitchFamily="34" charset="0"/>
                        <a:buChar char="•"/>
                      </a:pPr>
                      <a:r>
                        <a:rPr lang="en-US" sz="1200" dirty="0" err="1">
                          <a:solidFill>
                            <a:schemeClr val="tx1">
                              <a:lumMod val="75000"/>
                              <a:lumOff val="25000"/>
                            </a:schemeClr>
                          </a:solidFill>
                        </a:rPr>
                        <a:t>Github</a:t>
                      </a:r>
                      <a:r>
                        <a:rPr lang="en-US" sz="1200" dirty="0">
                          <a:solidFill>
                            <a:schemeClr val="tx1">
                              <a:lumMod val="75000"/>
                              <a:lumOff val="25000"/>
                            </a:schemeClr>
                          </a:solidFill>
                        </a:rPr>
                        <a:t> implementation was successful</a:t>
                      </a:r>
                    </a:p>
                    <a:p>
                      <a:pPr marL="342900" indent="-342900">
                        <a:buFont typeface="Arial" panose="020B0604020202020204" pitchFamily="34" charset="0"/>
                        <a:buChar char="•"/>
                      </a:pPr>
                      <a:r>
                        <a:rPr lang="en-US" sz="1200" dirty="0">
                          <a:solidFill>
                            <a:schemeClr val="tx1">
                              <a:lumMod val="75000"/>
                              <a:lumOff val="25000"/>
                            </a:schemeClr>
                          </a:solidFill>
                        </a:rPr>
                        <a:t>R-code running is successful</a:t>
                      </a:r>
                    </a:p>
                    <a:p>
                      <a:pPr marL="0" indent="0">
                        <a:buFont typeface="Arial" panose="020B0604020202020204" pitchFamily="34" charset="0"/>
                        <a:buNone/>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Assessing the relevancy of different X variables and their impact has become complicate due to the amount of X variables</a:t>
                      </a: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83611049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Props1.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3.xml><?xml version="1.0" encoding="utf-8"?>
<ds:datastoreItem xmlns:ds="http://schemas.openxmlformats.org/officeDocument/2006/customXml" ds:itemID="{A6CFE1F4-DC23-4922-8914-581F71D27CC2}">
  <ds:schemaRefs>
    <ds:schemaRef ds:uri="http://www.w3.org/XML/1998/namespace"/>
    <ds:schemaRef ds:uri="c1f6d79c-77e4-4aca-9148-98b3b94f6507"/>
    <ds:schemaRef ds:uri="http://purl.org/dc/dcmitype/"/>
    <ds:schemaRef ds:uri="http://schemas.microsoft.com/office/2006/metadata/properties"/>
    <ds:schemaRef ds:uri="http://schemas.microsoft.com/office/2006/documentManagement/types"/>
    <ds:schemaRef ds:uri="1bb7031c-a8b4-4cbe-98f2-525d179cfc77"/>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1648</TotalTime>
  <Words>1054</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Bierstadt</vt:lpstr>
      <vt:lpstr>Söhne</vt:lpstr>
      <vt:lpstr>GestaltVTI</vt:lpstr>
      <vt:lpstr>Predicting Heart Failure using Machine Learning(binary classification problems)</vt:lpstr>
      <vt:lpstr>Update 1</vt:lpstr>
      <vt:lpstr>Project Summary</vt:lpstr>
      <vt:lpstr>Attendance Records</vt:lpstr>
      <vt:lpstr>Data Origin</vt:lpstr>
      <vt:lpstr>Steps to Complete</vt:lpstr>
      <vt:lpstr>Secondary Questions for Dataset</vt:lpstr>
      <vt:lpstr>Update 2</vt:lpstr>
      <vt:lpstr>Project Summary Update-2</vt:lpstr>
      <vt:lpstr>Current Tasks to Focus on</vt:lpstr>
      <vt:lpstr>Steps in ML Project</vt:lpstr>
      <vt:lpstr>Data Structure</vt:lpstr>
      <vt:lpstr>Logistic Model Creation and Output</vt:lpstr>
      <vt:lpstr>Logistic Model Creation and Output</vt:lpstr>
      <vt:lpstr>Logistic Model Creation and Output</vt:lpstr>
      <vt:lpstr>Attendance Records</vt:lpstr>
      <vt:lpstr>Update 3</vt:lpstr>
      <vt:lpstr>Project Summary</vt:lpstr>
      <vt:lpstr>Main Questions After Exploratory Analysis</vt:lpstr>
      <vt:lpstr>Refined Graphs</vt:lpstr>
      <vt:lpstr>Attendance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8</cp:revision>
  <dcterms:created xsi:type="dcterms:W3CDTF">2024-02-18T00:38:04Z</dcterms:created>
  <dcterms:modified xsi:type="dcterms:W3CDTF">2024-03-11T00:34:45Z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