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256" r:id="rId3"/>
    <p:sldId id="269" r:id="rId4"/>
    <p:sldId id="362" r:id="rId5"/>
    <p:sldId id="364" r:id="rId6"/>
    <p:sldId id="380" r:id="rId7"/>
    <p:sldId id="379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1/29/2020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85515" y="2109299"/>
            <a:ext cx="9623404" cy="330549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8800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Métodos</a:t>
            </a:r>
            <a:r>
              <a:rPr lang="en-US" sz="8800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8800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jerárquicos</a:t>
            </a:r>
            <a:endParaRPr lang="en-US" sz="8800" kern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Similaridades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25416"/>
                <a:ext cx="9044182" cy="4932584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coeficiente de similaridad propuesto por Gower 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𝑖h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𝑗𝑖h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𝑗𝑖h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𝑗𝑖h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1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s-ES" sz="200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𝑗𝑖h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una variable ficticia que es igual a uno si la comparación de estos dos elementos muestrales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mediante la variable </a:t>
                </a:r>
                <a14:m>
                  <m:oMath xmlns:m="http://schemas.openxmlformats.org/officeDocument/2006/math">
                    <m:r>
                      <a:rPr lang="es-ES" sz="200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tiene sentido, y será cero si no queremos incluir esa variable en la comparación entre los elementos.</a:t>
                </a:r>
              </a:p>
              <a:p>
                <a:pPr marL="0" indent="0">
                  <a:buNone/>
                </a:pPr>
                <a:endParaRPr lang="es-ES" sz="12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Por ejemplo,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la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es: 1 si una persona pide un crédito, 0 si no, y la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es: 1 si lo devuelve y 0 si no. Si una persona no ha pedido crédito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s-ES" sz="200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no tiene sentido preocuparse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EN este caso, al comparar los individuos </a:t>
                </a:r>
                <a14:m>
                  <m:oMath xmlns:m="http://schemas.openxmlformats.org/officeDocument/2006/math">
                    <m:r>
                      <a:rPr lang="es-ES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s-ES" sz="2000" dirty="0" err="1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s-ES" sz="2000" dirty="0" err="1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s-ES" sz="2000" dirty="0" err="1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s-ES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si uno cualquiera  de los dos tiene un valor cero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asignaremos a la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s-ES" sz="200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s-ES" sz="2000">
                            <a:solidFill>
                              <a:schemeClr val="bg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𝑖h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el valor cero.</a:t>
                </a: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25416"/>
                <a:ext cx="9044182" cy="4932584"/>
              </a:xfrm>
              <a:blipFill>
                <a:blip r:embed="rId2"/>
                <a:stretch>
                  <a:fillRect l="-674" t="-742" r="-101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057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Similaridades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25416"/>
            <a:ext cx="9044182" cy="4932584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similaridades entre elementos en función de las variables cualitativas pueden construirse individualmente o por bloques. 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similaridad entre dos elementos por una variable binaria será uno, si ambos tienen el atributo, y cero en caso contrario. 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Alternativamente, podemos agrupar las variables binarias en grupos homogéneos y tratarlas conjuntamente.</a:t>
            </a:r>
          </a:p>
          <a:p>
            <a:pPr marL="0" indent="0">
              <a:buNone/>
            </a:pPr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608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Similaridades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25416"/>
            <a:ext cx="8596668" cy="4932584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suponemos que todos los atributos tienen el mismo peso, podemos construir una medida de similaridad entre dos elementos A y B respecto a todos estos atributos contando el número de atributos que están presentes:</a:t>
            </a:r>
          </a:p>
          <a:p>
            <a:pPr marL="457200" indent="-457200">
              <a:buFont typeface="+mj-lt"/>
              <a:buAutoNum type="alphaLcParenR"/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ambos</a:t>
            </a:r>
          </a:p>
          <a:p>
            <a:pPr marL="457200" indent="-457200">
              <a:buFont typeface="+mj-lt"/>
              <a:buAutoNum type="alphaLcParenR"/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A y no en B</a:t>
            </a:r>
          </a:p>
          <a:p>
            <a:pPr marL="457200" indent="-457200">
              <a:buFont typeface="+mj-lt"/>
              <a:buAutoNum type="alphaLcParenR"/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B y no en A</a:t>
            </a:r>
          </a:p>
          <a:p>
            <a:pPr marL="457200" indent="-457200">
              <a:buFont typeface="+mj-lt"/>
              <a:buAutoNum type="alphaLcParenR"/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ninguno de los dos elementos</a:t>
            </a:r>
          </a:p>
          <a:p>
            <a:pPr marL="457200" indent="-457200">
              <a:buFont typeface="+mj-lt"/>
              <a:buAutoNum type="alphaLcParenR"/>
            </a:pPr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Estas cuatro cantidades forman una tabla de asociación entre elementos, y servirán para construir medidas de similitud o similaridad entre los dos elementos comparados.</a:t>
            </a:r>
          </a:p>
        </p:txBody>
      </p:sp>
    </p:spTree>
    <p:extLst>
      <p:ext uri="{BB962C8B-B14F-4D97-AF65-F5344CB8AC3E}">
        <p14:creationId xmlns:p14="http://schemas.microsoft.com/office/powerpoint/2010/main" val="436840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Similaridades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25416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En esta tabla se verifica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sub>
                    </m:sSub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+ </m:t>
                    </m:r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+ </m:t>
                    </m:r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+ </m:t>
                    </m:r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s-E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el número de atributos.</a:t>
                </a: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Por ejemplo, la siguiente tabla presenta una posible matriz de datos con siete atributos binarios y con ella vamos a construir una tabla de asociación que presenta la distribución conjunta de los valores 0 y 1 para los elementos A y B. 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25416"/>
                <a:ext cx="8596668" cy="4932584"/>
              </a:xfrm>
              <a:blipFill>
                <a:blip r:embed="rId2"/>
                <a:stretch>
                  <a:fillRect l="-284" t="-742" r="-106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249511E2-3A39-4105-8298-9152AFD80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313" y="4256263"/>
            <a:ext cx="4937466" cy="19921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51344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Similaridades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25416"/>
            <a:ext cx="8596668" cy="4932584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elemento A tiene 3 valores 1 en el conjunto de variables binarias y de estos tres casos, en una ocasión también el elemento B tiene el valor 1, y en otras dos tiene el valor 0. </a:t>
            </a:r>
          </a:p>
          <a:p>
            <a:endParaRPr lang="es-ES" sz="11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elemento A toma 4 veces el valor 0, ninguna coincidiendo con B porque en este caso B toma el valor uno. 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9CB6847-DEB2-476C-90C3-E55687A7F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313" y="4256263"/>
            <a:ext cx="4937466" cy="19921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71423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Similaridades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34758"/>
            <a:ext cx="8596668" cy="2940400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tabla de asociación sería la siguiente: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suma de los totales de filas y columnas debe ser siempre el número de atributos binarios considerados. 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5CA8DC-30FA-4AFE-8F29-BD382BAF9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032" y="1411706"/>
            <a:ext cx="3272590" cy="16957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0335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Similaridades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44948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calcular un coeficiente de similitud entre dos individuos a partir de su tabla de asociación se utilizan los dos criterios principales siguientes: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Proporción de coincidencias.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 calcula como el número total de coincidencias sobre el número de atributos totales: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𝑖𝑗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num>
                        <m:den>
                          <m:sSub>
                            <m:sSubPr>
                              <m:ctrlP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Por ejemplo, la similitud de A y B es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1/7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la de B y C es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5</m:t>
                    </m:r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/7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44948"/>
                <a:ext cx="8596668" cy="4932584"/>
              </a:xfrm>
              <a:blipFill>
                <a:blip r:embed="rId2"/>
                <a:stretch>
                  <a:fillRect l="-355" t="-7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331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Similaridades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44948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calcular un coeficiente de similitud entre dos individuos a partir de su tabla de asociación se utilizan los dos criterios principales siguientes: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Proporción de apariciones.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Cuando la ausencia de un atributo no es relevante, podemos excluir las ausencias y calcular sólo la proporción de veces donde el atributo aparece en ambos elementos. El coeficiente se define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𝑖𝑗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num>
                        <m:den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lvl="1" indent="0">
                  <a:buNone/>
                </a:pP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Por ejemplo con este criterio la similitud entre A y B es también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1/7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, y la de B y C es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4/6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44948"/>
                <a:ext cx="8596668" cy="4932584"/>
              </a:xfrm>
              <a:blipFill>
                <a:blip r:embed="rId2"/>
                <a:stretch>
                  <a:fillRect l="-355" t="-7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901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Similaridades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44948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Aunque las dos propuestas anteriores son las más utilizadas puede haber situaciones donde sean recomendables otras medidas. Por ejemplo, podemos querer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dar peso doble a las coincidencias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con lo que resulta: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𝑖𝑗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2(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 también se podría tener en cuenta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sólo las coincidencias 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tomar: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𝑖𝑗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num>
                        <m:den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den>
                      </m:f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44948"/>
                <a:ext cx="8596668" cy="4932584"/>
              </a:xfrm>
              <a:blipFill>
                <a:blip r:embed="rId2"/>
                <a:stretch>
                  <a:fillRect l="-284" t="-742" r="-99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844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Similaridades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44948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Finalmente los coeficientes de similitud o similaridad entre dos elementos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 una variable continua</a:t>
                </a:r>
                <a:r>
                  <a:rPr lang="es-ES" sz="2000" dirty="0">
                    <a:solidFill>
                      <a:schemeClr val="bg1"/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se construye mediante: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𝑗𝑖h</m:t>
                          </m:r>
                        </m:sub>
                      </m:sSub>
                      <m:r>
                        <a:rPr lang="es-E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s-E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1−</m:t>
                      </m:r>
                      <m:f>
                        <m:fPr>
                          <m:ctrlPr>
                            <a:rPr lang="es-E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h𝑗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s-E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𝑟𝑎𝑛𝑔𝑜</m:t>
                          </m:r>
                          <m:d>
                            <m:dPr>
                              <m:ctrlPr>
                                <a:rPr lang="es-E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s-E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𝑟𝑎𝑛𝑔𝑜</m:t>
                    </m:r>
                    <m:d>
                      <m:d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s-ES" sz="2000" b="1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unc>
                      <m:func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s-E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func>
                      <m:func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sz="20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s-E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 esta manera el coeficiente resultante estará siempre entre cero y uno.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44948"/>
                <a:ext cx="8596668" cy="4932584"/>
              </a:xfrm>
              <a:blipFill>
                <a:blip r:embed="rId2"/>
                <a:stretch>
                  <a:fillRect l="-284" t="-742" r="-1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26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Métodos jerárquicos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5366"/>
            <a:ext cx="8820996" cy="4932584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métodos jerárquicos parten de una </a:t>
            </a:r>
            <a:r>
              <a:rPr lang="es-E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matriz de distancias o similaridades 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entre los elementos de la muestra y construyen una </a:t>
            </a:r>
            <a:r>
              <a:rPr lang="es-ES" sz="2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jerarquía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basada en las distancias. 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todas las variables son </a:t>
            </a:r>
            <a:r>
              <a:rPr lang="es-ES" sz="2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continuas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la distancia más utilizada es la </a:t>
            </a:r>
            <a:r>
              <a:rPr lang="es-ES" sz="2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euclídea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entre las variables estandarizadas. 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general, no es recomendable utilizar las </a:t>
            </a:r>
            <a:r>
              <a:rPr lang="es-ES" sz="20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distancias de Mahalanobis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ya que la única matriz de covarianzas disponible es la de toda la muestra, y puede mostrar unas correlaciones muy distintas de las que existen entre las variables dentro de los grupos. </a:t>
            </a:r>
            <a:endParaRPr lang="es-ES" sz="2000" b="1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335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Similaridades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44948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Una vez obtenida la similaridad global entre los elementos, podemos transformar los coeficientes en distancias. 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 más simple es definir la distancia mediante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𝑖h</m:t>
                        </m:r>
                      </m:sub>
                    </m:sSub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= 1− </m:t>
                    </m:r>
                    <m:sSub>
                      <m:sSubPr>
                        <m:ctrlP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𝑖h</m:t>
                        </m:r>
                      </m:sub>
                    </m:sSub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pero esta relación puede no verificar la propiedad triangular.</a:t>
                </a:r>
              </a:p>
              <a:p>
                <a:pPr marL="0" indent="0">
                  <a:buNone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Sin embargo si definimos la distancia por: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es-E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𝑖h</m:t>
                        </m:r>
                      </m:sub>
                    </m:sSub>
                    <m:r>
                      <a:rPr lang="es-E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= </m:t>
                    </m:r>
                    <m:rad>
                      <m:radPr>
                        <m:degHide m:val="on"/>
                        <m:ctrlPr>
                          <a:rPr lang="es-E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s-E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d>
                          <m:dPr>
                            <m:ctrlPr>
                              <a:rPr lang="es-E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s-E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1− </m:t>
                            </m:r>
                            <m:sSub>
                              <m:sSubPr>
                                <m:ctrlPr>
                                  <a:rPr lang="es-ES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s-ES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𝑖h</m:t>
                                </m:r>
                              </m:sub>
                            </m:sSub>
                          </m:e>
                        </m:d>
                      </m:e>
                    </m:rad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entonces sí se verifica.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44948"/>
                <a:ext cx="8596668" cy="4932584"/>
              </a:xfrm>
              <a:blipFill>
                <a:blip r:embed="rId2"/>
                <a:stretch>
                  <a:fillRect l="-284" t="-742" r="-28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36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Métodos jerárquicos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44" y="1491216"/>
            <a:ext cx="9092308" cy="4932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ejemplo, generemos dos grupos de variables normales independientes de medias (0,0) y (5,5) y varianza la matriz identidad. La posición de los grupos genera en el conjunto de puntos una correlación positiva fuerte, que desaparece si consideramos cada uno de los grupos por separado.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55AC3E9-1CAC-4D34-9D71-94B27A5273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32" t="11654" r="4216" b="14751"/>
          <a:stretch/>
        </p:blipFill>
        <p:spPr>
          <a:xfrm>
            <a:off x="499922" y="3144251"/>
            <a:ext cx="5291279" cy="34731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604014A-2F09-47FC-BAB3-22311CA3274B}"/>
              </a:ext>
            </a:extLst>
          </p:cNvPr>
          <p:cNvSpPr/>
          <p:nvPr/>
        </p:nvSpPr>
        <p:spPr>
          <a:xfrm>
            <a:off x="5870695" y="3348788"/>
            <a:ext cx="38019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Correlación grupo 1 ---&gt; 0.0009943199 </a:t>
            </a:r>
          </a:p>
          <a:p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Correlación grupo 2 ---&gt; 0.05546129</a:t>
            </a:r>
          </a:p>
          <a:p>
            <a:r>
              <a:rPr lang="es-E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Correlación grupo 1 + 2 ---&gt; 0.8614679</a:t>
            </a:r>
          </a:p>
        </p:txBody>
      </p:sp>
    </p:spTree>
    <p:extLst>
      <p:ext uri="{BB962C8B-B14F-4D97-AF65-F5344CB8AC3E}">
        <p14:creationId xmlns:p14="http://schemas.microsoft.com/office/powerpoint/2010/main" val="148235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Métodos jerárquicos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25416"/>
            <a:ext cx="8820996" cy="4932584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Hay dos tipos de métodos jerárquicos para Clusterización: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0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Aglomerativos: 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empezamos con n (el número de observaciones) clústeres y los vamos agrupando en menos cantidad de clústeres que serán de mayor tamaño porque los iniciales solo contienen una observación.</a:t>
            </a:r>
          </a:p>
          <a:p>
            <a:pPr marL="457200" indent="-457200">
              <a:buFont typeface="+mj-lt"/>
              <a:buAutoNum type="arabicPeriod"/>
            </a:pPr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000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Divisivos:</a:t>
            </a:r>
            <a:r>
              <a:rPr lang="es-E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empezamos con un solo clúster que contiene a todas las observaciones, y vamos dividiendo en clústeres más pequeños.</a:t>
            </a:r>
            <a:endParaRPr lang="es-ES" sz="2000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004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Dendograma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25416"/>
            <a:ext cx="8820996" cy="4932584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final del análisis jerárquico, nos encontraremos con un gráfico llamado </a:t>
            </a:r>
            <a:r>
              <a:rPr lang="es-ES" sz="2000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dendograma</a:t>
            </a:r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resultados dependen de las distancias consideradas.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particular, si los datos tienen diferentes unidades de medida, y la distancia usada no tiene en cuenta esto, es mejor estandarizar las variables.</a:t>
            </a:r>
            <a:endParaRPr lang="es-ES" sz="2000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33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Estandarizar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25416"/>
            <a:ext cx="8820996" cy="4932584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decidir si estandarizar las variables o no antes del análisis conviene tener en cuenta el objetivo del estudio. 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no estandarizamos, la distancia euclídea dependerá sobre todo de las variables con valores más grandes, y el resultado del análisis puede cambiar completamente al  modificar su escala de medida. </a:t>
            </a:r>
          </a:p>
          <a:p>
            <a:endParaRPr lang="es-E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estandarizamos, estamos dando a priori un peso semejante a las variables, con independencia de su variabilidad original, lo que puede no ser siempre adecuado.</a:t>
            </a:r>
            <a:endParaRPr lang="es-ES" sz="2000" b="1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79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Variables binarias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25416"/>
                <a:ext cx="8820996" cy="4932584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Cuando en la muestra existen variables continuas y atributos el problema se complica.</a:t>
                </a:r>
                <a:endParaRPr lang="es-E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Supongamos que la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es binaria. 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 distancia euclídea entre dos elementos de la muestra en función de esta variable 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sz="20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s-E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E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s-ES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h</m:t>
                                </m:r>
                                <m:r>
                                  <a:rPr lang="es-E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que tomará valor cero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𝐱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es decir, cuando el atributo está o no en ambos elementos (o sea, cuando valen cero o valen uno al mismo tiempo). 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Valdrá 1 si una vale cero y la otra 1, da igual el orden, es decir, el atributo solo está en uno de los elementos.</a:t>
                </a:r>
              </a:p>
              <a:p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25416"/>
                <a:ext cx="8820996" cy="4932584"/>
              </a:xfrm>
              <a:blipFill>
                <a:blip r:embed="rId2"/>
                <a:stretch>
                  <a:fillRect l="-276" t="-742" r="-62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26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Variables binarias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25416"/>
                <a:ext cx="9044182" cy="4932584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Sin embargo, la distancia entre dos elementos correspondiente a una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variable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20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continua estandarizada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será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s-E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s-E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E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ES" sz="2000" b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s-E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h</m:t>
                                </m:r>
                                <m:r>
                                  <a:rPr lang="es-ES" sz="20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/</m:t>
                    </m:r>
                    <m:sSubSup>
                      <m:sSubSup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que puede ser mucho mayor que </a:t>
                </a:r>
                <a14:m>
                  <m:oMath xmlns:m="http://schemas.openxmlformats.org/officeDocument/2006/math">
                    <m:r>
                      <a:rPr lang="es-E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s-ES" sz="2000" b="1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 lo que las variables continuas van en general a pesar mucho más que las binarias. 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Esto puede ser aceptable en muchos casos, pero cuando, por la naturaleza del problema, esta situación no sea deseable, la solución es trabajar con </a:t>
                </a:r>
                <a:r>
                  <a:rPr lang="es-ES" sz="2000" dirty="0">
                    <a:solidFill>
                      <a:srgbClr val="92D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similaridades</a:t>
                </a:r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25416"/>
                <a:ext cx="9044182" cy="4932584"/>
              </a:xfrm>
              <a:blipFill>
                <a:blip r:embed="rId2"/>
                <a:stretch>
                  <a:fillRect l="-270" t="-7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26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Similaridades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25416"/>
                <a:ext cx="9044182" cy="4932584"/>
              </a:xfrm>
            </p:spPr>
            <p:txBody>
              <a:bodyPr>
                <a:normAutofit/>
              </a:bodyPr>
              <a:lstStyle/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 coeficiente de similaridad según la variable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=1,…,</m:t>
                    </m:r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entre dos elementos muestrales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se define como una función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𝑗𝑖h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no negativa y simétrica.</a:t>
                </a:r>
              </a:p>
              <a:p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𝑗𝑖</m:t>
                        </m:r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s-ES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endParaRPr lang="es-ES" sz="20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0≤</m:t>
                    </m:r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𝑗𝑖h</m:t>
                        </m:r>
                      </m:sub>
                    </m:sSub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≤1</m:t>
                    </m:r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𝑗𝑖h</m:t>
                        </m:r>
                      </m:sub>
                    </m:sSub>
                    <m:r>
                      <a:rPr lang="es-E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lang="es-E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h𝑖</m:t>
                        </m:r>
                      </m:sub>
                    </m:sSub>
                  </m:oMath>
                </a14:m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s-E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s-E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 obtenemos las similaridades para cada variable entre dos elementos podemos combinarlas en un coeficiente de similaridad global entre los dos elementos.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25416"/>
                <a:ext cx="9044182" cy="4932584"/>
              </a:xfrm>
              <a:blipFill>
                <a:blip r:embed="rId2"/>
                <a:stretch>
                  <a:fillRect l="-270" t="-74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0076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1363</Words>
  <Application>Microsoft Office PowerPoint</Application>
  <PresentationFormat>Panorámica</PresentationFormat>
  <Paragraphs>121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Métodos jerárquicos</vt:lpstr>
      <vt:lpstr>Métodos jerárquicos</vt:lpstr>
      <vt:lpstr>Métodos jerárquicos</vt:lpstr>
      <vt:lpstr>Métodos jerárquicos</vt:lpstr>
      <vt:lpstr>Dendograma</vt:lpstr>
      <vt:lpstr>Estandarizar</vt:lpstr>
      <vt:lpstr>Variables binarias</vt:lpstr>
      <vt:lpstr>Variables binarias</vt:lpstr>
      <vt:lpstr>Similaridades</vt:lpstr>
      <vt:lpstr>Similaridades</vt:lpstr>
      <vt:lpstr>Similaridades</vt:lpstr>
      <vt:lpstr>Similaridades</vt:lpstr>
      <vt:lpstr>Similaridades</vt:lpstr>
      <vt:lpstr>Similaridades</vt:lpstr>
      <vt:lpstr>Similaridades</vt:lpstr>
      <vt:lpstr>Similaridades</vt:lpstr>
      <vt:lpstr>Similaridades</vt:lpstr>
      <vt:lpstr>Similaridades</vt:lpstr>
      <vt:lpstr>Similaridades</vt:lpstr>
      <vt:lpstr>Similaridades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jerárquicos</dc:title>
  <dc:creator>Elisa Cabana</dc:creator>
  <cp:lastModifiedBy>Elisa Cabana</cp:lastModifiedBy>
  <cp:revision>15</cp:revision>
  <dcterms:created xsi:type="dcterms:W3CDTF">2020-01-29T16:01:36Z</dcterms:created>
  <dcterms:modified xsi:type="dcterms:W3CDTF">2020-01-29T17:19:01Z</dcterms:modified>
</cp:coreProperties>
</file>