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9" r:id="rId4"/>
    <p:sldId id="277" r:id="rId5"/>
    <p:sldId id="273" r:id="rId6"/>
    <p:sldId id="278" r:id="rId7"/>
    <p:sldId id="272" r:id="rId8"/>
    <p:sldId id="280" r:id="rId9"/>
    <p:sldId id="281" r:id="rId10"/>
    <p:sldId id="279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7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2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s-ES" sz="6600" dirty="0"/>
              <a:t>Esperanza condicional y Ley de la varianza total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520320"/>
                <a:ext cx="5927549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tal 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Demostrar que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s-E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1" dirty="0">
                    <a:solidFill>
                      <a:schemeClr val="accent3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𝐱𝐲</m:t>
                        </m:r>
                      </m:e>
                    </m:d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b="0" i="0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00B0F0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𝐱𝐲</m:t>
                            </m:r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rgbClr val="FFC000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rgbClr val="92D050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</m:d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FFFF00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s-ES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520320"/>
                <a:ext cx="5927549" cy="4499195"/>
              </a:xfrm>
              <a:prstGeom prst="rect">
                <a:avLst/>
              </a:prstGeom>
              <a:blipFill>
                <a:blip r:embed="rId2"/>
                <a:stretch>
                  <a:fillRect l="-823" t="-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10BAF5B-78B1-42F9-89BB-B73C45917E80}"/>
                  </a:ext>
                </a:extLst>
              </p:cNvPr>
              <p:cNvSpPr txBox="1"/>
              <p:nvPr/>
            </p:nvSpPr>
            <p:spPr>
              <a:xfrm>
                <a:off x="6033567" y="1426016"/>
                <a:ext cx="4585252" cy="4436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r>
                  <a:rPr lang="es-ES" dirty="0">
                    <a:solidFill>
                      <a:schemeClr val="accent3"/>
                    </a:solidFill>
                  </a:rPr>
                  <a:t>Definición de covarianza</a:t>
                </a:r>
              </a:p>
              <a:p>
                <a:endParaRPr lang="es-ES" sz="2000" dirty="0">
                  <a:solidFill>
                    <a:schemeClr val="accent3"/>
                  </a:solidFill>
                </a:endParaRPr>
              </a:p>
              <a:p>
                <a:r>
                  <a:rPr lang="es-ES" dirty="0">
                    <a:solidFill>
                      <a:srgbClr val="00B0F0"/>
                    </a:solidFill>
                  </a:rPr>
                  <a:t>Prop. 6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  <m:r>
                      <a:rPr lang="es-E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s-ES" dirty="0">
                  <a:solidFill>
                    <a:schemeClr val="accent3"/>
                  </a:solidFill>
                </a:endParaRPr>
              </a:p>
              <a:p>
                <a:endParaRPr lang="es-ES" sz="2800" dirty="0">
                  <a:solidFill>
                    <a:schemeClr val="accent3"/>
                  </a:solidFill>
                </a:endParaRPr>
              </a:p>
              <a:p>
                <a:r>
                  <a:rPr lang="es-ES" dirty="0">
                    <a:solidFill>
                      <a:srgbClr val="FFC000"/>
                    </a:solidFill>
                  </a:rPr>
                  <a:t>Prop. 5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E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dirty="0">
                  <a:solidFill>
                    <a:schemeClr val="accent3"/>
                  </a:solidFill>
                </a:endParaRPr>
              </a:p>
              <a:p>
                <a:endParaRPr lang="es-ES" sz="2400" dirty="0">
                  <a:solidFill>
                    <a:schemeClr val="accent3"/>
                  </a:solidFill>
                </a:endParaRPr>
              </a:p>
              <a:p>
                <a:r>
                  <a:rPr lang="es-ES" dirty="0">
                    <a:solidFill>
                      <a:srgbClr val="92D050"/>
                    </a:solidFill>
                  </a:rPr>
                  <a:t>Hipótesis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s-ES" b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1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>
                  <a:solidFill>
                    <a:schemeClr val="accent3"/>
                  </a:solidFill>
                </a:endParaRPr>
              </a:p>
              <a:p>
                <a:endParaRPr lang="es-ES" sz="2400" dirty="0">
                  <a:solidFill>
                    <a:schemeClr val="accent3"/>
                  </a:solidFill>
                </a:endParaRPr>
              </a:p>
              <a:p>
                <a:r>
                  <a:rPr lang="es-ES" dirty="0">
                    <a:solidFill>
                      <a:srgbClr val="FFFF00"/>
                    </a:solidFill>
                  </a:rPr>
                  <a:t>Prop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10BAF5B-78B1-42F9-89BB-B73C45917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67" y="1426016"/>
                <a:ext cx="4585252" cy="4436856"/>
              </a:xfrm>
              <a:prstGeom prst="rect">
                <a:avLst/>
              </a:prstGeom>
              <a:blipFill>
                <a:blip r:embed="rId3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84C96FC-CEC5-4766-B544-6BF66E2A8127}"/>
              </a:ext>
            </a:extLst>
          </p:cNvPr>
          <p:cNvCxnSpPr/>
          <p:nvPr/>
        </p:nvCxnSpPr>
        <p:spPr>
          <a:xfrm>
            <a:off x="4081670" y="3008243"/>
            <a:ext cx="181554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164BD97-3F41-4EE9-B0FC-79EC3C0A694D}"/>
              </a:ext>
            </a:extLst>
          </p:cNvPr>
          <p:cNvCxnSpPr>
            <a:cxnSpLocks/>
          </p:cNvCxnSpPr>
          <p:nvPr/>
        </p:nvCxnSpPr>
        <p:spPr>
          <a:xfrm>
            <a:off x="4386470" y="3598061"/>
            <a:ext cx="151074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F8B0DE5-2EC0-4F1F-BE45-9BCCC6788856}"/>
              </a:ext>
            </a:extLst>
          </p:cNvPr>
          <p:cNvCxnSpPr>
            <a:cxnSpLocks/>
          </p:cNvCxnSpPr>
          <p:nvPr/>
        </p:nvCxnSpPr>
        <p:spPr>
          <a:xfrm>
            <a:off x="4386469" y="4307052"/>
            <a:ext cx="151074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DA1F676-1135-4CB9-B383-BB2ADB443EDB}"/>
              </a:ext>
            </a:extLst>
          </p:cNvPr>
          <p:cNvCxnSpPr>
            <a:cxnSpLocks/>
          </p:cNvCxnSpPr>
          <p:nvPr/>
        </p:nvCxnSpPr>
        <p:spPr>
          <a:xfrm>
            <a:off x="4234069" y="4936530"/>
            <a:ext cx="166314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9E982AD-5A6B-4A7D-B07C-3BF6729DE37D}"/>
              </a:ext>
            </a:extLst>
          </p:cNvPr>
          <p:cNvCxnSpPr>
            <a:cxnSpLocks/>
          </p:cNvCxnSpPr>
          <p:nvPr/>
        </p:nvCxnSpPr>
        <p:spPr>
          <a:xfrm>
            <a:off x="4625008" y="5619017"/>
            <a:ext cx="127220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0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dos variables aleatorias con funciones de densidad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respectivamente, y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función de densidad condicional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valor esperado condicional o esperanza condicional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s-E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valor esperado condicional o esperanza condicional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Esperanza condicional</a:t>
            </a:r>
          </a:p>
        </p:txBody>
      </p:sp>
    </p:spTree>
    <p:extLst>
      <p:ext uri="{BB962C8B-B14F-4D97-AF65-F5344CB8AC3E}">
        <p14:creationId xmlns:p14="http://schemas.microsoft.com/office/powerpoint/2010/main" val="40785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92D050"/>
                    </a:solidFill>
                  </a:rPr>
                  <a:t>valor esperado condicional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depende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92D050"/>
                    </a:solidFill>
                  </a:rPr>
                  <a:t>valor esperado condicional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dado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depende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Podemos hallar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calculando primero la esperanza condicional y luego </a:t>
                </a:r>
                <a:r>
                  <a:rPr lang="es-ES" dirty="0" err="1">
                    <a:solidFill>
                      <a:schemeClr val="bg1"/>
                    </a:solidFill>
                  </a:rPr>
                  <a:t>hallandole</a:t>
                </a:r>
                <a:r>
                  <a:rPr lang="es-ES" dirty="0">
                    <a:solidFill>
                      <a:schemeClr val="bg1"/>
                    </a:solidFill>
                  </a:rPr>
                  <a:t> a eso la esperanza con respecto a la distribución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Esperanza condicional</a:t>
            </a:r>
          </a:p>
        </p:txBody>
      </p:sp>
    </p:spTree>
    <p:extLst>
      <p:ext uri="{BB962C8B-B14F-4D97-AF65-F5344CB8AC3E}">
        <p14:creationId xmlns:p14="http://schemas.microsoft.com/office/powerpoint/2010/main" val="409609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270000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covarianza y la matriz de correlación condicionales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matrices de covarianza y correlación de la variable aleatoria condicional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0" i="1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endParaRPr lang="es-ES" b="0" i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b="0" dirty="0">
                    <a:solidFill>
                      <a:schemeClr val="bg1"/>
                    </a:solidFill>
                  </a:rPr>
                  <a:t>En particular, la matriz de covarianza condicional contiene las varianzas condicionales: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las covarianzas condicionales: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  <m:sub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270000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de covarianza y correlación condicional</a:t>
            </a:r>
          </a:p>
        </p:txBody>
      </p:sp>
    </p:spTree>
    <p:extLst>
      <p:ext uri="{BB962C8B-B14F-4D97-AF65-F5344CB8AC3E}">
        <p14:creationId xmlns:p14="http://schemas.microsoft.com/office/powerpoint/2010/main" val="335298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06680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06680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 de la varianza total</a:t>
            </a:r>
          </a:p>
        </p:txBody>
      </p:sp>
    </p:spTree>
    <p:extLst>
      <p:ext uri="{BB962C8B-B14F-4D97-AF65-F5344CB8AC3E}">
        <p14:creationId xmlns:p14="http://schemas.microsoft.com/office/powerpoint/2010/main" val="132267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Hallar</a:t>
                </a:r>
                <a:r>
                  <a:rPr lang="es-ES" b="1" i="0" dirty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 </a:t>
                </a:r>
                <a:r>
                  <a:rPr lang="es-ES" dirty="0">
                    <a:solidFill>
                      <a:srgbClr val="92D050"/>
                    </a:solidFill>
                  </a:rPr>
                  <a:t>y</a:t>
                </a:r>
                <a:r>
                  <a:rPr lang="es-ES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De clases anteriores sabemos que las densidades marginales son: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 para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 r="-6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56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Hallar</a:t>
                </a:r>
                <a:r>
                  <a:rPr lang="es-ES" b="1" i="0" dirty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 </a:t>
                </a:r>
                <a:r>
                  <a:rPr lang="es-ES" dirty="0">
                    <a:solidFill>
                      <a:srgbClr val="92D050"/>
                    </a:solidFill>
                  </a:rPr>
                  <a:t>y</a:t>
                </a:r>
                <a:r>
                  <a:rPr lang="es-ES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1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Hallar</a:t>
                </a:r>
                <a:r>
                  <a:rPr lang="es-ES" i="0" dirty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Hay una propiedad que dice 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veamos si es así.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𝑥𝑑𝑥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Anteriormente vimos que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sabemos que la esperanza de una constante es la constante: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  <m:r>
                      <a:rPr lang="es-E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s-E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 r="-647" b="-104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áfico 2" descr="Marca de verificación">
            <a:extLst>
              <a:ext uri="{FF2B5EF4-FFF2-40B4-BE49-F238E27FC236}">
                <a16:creationId xmlns:a16="http://schemas.microsoft.com/office/drawing/2014/main" id="{47C9E872-6CB9-40C4-95C9-B0079FD95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864" y="5897461"/>
            <a:ext cx="334162" cy="423276"/>
          </a:xfrm>
          <a:prstGeom prst="rect">
            <a:avLst/>
          </a:prstGeom>
        </p:spPr>
      </p:pic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BA97E966-9874-4307-BD0E-3AA203561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056" y="4749568"/>
            <a:ext cx="334162" cy="4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0F7E-9E36-43AB-AE4E-88BF209E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Esperanza condicional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269BFE3-C62E-46B8-B2A7-17A1DFEA0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constantes,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una función de valor real, y supongamos que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variables conjuntamente distribuidas: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s-ES" b="1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si</a:t>
                </a:r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</a:t>
                </a:r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son independientes.</a:t>
                </a: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269BFE3-C62E-46B8-B2A7-17A1DFEA0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4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721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534</Words>
  <Application>Microsoft Office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Esperanza condicional y Ley de la varianza total</vt:lpstr>
      <vt:lpstr>Esperanza condicional</vt:lpstr>
      <vt:lpstr>Esperanza condicional</vt:lpstr>
      <vt:lpstr>Matriz de covarianza y correlación condicional</vt:lpstr>
      <vt:lpstr>Ley de la varianza total</vt:lpstr>
      <vt:lpstr>Ejercicio 1</vt:lpstr>
      <vt:lpstr>Ejercicio 1</vt:lpstr>
      <vt:lpstr>Ejercicio 2</vt:lpstr>
      <vt:lpstr>Propiedades Esperanza condicional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Esperanza condicional y Ley de la varianza total</dc:title>
  <dc:creator>Elisa Cabana</dc:creator>
  <cp:lastModifiedBy>Elisa Cabana</cp:lastModifiedBy>
  <cp:revision>33</cp:revision>
  <dcterms:created xsi:type="dcterms:W3CDTF">2019-12-10T15:18:20Z</dcterms:created>
  <dcterms:modified xsi:type="dcterms:W3CDTF">2019-12-13T17:10:26Z</dcterms:modified>
</cp:coreProperties>
</file>