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  <p:sldMasterId id="2147483685" r:id="rId2"/>
  </p:sldMasterIdLst>
  <p:sldIdLst>
    <p:sldId id="256" r:id="rId3"/>
    <p:sldId id="261" r:id="rId4"/>
    <p:sldId id="276" r:id="rId5"/>
    <p:sldId id="279" r:id="rId6"/>
    <p:sldId id="273" r:id="rId7"/>
    <p:sldId id="278" r:id="rId8"/>
    <p:sldId id="274" r:id="rId9"/>
    <p:sldId id="275" r:id="rId10"/>
    <p:sldId id="28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188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916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1991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783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9418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884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452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346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46E8CE-2144-435D-9713-C97F9F064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CA837D-5750-4BE3-9ADC-0F3C59C1E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C04E32-1F25-44D3-84E0-D7E92D5B3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54675C-3CFE-42E2-A726-3B0FA461F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429BDA-DDF4-48A6-A9E0-2E3B639F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5882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AECCD2-4266-4AE9-A215-F4A5CB28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237598-1044-4F66-8080-F8238CD0B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CA925C-7C45-43BC-AA1A-8ADDF2A59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F5799D-0E7B-4A24-8918-F87AFFA21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747C5B-AB30-487C-B88F-E167F8C4D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2291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3CF329-585E-4D09-87B5-1372F892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53851B-5993-42FF-9C90-B24A352BD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8C05B5-355B-4C6B-9545-236C6D679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6B3A64-6DBA-4B78-BEA1-5E50523DE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AEA8C5-3CAE-4D00-B970-E00A5C4E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120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266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AC502-B981-4470-A49C-8734A1152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854CFF-2FE2-4FA7-B808-1023992CA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FDE53FB-3418-4F59-B307-7CA8877F1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7AF638-50B5-41B6-927F-551396350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957BBE-4BFA-4A31-A026-729A2ED45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A6B3D9D-BC1D-4087-BEEC-C62FEC382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0648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8B66FA-7A5B-437C-A02A-8A095601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A10F8C-5432-4C9B-86EC-8D50D6FE9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BF082D-1A92-4EC7-8F57-8DBEAFEEC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E6E165D-3AD8-41C4-8F55-14F27678A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5C6D0B5-4FA9-4C56-9ACD-DA8F7538CC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6082BC8-40A7-4D82-BB95-97CE0E03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A79C672-6004-4461-A80D-DDB1A7159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ECE9BE3-99E4-421E-AE67-98C481B7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033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6CDE6-EEEE-4B4B-894E-87FC40AA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2DCF3C4-B637-45CA-ACA7-B8D1CAFE5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DF436B-1C04-48CB-8F6C-6361B1FAB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7E22CAA-B743-4A9A-9F5C-A759661B9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1558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DFB277B-3F84-4793-B724-210CE2CAF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E916C68-1679-4EE6-942E-032E0BD27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D7C7B38-D17C-4C53-A7F1-0ACD52B72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7277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BD875-38AE-4C3F-A8B8-98A8C3E71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CBEDC5-4336-4F84-9A7B-BB40CAD20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91F8C8D-EFD5-4F00-A549-21AB99219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346F5B-2071-4BB3-A402-063B5A116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9374FD-0B41-4AE8-99D9-19C3B31DA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2188EA-0A6D-4DEA-8D75-A50564C35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6996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4EAC3-8681-4B24-9147-D11A8B68F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BAB0882-33ED-45EA-B7C5-BD5912B7D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00F101-DA6F-4F19-8B28-0B9D2F535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BCF30B-56DD-4266-96EE-BF68ABDDC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6FE820-8C93-4DCD-B6E6-80CAF6881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B9562A-8D34-498D-99C1-A0E177A9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6909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88805-CCEB-48B7-AAB5-9D46E669B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782F480-FFB5-4424-AA1B-925779976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5BA6AA-41D3-40D0-8B86-718451C4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B5D08C-E72C-4D8C-84E4-EB15EC2B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DC8F46-ADC2-49F9-B87E-3622090DF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9649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BA23FC-C970-4A82-A8F7-C3C0F30C6A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D49FAB3-5A49-486F-BFD2-A3071BF13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84C9E1-A14E-4B48-804C-336C0D883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AA4A0A-86F1-437F-AAE5-E952A5E42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3BD7C9-984A-4F20-9D9C-E952BAEC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932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50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9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16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18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2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1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555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77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C3D76C5-CAD1-4250-93C0-D3CDF9CC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E7CEE7-3443-4201-839A-9FC50BD74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04F8FF-9042-454D-A20C-900EC5BDA8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03A0A1-AE2E-4192-A754-735AB2DD4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04447A-8013-4D0B-A8AB-09E790B62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614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3FA16239-4EC6-4FEB-AEE0-5399A9161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BE4B43C-E9B9-48A5-95C0-41EA1E9C4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74647552-E486-4A45-A328-46689ABD2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49C4D0F7-FB9C-4341-9B3F-AF4194DCF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7">
              <a:extLst>
                <a:ext uri="{FF2B5EF4-FFF2-40B4-BE49-F238E27FC236}">
                  <a16:creationId xmlns:a16="http://schemas.microsoft.com/office/drawing/2014/main" id="{35856CA2-89DB-45ED-9BAB-A74BF3684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8">
              <a:extLst>
                <a:ext uri="{FF2B5EF4-FFF2-40B4-BE49-F238E27FC236}">
                  <a16:creationId xmlns:a16="http://schemas.microsoft.com/office/drawing/2014/main" id="{BC28E980-AD8A-409F-B68A-EA8024CAF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9">
              <a:extLst>
                <a:ext uri="{FF2B5EF4-FFF2-40B4-BE49-F238E27FC236}">
                  <a16:creationId xmlns:a16="http://schemas.microsoft.com/office/drawing/2014/main" id="{A4A0B206-8937-487B-B814-6038EA7B66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id="{80F02C1F-CA60-4731-BD94-1DBD21070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1">
              <a:extLst>
                <a:ext uri="{FF2B5EF4-FFF2-40B4-BE49-F238E27FC236}">
                  <a16:creationId xmlns:a16="http://schemas.microsoft.com/office/drawing/2014/main" id="{B46B647C-DB48-4E86-8BAD-FC9373AAD8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2">
              <a:extLst>
                <a:ext uri="{FF2B5EF4-FFF2-40B4-BE49-F238E27FC236}">
                  <a16:creationId xmlns:a16="http://schemas.microsoft.com/office/drawing/2014/main" id="{1E89C26B-6CB2-42D8-8BB3-3E26FED30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3">
              <a:extLst>
                <a:ext uri="{FF2B5EF4-FFF2-40B4-BE49-F238E27FC236}">
                  <a16:creationId xmlns:a16="http://schemas.microsoft.com/office/drawing/2014/main" id="{160F0CF2-8023-4534-ADC9-A59BEE3FC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4">
              <a:extLst>
                <a:ext uri="{FF2B5EF4-FFF2-40B4-BE49-F238E27FC236}">
                  <a16:creationId xmlns:a16="http://schemas.microsoft.com/office/drawing/2014/main" id="{49150B67-0A82-4B3E-822F-074379AA4F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5">
              <a:extLst>
                <a:ext uri="{FF2B5EF4-FFF2-40B4-BE49-F238E27FC236}">
                  <a16:creationId xmlns:a16="http://schemas.microsoft.com/office/drawing/2014/main" id="{525671B3-0E8E-4D8A-B0D1-BD3784E8E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6">
              <a:extLst>
                <a:ext uri="{FF2B5EF4-FFF2-40B4-BE49-F238E27FC236}">
                  <a16:creationId xmlns:a16="http://schemas.microsoft.com/office/drawing/2014/main" id="{5CCDCC7C-C689-4233-A61E-9004CD690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7">
              <a:extLst>
                <a:ext uri="{FF2B5EF4-FFF2-40B4-BE49-F238E27FC236}">
                  <a16:creationId xmlns:a16="http://schemas.microsoft.com/office/drawing/2014/main" id="{C538E84F-390F-4BB2-A10A-926A6C365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8">
              <a:extLst>
                <a:ext uri="{FF2B5EF4-FFF2-40B4-BE49-F238E27FC236}">
                  <a16:creationId xmlns:a16="http://schemas.microsoft.com/office/drawing/2014/main" id="{228E4807-1196-4E27-9169-ABC2C822E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9">
              <a:extLst>
                <a:ext uri="{FF2B5EF4-FFF2-40B4-BE49-F238E27FC236}">
                  <a16:creationId xmlns:a16="http://schemas.microsoft.com/office/drawing/2014/main" id="{E54BEE83-39BF-44E5-85A6-D4CD4E42DF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0">
              <a:extLst>
                <a:ext uri="{FF2B5EF4-FFF2-40B4-BE49-F238E27FC236}">
                  <a16:creationId xmlns:a16="http://schemas.microsoft.com/office/drawing/2014/main" id="{C47F9A38-DBF0-4CDB-BF1E-B6513FCA5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21">
              <a:extLst>
                <a:ext uri="{FF2B5EF4-FFF2-40B4-BE49-F238E27FC236}">
                  <a16:creationId xmlns:a16="http://schemas.microsoft.com/office/drawing/2014/main" id="{BBC95025-5AF8-4EE5-BF4C-ED4C3B856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2">
              <a:extLst>
                <a:ext uri="{FF2B5EF4-FFF2-40B4-BE49-F238E27FC236}">
                  <a16:creationId xmlns:a16="http://schemas.microsoft.com/office/drawing/2014/main" id="{A9F174C7-84C3-4723-A1AE-C812524B5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3">
              <a:extLst>
                <a:ext uri="{FF2B5EF4-FFF2-40B4-BE49-F238E27FC236}">
                  <a16:creationId xmlns:a16="http://schemas.microsoft.com/office/drawing/2014/main" id="{6996D3DB-ACC4-449B-9388-C1A6791FF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30AD7924-1265-4ADB-A88C-804B0BD8E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55648" y="1289304"/>
            <a:ext cx="8677656" cy="3172968"/>
          </a:xfrm>
        </p:spPr>
        <p:txBody>
          <a:bodyPr anchor="ctr">
            <a:normAutofit/>
          </a:bodyPr>
          <a:lstStyle/>
          <a:p>
            <a:r>
              <a:rPr lang="es-ES" dirty="0"/>
              <a:t>Cópulas</a:t>
            </a:r>
          </a:p>
        </p:txBody>
      </p:sp>
    </p:spTree>
    <p:extLst>
      <p:ext uri="{BB962C8B-B14F-4D97-AF65-F5344CB8AC3E}">
        <p14:creationId xmlns:p14="http://schemas.microsoft.com/office/powerpoint/2010/main" val="813209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738294" y="1614783"/>
                <a:ext cx="8953500" cy="470595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Si tenemos un vector aleatorio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cuya función de distribución conjunta 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xy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podemos </a:t>
                </a:r>
                <a:r>
                  <a:rPr lang="es-ES" dirty="0">
                    <a:solidFill>
                      <a:srgbClr val="92D050"/>
                    </a:solidFill>
                  </a:rPr>
                  <a:t>marginalizar</a:t>
                </a:r>
                <a:r>
                  <a:rPr lang="es-ES" dirty="0">
                    <a:solidFill>
                      <a:schemeClr val="bg1"/>
                    </a:solidFill>
                  </a:rPr>
                  <a:t> y obtener las funciones de distribución marginales de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 algn="ctr">
                  <a:spcAft>
                    <a:spcPts val="1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xy</m:t>
                        </m:r>
                      </m:sub>
                    </m:sSub>
                    <m:r>
                      <a:rPr lang="es-E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</m:oMath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En general, con las funciones de distribución marginales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</a:t>
                </a:r>
                <a:r>
                  <a:rPr lang="es-ES" dirty="0">
                    <a:solidFill>
                      <a:srgbClr val="FFC000"/>
                    </a:solidFill>
                  </a:rPr>
                  <a:t>no podemos </a:t>
                </a:r>
                <a:r>
                  <a:rPr lang="es-ES" dirty="0">
                    <a:solidFill>
                      <a:schemeClr val="bg1"/>
                    </a:solidFill>
                  </a:rPr>
                  <a:t>obtener la función de distribución conjunta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xy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(excepto cuando se tiene independencia).</a:t>
                </a:r>
              </a:p>
              <a:p>
                <a:pPr marL="0" indent="0" algn="ctr">
                  <a:spcAft>
                    <a:spcPts val="1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xy</m:t>
                        </m:r>
                      </m:sub>
                    </m:sSub>
                    <m:r>
                      <a:rPr lang="es-E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⟵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</m:oMath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 algn="ctr">
                  <a:spcAft>
                    <a:spcPts val="1800"/>
                  </a:spcAft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94" y="1614783"/>
                <a:ext cx="8953500" cy="4705953"/>
              </a:xfrm>
              <a:prstGeom prst="rect">
                <a:avLst/>
              </a:prstGeom>
              <a:blipFill>
                <a:blip r:embed="rId2"/>
                <a:stretch>
                  <a:fillRect l="-136" r="-68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ítulo 3">
            <a:extLst>
              <a:ext uri="{FF2B5EF4-FFF2-40B4-BE49-F238E27FC236}">
                <a16:creationId xmlns:a16="http://schemas.microsoft.com/office/drawing/2014/main" id="{7E20A6FE-FD7A-4CBA-B426-AD9EDC64A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294" y="537263"/>
            <a:ext cx="8240244" cy="930810"/>
          </a:xfrm>
        </p:spPr>
        <p:txBody>
          <a:bodyPr>
            <a:normAutofit/>
          </a:bodyPr>
          <a:lstStyle/>
          <a:p>
            <a:r>
              <a:rPr lang="es-ES" dirty="0"/>
              <a:t>Recordando</a:t>
            </a:r>
          </a:p>
        </p:txBody>
      </p:sp>
      <p:pic>
        <p:nvPicPr>
          <p:cNvPr id="3" name="Gráfico 2" descr="Cerrar">
            <a:extLst>
              <a:ext uri="{FF2B5EF4-FFF2-40B4-BE49-F238E27FC236}">
                <a16:creationId xmlns:a16="http://schemas.microsoft.com/office/drawing/2014/main" id="{82BB657E-256C-48BC-9E4A-21BE02ABB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7787" y="5054096"/>
            <a:ext cx="299291" cy="29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905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738294" y="1614783"/>
                <a:ext cx="8953500" cy="470595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lnSpcReduction="1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El concepto de </a:t>
                </a:r>
                <a:r>
                  <a:rPr lang="es-ES" dirty="0">
                    <a:solidFill>
                      <a:srgbClr val="92D050"/>
                    </a:solidFill>
                  </a:rPr>
                  <a:t>cópula</a:t>
                </a:r>
                <a:r>
                  <a:rPr lang="es-ES" dirty="0">
                    <a:solidFill>
                      <a:schemeClr val="bg1"/>
                    </a:solidFill>
                  </a:rPr>
                  <a:t> sirve para conectar funciones de densidad </a:t>
                </a:r>
                <a:r>
                  <a:rPr lang="es-ES" dirty="0">
                    <a:solidFill>
                      <a:srgbClr val="FFC000"/>
                    </a:solidFill>
                  </a:rPr>
                  <a:t>marginales</a:t>
                </a:r>
                <a:r>
                  <a:rPr lang="es-ES" dirty="0">
                    <a:solidFill>
                      <a:schemeClr val="bg1"/>
                    </a:solidFill>
                  </a:rPr>
                  <a:t> con funciones de densidad </a:t>
                </a:r>
                <a:r>
                  <a:rPr lang="es-ES" dirty="0">
                    <a:solidFill>
                      <a:srgbClr val="FFC000"/>
                    </a:solidFill>
                  </a:rPr>
                  <a:t>conjunta</a:t>
                </a:r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Por simplicidad vamos a centrarnos en el caso </a:t>
                </a:r>
                <a:r>
                  <a:rPr lang="es-ES" dirty="0">
                    <a:solidFill>
                      <a:srgbClr val="00B0F0"/>
                    </a:solidFill>
                  </a:rPr>
                  <a:t>bidimensional</a:t>
                </a:r>
                <a:r>
                  <a:rPr lang="es-E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Una cópula bidimensional es una función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→[0,1]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con las siguientes propiedades:</a:t>
                </a:r>
              </a:p>
              <a:p>
                <a:pPr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es-ES" dirty="0">
                    <a:solidFill>
                      <a:schemeClr val="bg1"/>
                    </a:solidFill>
                  </a:rPr>
                  <a:t>Para cada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ES" b="0" dirty="0">
                  <a:solidFill>
                    <a:schemeClr val="bg1"/>
                  </a:solidFill>
                </a:endParaRPr>
              </a:p>
              <a:p>
                <a:pPr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es-ES" dirty="0">
                    <a:solidFill>
                      <a:schemeClr val="bg1"/>
                    </a:solidFill>
                  </a:rPr>
                  <a:t>Para cada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s-E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es-ES" dirty="0">
                    <a:solidFill>
                      <a:schemeClr val="bg1"/>
                    </a:solidFill>
                  </a:rPr>
                  <a:t>Para cada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i="1" dirty="0">
                    <a:solidFill>
                      <a:schemeClr val="bg1"/>
                    </a:solidFill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i="1" dirty="0">
                    <a:solidFill>
                      <a:schemeClr val="bg1"/>
                    </a:solidFill>
                  </a:rPr>
                  <a:t>: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≥0 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94" y="1614783"/>
                <a:ext cx="8953500" cy="4705953"/>
              </a:xfrm>
              <a:prstGeom prst="rect">
                <a:avLst/>
              </a:prstGeom>
              <a:blipFill>
                <a:blip r:embed="rId2"/>
                <a:stretch>
                  <a:fillRect l="-54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ítulo 3">
            <a:extLst>
              <a:ext uri="{FF2B5EF4-FFF2-40B4-BE49-F238E27FC236}">
                <a16:creationId xmlns:a16="http://schemas.microsoft.com/office/drawing/2014/main" id="{7E20A6FE-FD7A-4CBA-B426-AD9EDC64A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294" y="537263"/>
            <a:ext cx="8240244" cy="930810"/>
          </a:xfrm>
        </p:spPr>
        <p:txBody>
          <a:bodyPr>
            <a:normAutofit/>
          </a:bodyPr>
          <a:lstStyle/>
          <a:p>
            <a:r>
              <a:rPr lang="es-ES" dirty="0"/>
              <a:t>Cópula</a:t>
            </a:r>
          </a:p>
        </p:txBody>
      </p:sp>
    </p:spTree>
    <p:extLst>
      <p:ext uri="{BB962C8B-B14F-4D97-AF65-F5344CB8AC3E}">
        <p14:creationId xmlns:p14="http://schemas.microsoft.com/office/powerpoint/2010/main" val="3427206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738294" y="1614783"/>
                <a:ext cx="8953500" cy="470595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lnSpcReduction="1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1800"/>
                  </a:spcAft>
                  <a:buFont typeface="+mj-lt"/>
                  <a:buAutoNum type="arabicPeriod"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>
                  <a:spcAft>
                    <a:spcPts val="1800"/>
                  </a:spcAft>
                  <a:buFont typeface="+mj-lt"/>
                  <a:buAutoNum type="arabicPeriod"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>
                  <a:spcAft>
                    <a:spcPts val="1800"/>
                  </a:spcAft>
                  <a:buFont typeface="+mj-lt"/>
                  <a:buAutoNum type="arabicPeriod"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>
                  <a:spcAft>
                    <a:spcPts val="1800"/>
                  </a:spcAft>
                  <a:buFont typeface="+mj-lt"/>
                  <a:buAutoNum type="arabicPeriod"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es-ES" dirty="0">
                    <a:solidFill>
                      <a:schemeClr val="bg1"/>
                    </a:solidFill>
                  </a:rPr>
                  <a:t>Para cada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ES" b="0" dirty="0">
                  <a:solidFill>
                    <a:schemeClr val="bg1"/>
                  </a:solidFill>
                </a:endParaRPr>
              </a:p>
              <a:p>
                <a:pPr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es-ES" dirty="0">
                    <a:solidFill>
                      <a:schemeClr val="bg1"/>
                    </a:solidFill>
                  </a:rPr>
                  <a:t>Para cada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s-E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es-ES" dirty="0">
                    <a:solidFill>
                      <a:schemeClr val="bg1"/>
                    </a:solidFill>
                  </a:rPr>
                  <a:t>Para cada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i="1" dirty="0">
                    <a:solidFill>
                      <a:schemeClr val="bg1"/>
                    </a:solidFill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i="1" dirty="0">
                    <a:solidFill>
                      <a:schemeClr val="bg1"/>
                    </a:solidFill>
                  </a:rPr>
                  <a:t>: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≥0 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94" y="1614783"/>
                <a:ext cx="8953500" cy="4705953"/>
              </a:xfrm>
              <a:prstGeom prst="rect">
                <a:avLst/>
              </a:prstGeom>
              <a:blipFill>
                <a:blip r:embed="rId2"/>
                <a:stretch>
                  <a:fillRect l="-20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ítulo 3">
            <a:extLst>
              <a:ext uri="{FF2B5EF4-FFF2-40B4-BE49-F238E27FC236}">
                <a16:creationId xmlns:a16="http://schemas.microsoft.com/office/drawing/2014/main" id="{7E20A6FE-FD7A-4CBA-B426-AD9EDC64A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294" y="537263"/>
            <a:ext cx="8240244" cy="930810"/>
          </a:xfrm>
        </p:spPr>
        <p:txBody>
          <a:bodyPr>
            <a:normAutofit/>
          </a:bodyPr>
          <a:lstStyle/>
          <a:p>
            <a:r>
              <a:rPr lang="es-ES" dirty="0"/>
              <a:t>Cópula</a:t>
            </a:r>
          </a:p>
        </p:txBody>
      </p:sp>
      <p:grpSp>
        <p:nvGrpSpPr>
          <p:cNvPr id="36" name="Grupo 35">
            <a:extLst>
              <a:ext uri="{FF2B5EF4-FFF2-40B4-BE49-F238E27FC236}">
                <a16:creationId xmlns:a16="http://schemas.microsoft.com/office/drawing/2014/main" id="{69EE88C0-8F0D-4791-A654-8A5161A7F7D4}"/>
              </a:ext>
            </a:extLst>
          </p:cNvPr>
          <p:cNvGrpSpPr/>
          <p:nvPr/>
        </p:nvGrpSpPr>
        <p:grpSpPr>
          <a:xfrm>
            <a:off x="5497728" y="672419"/>
            <a:ext cx="2721458" cy="2657429"/>
            <a:chOff x="5508744" y="586724"/>
            <a:chExt cx="2721458" cy="2657429"/>
          </a:xfrm>
        </p:grpSpPr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E967F1C8-E03E-4771-AB1B-E65264115B20}"/>
                </a:ext>
              </a:extLst>
            </p:cNvPr>
            <p:cNvCxnSpPr/>
            <p:nvPr/>
          </p:nvCxnSpPr>
          <p:spPr>
            <a:xfrm>
              <a:off x="6885543" y="586724"/>
              <a:ext cx="0" cy="1616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D6332198-D8C6-4124-8943-8DE6B3081443}"/>
                </a:ext>
              </a:extLst>
            </p:cNvPr>
            <p:cNvCxnSpPr>
              <a:cxnSpLocks/>
            </p:cNvCxnSpPr>
            <p:nvPr/>
          </p:nvCxnSpPr>
          <p:spPr>
            <a:xfrm>
              <a:off x="5512697" y="957128"/>
              <a:ext cx="240535" cy="15905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34777BF5-6217-4C34-BDD7-EED72B59E2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75001" y="942018"/>
              <a:ext cx="255201" cy="1713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4E589F53-7DC3-4F40-9914-9153F92F94C4}"/>
                </a:ext>
              </a:extLst>
            </p:cNvPr>
            <p:cNvCxnSpPr/>
            <p:nvPr/>
          </p:nvCxnSpPr>
          <p:spPr>
            <a:xfrm flipV="1">
              <a:off x="5512697" y="586724"/>
              <a:ext cx="1372846" cy="3552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C62009BC-5867-424C-BBF4-49F5CAE170B5}"/>
                </a:ext>
              </a:extLst>
            </p:cNvPr>
            <p:cNvCxnSpPr/>
            <p:nvPr/>
          </p:nvCxnSpPr>
          <p:spPr>
            <a:xfrm>
              <a:off x="6885543" y="586724"/>
              <a:ext cx="1344659" cy="3704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091B17FB-1D56-4358-A150-91B0F89F92E0}"/>
                </a:ext>
              </a:extLst>
            </p:cNvPr>
            <p:cNvCxnSpPr/>
            <p:nvPr/>
          </p:nvCxnSpPr>
          <p:spPr>
            <a:xfrm flipV="1">
              <a:off x="5753232" y="2203374"/>
              <a:ext cx="1132311" cy="3442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5CAC1C61-7BBD-4EAB-853C-365C91278F8A}"/>
                </a:ext>
              </a:extLst>
            </p:cNvPr>
            <p:cNvCxnSpPr/>
            <p:nvPr/>
          </p:nvCxnSpPr>
          <p:spPr>
            <a:xfrm>
              <a:off x="6864117" y="2203374"/>
              <a:ext cx="1110884" cy="452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8EBAE9DC-D95C-4CFB-AC21-62E9D4BAF806}"/>
                </a:ext>
              </a:extLst>
            </p:cNvPr>
            <p:cNvCxnSpPr>
              <a:cxnSpLocks/>
            </p:cNvCxnSpPr>
            <p:nvPr/>
          </p:nvCxnSpPr>
          <p:spPr>
            <a:xfrm>
              <a:off x="5508744" y="2387555"/>
              <a:ext cx="1305949" cy="8565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90A2BD5A-E885-48FC-9A84-3D5911FA93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4693" y="2534265"/>
              <a:ext cx="1415509" cy="7098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40820D19-711D-478C-A369-522E5FB5C3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65936" y="1468073"/>
              <a:ext cx="59803" cy="177608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122AA8B0-B46D-4E07-BEC7-3F3502777BFA}"/>
                </a:ext>
              </a:extLst>
            </p:cNvPr>
            <p:cNvCxnSpPr/>
            <p:nvPr/>
          </p:nvCxnSpPr>
          <p:spPr>
            <a:xfrm flipH="1" flipV="1">
              <a:off x="5508744" y="957128"/>
              <a:ext cx="1253239" cy="510945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7B93A4C4-2F2A-4032-B510-CECC649233A0}"/>
                </a:ext>
              </a:extLst>
            </p:cNvPr>
            <p:cNvCxnSpPr/>
            <p:nvPr/>
          </p:nvCxnSpPr>
          <p:spPr>
            <a:xfrm flipH="1">
              <a:off x="6782226" y="949573"/>
              <a:ext cx="1447976" cy="51850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ángulo 37">
                <a:extLst>
                  <a:ext uri="{FF2B5EF4-FFF2-40B4-BE49-F238E27FC236}">
                    <a16:creationId xmlns:a16="http://schemas.microsoft.com/office/drawing/2014/main" id="{26758304-7FF1-4DAD-85FB-E55F632B0A62}"/>
                  </a:ext>
                </a:extLst>
              </p:cNvPr>
              <p:cNvSpPr/>
              <p:nvPr/>
            </p:nvSpPr>
            <p:spPr>
              <a:xfrm>
                <a:off x="8206382" y="2345694"/>
                <a:ext cx="3924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38" name="Rectángulo 37">
                <a:extLst>
                  <a:ext uri="{FF2B5EF4-FFF2-40B4-BE49-F238E27FC236}">
                    <a16:creationId xmlns:a16="http://schemas.microsoft.com/office/drawing/2014/main" id="{26758304-7FF1-4DAD-85FB-E55F632B0A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6382" y="2345694"/>
                <a:ext cx="3924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ángulo 38">
                <a:extLst>
                  <a:ext uri="{FF2B5EF4-FFF2-40B4-BE49-F238E27FC236}">
                    <a16:creationId xmlns:a16="http://schemas.microsoft.com/office/drawing/2014/main" id="{72005A1E-11A3-413E-B907-19BF838A57D4}"/>
                  </a:ext>
                </a:extLst>
              </p:cNvPr>
              <p:cNvSpPr/>
              <p:nvPr/>
            </p:nvSpPr>
            <p:spPr>
              <a:xfrm>
                <a:off x="5187812" y="2178666"/>
                <a:ext cx="3853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39" name="Rectángulo 38">
                <a:extLst>
                  <a:ext uri="{FF2B5EF4-FFF2-40B4-BE49-F238E27FC236}">
                    <a16:creationId xmlns:a16="http://schemas.microsoft.com/office/drawing/2014/main" id="{72005A1E-11A3-413E-B907-19BF838A57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812" y="2178666"/>
                <a:ext cx="38536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ángulo 39">
                <a:extLst>
                  <a:ext uri="{FF2B5EF4-FFF2-40B4-BE49-F238E27FC236}">
                    <a16:creationId xmlns:a16="http://schemas.microsoft.com/office/drawing/2014/main" id="{7F8085A1-74F2-4AF2-9CBF-18A08415CE82}"/>
                  </a:ext>
                </a:extLst>
              </p:cNvPr>
              <p:cNvSpPr/>
              <p:nvPr/>
            </p:nvSpPr>
            <p:spPr>
              <a:xfrm>
                <a:off x="6623805" y="3303935"/>
                <a:ext cx="38183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40" name="Rectángulo 39">
                <a:extLst>
                  <a:ext uri="{FF2B5EF4-FFF2-40B4-BE49-F238E27FC236}">
                    <a16:creationId xmlns:a16="http://schemas.microsoft.com/office/drawing/2014/main" id="{7F8085A1-74F2-4AF2-9CBF-18A08415C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805" y="3303935"/>
                <a:ext cx="38183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ángulo 40">
                <a:extLst>
                  <a:ext uri="{FF2B5EF4-FFF2-40B4-BE49-F238E27FC236}">
                    <a16:creationId xmlns:a16="http://schemas.microsoft.com/office/drawing/2014/main" id="{B187498F-67A7-4D7F-9651-1E543FA49654}"/>
                  </a:ext>
                </a:extLst>
              </p:cNvPr>
              <p:cNvSpPr/>
              <p:nvPr/>
            </p:nvSpPr>
            <p:spPr>
              <a:xfrm>
                <a:off x="5165192" y="766067"/>
                <a:ext cx="3818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41" name="Rectángulo 40">
                <a:extLst>
                  <a:ext uri="{FF2B5EF4-FFF2-40B4-BE49-F238E27FC236}">
                    <a16:creationId xmlns:a16="http://schemas.microsoft.com/office/drawing/2014/main" id="{B187498F-67A7-4D7F-9651-1E543FA496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192" y="766067"/>
                <a:ext cx="38183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ángulo 41">
                <a:extLst>
                  <a:ext uri="{FF2B5EF4-FFF2-40B4-BE49-F238E27FC236}">
                    <a16:creationId xmlns:a16="http://schemas.microsoft.com/office/drawing/2014/main" id="{EFFEA5D4-285D-43E6-964C-0566BC9EF71F}"/>
                  </a:ext>
                </a:extLst>
              </p:cNvPr>
              <p:cNvSpPr/>
              <p:nvPr/>
            </p:nvSpPr>
            <p:spPr>
              <a:xfrm>
                <a:off x="7802704" y="2778025"/>
                <a:ext cx="3818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42" name="Rectángulo 41">
                <a:extLst>
                  <a:ext uri="{FF2B5EF4-FFF2-40B4-BE49-F238E27FC236}">
                    <a16:creationId xmlns:a16="http://schemas.microsoft.com/office/drawing/2014/main" id="{EFFEA5D4-285D-43E6-964C-0566BC9EF7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704" y="2778025"/>
                <a:ext cx="38183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ángulo 42">
                <a:extLst>
                  <a:ext uri="{FF2B5EF4-FFF2-40B4-BE49-F238E27FC236}">
                    <a16:creationId xmlns:a16="http://schemas.microsoft.com/office/drawing/2014/main" id="{DE92C548-715E-47EB-B485-4DBFBCB2C505}"/>
                  </a:ext>
                </a:extLst>
              </p:cNvPr>
              <p:cNvSpPr/>
              <p:nvPr/>
            </p:nvSpPr>
            <p:spPr>
              <a:xfrm>
                <a:off x="5497258" y="2578505"/>
                <a:ext cx="3818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43" name="Rectángulo 42">
                <a:extLst>
                  <a:ext uri="{FF2B5EF4-FFF2-40B4-BE49-F238E27FC236}">
                    <a16:creationId xmlns:a16="http://schemas.microsoft.com/office/drawing/2014/main" id="{DE92C548-715E-47EB-B485-4DBFBCB2C5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258" y="2578505"/>
                <a:ext cx="38183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532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738294" y="1490626"/>
                <a:ext cx="8953500" cy="470595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Consideremos el vector aleatorio bidimensional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s-E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s-ES" b="1" dirty="0">
                    <a:solidFill>
                      <a:schemeClr val="bg1"/>
                    </a:solidFill>
                  </a:rPr>
                  <a:t>. </a:t>
                </a:r>
                <a:r>
                  <a:rPr lang="es-ES" dirty="0">
                    <a:solidFill>
                      <a:schemeClr val="bg1"/>
                    </a:solidFill>
                  </a:rPr>
                  <a:t>Sea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xy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la función de distribución conjunta con marginales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existe una función cópula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xy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tal que: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xy</m:t>
                          </m:r>
                        </m:sub>
                      </m:sSub>
                      <m:d>
                        <m:d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xy</m:t>
                          </m:r>
                        </m:sub>
                      </m:sSub>
                      <m:d>
                        <m:d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ES" i="1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para todo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 algn="ctr">
                  <a:spcAft>
                    <a:spcPts val="1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xy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⟵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</m:oMath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i="1" dirty="0">
                    <a:solidFill>
                      <a:srgbClr val="FFC000"/>
                    </a:solidFill>
                  </a:rPr>
                  <a:t>La función cópula enlaza la distribución multivariante con las distribuciones marginales univariantes.</a:t>
                </a:r>
              </a:p>
            </p:txBody>
          </p:sp>
        </mc:Choice>
        <mc:Fallback xmlns=""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94" y="1490626"/>
                <a:ext cx="8953500" cy="4705953"/>
              </a:xfrm>
              <a:prstGeom prst="rect">
                <a:avLst/>
              </a:prstGeom>
              <a:blipFill>
                <a:blip r:embed="rId2"/>
                <a:stretch>
                  <a:fillRect l="-54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ítulo 3">
            <a:extLst>
              <a:ext uri="{FF2B5EF4-FFF2-40B4-BE49-F238E27FC236}">
                <a16:creationId xmlns:a16="http://schemas.microsoft.com/office/drawing/2014/main" id="{7E20A6FE-FD7A-4CBA-B426-AD9EDC64A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294" y="537263"/>
            <a:ext cx="8240244" cy="1320800"/>
          </a:xfrm>
        </p:spPr>
        <p:txBody>
          <a:bodyPr>
            <a:normAutofit/>
          </a:bodyPr>
          <a:lstStyle/>
          <a:p>
            <a:r>
              <a:rPr lang="es-ES" dirty="0"/>
              <a:t>Teorema de </a:t>
            </a:r>
            <a:r>
              <a:rPr lang="es-ES" dirty="0" err="1"/>
              <a:t>Sklar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C19CEC79-AC79-499E-BAFE-09EE60FF9C59}"/>
                  </a:ext>
                </a:extLst>
              </p:cNvPr>
              <p:cNvSpPr/>
              <p:nvPr/>
            </p:nvSpPr>
            <p:spPr>
              <a:xfrm>
                <a:off x="4858416" y="4509656"/>
                <a:ext cx="578235" cy="394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xy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C19CEC79-AC79-499E-BAFE-09EE60FF9C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416" y="4509656"/>
                <a:ext cx="578235" cy="394852"/>
              </a:xfrm>
              <a:prstGeom prst="rect">
                <a:avLst/>
              </a:prstGeom>
              <a:blipFill>
                <a:blip r:embed="rId3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3037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738294" y="1614783"/>
                <a:ext cx="8953500" cy="470595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rgbClr val="92D050"/>
                    </a:solidFill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xy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rgbClr val="92D050"/>
                    </a:solidFill>
                  </a:rPr>
                  <a:t> es una función cópula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rgbClr val="92D050"/>
                    </a:solidFill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rgbClr val="92D050"/>
                    </a:solidFill>
                  </a:rPr>
                  <a:t> son funciones de distribución, entonces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xy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rgbClr val="92D050"/>
                    </a:solidFill>
                  </a:rPr>
                  <a:t> definida como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xy</m:t>
                          </m:r>
                        </m:sub>
                      </m:sSub>
                      <m:d>
                        <m:d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xy</m:t>
                          </m:r>
                        </m:sub>
                      </m:sSub>
                      <m:d>
                        <m:d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b="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b="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ES" i="1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rgbClr val="92D050"/>
                    </a:solidFill>
                  </a:rPr>
                  <a:t>es una función de distribución conjunta con marginales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rgbClr val="92D050"/>
                    </a:solidFill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rgbClr val="92D050"/>
                    </a:solidFill>
                  </a:rPr>
                  <a:t>.</a:t>
                </a:r>
              </a:p>
              <a:p>
                <a:pPr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son continuas, entonces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xy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es única.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94" y="1614783"/>
                <a:ext cx="8953500" cy="4705953"/>
              </a:xfrm>
              <a:prstGeom prst="rect">
                <a:avLst/>
              </a:prstGeom>
              <a:blipFill>
                <a:blip r:embed="rId2"/>
                <a:stretch>
                  <a:fillRect l="-54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ítulo 3">
            <a:extLst>
              <a:ext uri="{FF2B5EF4-FFF2-40B4-BE49-F238E27FC236}">
                <a16:creationId xmlns:a16="http://schemas.microsoft.com/office/drawing/2014/main" id="{7E20A6FE-FD7A-4CBA-B426-AD9EDC64A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294" y="537263"/>
            <a:ext cx="8240244" cy="1320800"/>
          </a:xfrm>
        </p:spPr>
        <p:txBody>
          <a:bodyPr>
            <a:normAutofit/>
          </a:bodyPr>
          <a:lstStyle/>
          <a:p>
            <a:r>
              <a:rPr lang="es-ES" dirty="0"/>
              <a:t>Consecuencia del Teorema</a:t>
            </a:r>
          </a:p>
        </p:txBody>
      </p:sp>
    </p:spTree>
    <p:extLst>
      <p:ext uri="{BB962C8B-B14F-4D97-AF65-F5344CB8AC3E}">
        <p14:creationId xmlns:p14="http://schemas.microsoft.com/office/powerpoint/2010/main" val="422910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738294" y="1614783"/>
                <a:ext cx="8953500" cy="470595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xy</m:t>
                          </m:r>
                        </m:sub>
                      </m:sSub>
                      <m:d>
                        <m:d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xy</m:t>
                          </m:r>
                        </m:sub>
                      </m:sSub>
                      <m:d>
                        <m:d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b="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b="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xy</m:t>
                          </m:r>
                        </m:sub>
                      </m:sSub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s-ES" i="1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endParaRPr lang="es-ES" sz="400" i="1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xy</m:t>
                          </m:r>
                        </m:sub>
                      </m:sSub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xy</m:t>
                          </m:r>
                        </m:sub>
                      </m:sSub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  <m:sup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sub>
                            <m:sup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ES" i="1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94" y="1614783"/>
                <a:ext cx="8953500" cy="47059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ítulo 3">
            <a:extLst>
              <a:ext uri="{FF2B5EF4-FFF2-40B4-BE49-F238E27FC236}">
                <a16:creationId xmlns:a16="http://schemas.microsoft.com/office/drawing/2014/main" id="{7E20A6FE-FD7A-4CBA-B426-AD9EDC64A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294" y="537263"/>
            <a:ext cx="8240244" cy="1320800"/>
          </a:xfrm>
        </p:spPr>
        <p:txBody>
          <a:bodyPr>
            <a:normAutofit/>
          </a:bodyPr>
          <a:lstStyle/>
          <a:p>
            <a:r>
              <a:rPr lang="es-ES" dirty="0"/>
              <a:t>Obtener la función cópula a partir de las marginales y la conjunta</a:t>
            </a:r>
          </a:p>
        </p:txBody>
      </p:sp>
    </p:spTree>
    <p:extLst>
      <p:ext uri="{BB962C8B-B14F-4D97-AF65-F5344CB8AC3E}">
        <p14:creationId xmlns:p14="http://schemas.microsoft.com/office/powerpoint/2010/main" val="679182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738294" y="1614783"/>
                <a:ext cx="8953500" cy="470595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Si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son dos variables aleatorias con funciones de distribución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y la función de distribución multivariante (conjunta) 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xy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 Entonces,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son independientes si y sólo si: 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xy</m:t>
                          </m:r>
                        </m:sub>
                      </m:sSub>
                      <m:d>
                        <m:d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b="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b="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sub>
                          </m:sSub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sSub>
                        <m:sSub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</m:oMath>
                  </m:oMathPara>
                </a14:m>
                <a:endParaRPr lang="es-ES" i="1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endParaRPr lang="es-ES" i="1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i="1" dirty="0">
                    <a:solidFill>
                      <a:srgbClr val="FFC000"/>
                    </a:solidFill>
                  </a:rPr>
                  <a:t>Esta función cópula se llama cópula de independencia.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94" y="1614783"/>
                <a:ext cx="8953500" cy="4705953"/>
              </a:xfrm>
              <a:prstGeom prst="rect">
                <a:avLst/>
              </a:prstGeom>
              <a:blipFill>
                <a:blip r:embed="rId2"/>
                <a:stretch>
                  <a:fillRect l="-54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ítulo 3">
            <a:extLst>
              <a:ext uri="{FF2B5EF4-FFF2-40B4-BE49-F238E27FC236}">
                <a16:creationId xmlns:a16="http://schemas.microsoft.com/office/drawing/2014/main" id="{7E20A6FE-FD7A-4CBA-B426-AD9EDC64A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294" y="537263"/>
            <a:ext cx="8240244" cy="1320800"/>
          </a:xfrm>
        </p:spPr>
        <p:txBody>
          <a:bodyPr>
            <a:normAutofit/>
          </a:bodyPr>
          <a:lstStyle/>
          <a:p>
            <a:r>
              <a:rPr lang="es-ES" dirty="0"/>
              <a:t>Independencia</a:t>
            </a:r>
          </a:p>
        </p:txBody>
      </p:sp>
    </p:spTree>
    <p:extLst>
      <p:ext uri="{BB962C8B-B14F-4D97-AF65-F5344CB8AC3E}">
        <p14:creationId xmlns:p14="http://schemas.microsoft.com/office/powerpoint/2010/main" val="4201715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B087F-31AC-4BCA-A6A3-F9AAD6454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Cópula Gaussiana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DF0050E-0DAD-4CAE-A791-D03E84D3F8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90475"/>
                <a:ext cx="8596668" cy="4457925"/>
              </a:xfrm>
            </p:spPr>
            <p:txBody>
              <a:bodyPr>
                <a:normAutofit lnSpcReduction="10000"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Consideremos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la función de distribución de una Normal univariante estándar. </a:t>
                </a:r>
              </a:p>
              <a:p>
                <a:pPr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Sea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la función de distribución conjunta de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un vector aleatorio </a:t>
                </a:r>
                <a14:m>
                  <m:oMath xmlns:m="http://schemas.openxmlformats.org/officeDocument/2006/math"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dimensional, con vector de medias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y matriz de correlaciones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pPr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Entonces la función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sub>
                        <m: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𝐺𝑎𝑢𝑠𝑠</m:t>
                          </m:r>
                        </m:sup>
                      </m:sSubSup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…,</m:t>
                          </m:r>
                          <m:sSubSup>
                            <m:sSubSup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s-ES" i="1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	es la cópula Gaussiana </a:t>
                </a:r>
                <a14:m>
                  <m:oMath xmlns:m="http://schemas.openxmlformats.org/officeDocument/2006/math"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dimensional con matriz de correlaciones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	donde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[0,1]</m:t>
                        </m:r>
                      </m:e>
                      <m:sup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pPr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entonces la cópula permite generar dependencia simétrica.</a:t>
                </a:r>
              </a:p>
              <a:p>
                <a:endParaRPr lang="es-ES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DF0050E-0DAD-4CAE-A791-D03E84D3F8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90475"/>
                <a:ext cx="8596668" cy="4457925"/>
              </a:xfrm>
              <a:blipFill>
                <a:blip r:embed="rId2"/>
                <a:stretch>
                  <a:fillRect l="-142" t="-150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67924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490</Words>
  <Application>Microsoft Office PowerPoint</Application>
  <PresentationFormat>Panorámica</PresentationFormat>
  <Paragraphs>57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Trebuchet MS</vt:lpstr>
      <vt:lpstr>Wingdings 3</vt:lpstr>
      <vt:lpstr>Faceta</vt:lpstr>
      <vt:lpstr>Tema de Office</vt:lpstr>
      <vt:lpstr>Cópulas</vt:lpstr>
      <vt:lpstr>Recordando</vt:lpstr>
      <vt:lpstr>Cópula</vt:lpstr>
      <vt:lpstr>Cópula</vt:lpstr>
      <vt:lpstr>Teorema de Sklar</vt:lpstr>
      <vt:lpstr>Consecuencia del Teorema</vt:lpstr>
      <vt:lpstr>Obtener la función cópula a partir de las marginales y la conjunta</vt:lpstr>
      <vt:lpstr>Independencia</vt:lpstr>
      <vt:lpstr>Cópula Gaussiana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Cópulas</dc:title>
  <dc:creator>Elisa Cabana</dc:creator>
  <cp:lastModifiedBy>Elisa Cabana</cp:lastModifiedBy>
  <cp:revision>24</cp:revision>
  <dcterms:created xsi:type="dcterms:W3CDTF">2019-12-10T12:49:40Z</dcterms:created>
  <dcterms:modified xsi:type="dcterms:W3CDTF">2019-12-20T19:48:24Z</dcterms:modified>
</cp:coreProperties>
</file>