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269" r:id="rId4"/>
    <p:sldId id="348" r:id="rId5"/>
    <p:sldId id="343" r:id="rId6"/>
    <p:sldId id="349" r:id="rId7"/>
    <p:sldId id="350" r:id="rId8"/>
    <p:sldId id="351" r:id="rId9"/>
    <p:sldId id="352" r:id="rId10"/>
    <p:sldId id="356" r:id="rId11"/>
    <p:sldId id="355" r:id="rId12"/>
    <p:sldId id="353" r:id="rId13"/>
    <p:sldId id="357" r:id="rId14"/>
    <p:sldId id="358" r:id="rId15"/>
    <p:sldId id="3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K-medias</a:t>
            </a:r>
            <a:endParaRPr lang="en-US" sz="4800" kern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25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7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9" name="Freeform: Shape 128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31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Implementación del algoritmo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60721"/>
                <a:ext cx="8596668" cy="4932584"/>
              </a:xfrm>
            </p:spPr>
            <p:txBody>
              <a:bodyPr>
                <a:norm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maximización de este criterio requeriría calcularlo para todas las posibles particiones en el número de grupos especificado.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Esto es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computacionalmente muy costoso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salvo para valores de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muy pequeños. 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 eso, sólo encontraremos mínimos locales de SCDG, con lo cual, se recomienda aplicar el algoritmo usando diferentes configuraciones iniciales.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60721"/>
                <a:ext cx="8596668" cy="4932584"/>
              </a:xfrm>
              <a:blipFill>
                <a:blip r:embed="rId2"/>
                <a:stretch>
                  <a:fillRect l="-28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262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Implementación del algoritmo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48427"/>
                <a:ext cx="8596668" cy="493258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algoritmo de k−medias busca la partición óptima con la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restricción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que en cada iteración sólo se permite mover un elemento de un grupo a otro. 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algoritmo funciona como sigue: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Partir de una asignación inicial.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Comprobar si moviendo algún elemento se reduce </a:t>
                </a:r>
                <a14:m>
                  <m:oMath xmlns:m="http://schemas.openxmlformats.org/officeDocument/2006/math"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𝑊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es posible reducir </a:t>
                </a:r>
                <a14:m>
                  <m:oMath xmlns:m="http://schemas.openxmlformats.org/officeDocument/2006/math"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𝑊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mover el elemento, recalcular las medias de los dos grupos afectados por el cambio y volver al punto 2. Si no es posible reducir </a:t>
                </a:r>
                <a14:m>
                  <m:oMath xmlns:m="http://schemas.openxmlformats.org/officeDocument/2006/math"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𝑊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terminar.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consecuencia, el resultado del algoritmo puede depender de la asignación inicial y del orden de los elementos.  Por eso siempre conviene repetir el algoritmo con distintos valores iniciales y permutando los elemento de la muestra. </a:t>
                </a:r>
              </a:p>
              <a:p>
                <a:pPr lvl="1" indent="-342900"/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48427"/>
                <a:ext cx="8596668" cy="4932584"/>
              </a:xfrm>
              <a:blipFill>
                <a:blip r:embed="rId2"/>
                <a:stretch>
                  <a:fillRect l="-284" t="-1236" r="-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459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Número de grupos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la aplicación habitual del algoritmo de </a:t>
                </a:r>
                <a14:m>
                  <m:oMath xmlns:m="http://schemas.openxmlformats.org/officeDocument/2006/math">
                    <m:r>
                      <a:rPr lang="es-E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𝐾</m:t>
                    </m:r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medias hay que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fijar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el número de grupos, </a:t>
                </a:r>
                <a14:m>
                  <m:oMath xmlns:m="http://schemas.openxmlformats.org/officeDocument/2006/math"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𝐾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Obviamente, este número no puede estimarse con un criterio de homogeneidad ya que la forma de conseguir grupos muy homogéneos y minimizar la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𝑆𝐶𝐷𝐺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hacer tantos grupos como observaciones, con lo que siempre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𝑆𝐶𝐷𝐺</m:t>
                    </m:r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 han propuesto distintos métodos para seleccionar el número de grupos.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8596668" cy="4932584"/>
              </a:xfrm>
              <a:blipFill>
                <a:blip r:embed="rId2"/>
                <a:stretch>
                  <a:fillRect l="-284" t="-7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517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Número de grupos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73017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Un procedimiento aproximado que se utiliza bastante es realizar un test </a:t>
                </a:r>
                <a14:m>
                  <m:oMath xmlns:m="http://schemas.openxmlformats.org/officeDocument/2006/math"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aproximado de reducción de variabilidad.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Consiste en comparar la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𝑆𝐶𝐷𝐺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𝐾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grupos con la de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𝐾</m:t>
                    </m:r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y calcular la reducción proporcional de variabilidad que se obtiene aumentando un grupo adicional. 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test es: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𝐹</m:t>
                      </m:r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𝑆𝐶𝐷𝐺</m:t>
                          </m:r>
                          <m:d>
                            <m:dPr>
                              <m:ctrlPr>
                                <a:rPr lang="es-ES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𝐾</m:t>
                              </m:r>
                            </m:e>
                          </m:d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𝑆𝐶𝐷𝐺</m:t>
                          </m:r>
                          <m:d>
                            <m:dPr>
                              <m:ctrlPr>
                                <a:rPr lang="es-ES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𝐾</m:t>
                              </m:r>
                              <m:r>
                                <a:rPr lang="es-ES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𝑆𝐶𝐷𝐺</m:t>
                          </m:r>
                          <m:d>
                            <m:dPr>
                              <m:ctrlP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𝐾</m:t>
                              </m:r>
                              <m: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/(</m:t>
                          </m:r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𝐾</m:t>
                          </m:r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73017"/>
                <a:ext cx="8596668" cy="4932584"/>
              </a:xfrm>
              <a:blipFill>
                <a:blip r:embed="rId2"/>
                <a:stretch>
                  <a:fillRect l="-284" t="-7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433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Número de grupos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24890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 está comparando la disminución de variabilidad al aumentar un grupo con la varianza promedio. 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valor de </a:t>
                </a:r>
                <a14:m>
                  <m:oMath xmlns:m="http://schemas.openxmlformats.org/officeDocument/2006/math"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suele compararse con una distribución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b>
                        <m: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  </m:t>
                        </m:r>
                        <m: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𝐾</m:t>
                        </m:r>
                        <m: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−1)</m:t>
                        </m:r>
                      </m:sub>
                    </m:sSub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Esta regla no esta muy justificada porque los datos no tienen porque verificar las hipótesis necesarias para aplicar la distribución </a:t>
                </a:r>
                <a14:m>
                  <m:oMath xmlns:m="http://schemas.openxmlformats.org/officeDocument/2006/math"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Una regla empírica que da resultados razonables, sugerida por </a:t>
                </a:r>
                <a:r>
                  <a:rPr lang="es-E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Hartigan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(1975), e implantada en algunos programas informáticos, es introducir un grupo más si este cociente es mayor que 10.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24890"/>
                <a:ext cx="8596668" cy="4932584"/>
              </a:xfrm>
              <a:blipFill>
                <a:blip r:embed="rId2"/>
                <a:stretch>
                  <a:fillRect l="-284" t="-742" r="-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40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Fundamentos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25416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Supongamos que tenemos una muestra de </a:t>
                </a:r>
                <a14:m>
                  <m:oMath xmlns:m="http://schemas.openxmlformats.org/officeDocument/2006/math">
                    <m:r>
                      <a:rPr lang="es-ES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elementos con </a:t>
                </a:r>
                <a14:m>
                  <m:oMath xmlns:m="http://schemas.openxmlformats.org/officeDocument/2006/math">
                    <m:r>
                      <a:rPr lang="es-ES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variables. El objetivo es dividir esta muestra en un número de grupos prefijado, </a:t>
                </a:r>
                <a14:m>
                  <m:oMath xmlns:m="http://schemas.openxmlformats.org/officeDocument/2006/math">
                    <m:r>
                      <a:rPr lang="es-ES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𝐾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El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algoritmo de </a:t>
                </a:r>
                <a14:m>
                  <m:oMath xmlns:m="http://schemas.openxmlformats.org/officeDocument/2006/math">
                    <m:r>
                      <a:rPr lang="es-ES" sz="2000" dirty="0">
                        <a:solidFill>
                          <a:srgbClr val="FFC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𝐾</m:t>
                    </m:r>
                    <m:r>
                      <a:rPr lang="es-ES" sz="2000" dirty="0">
                        <a:solidFill>
                          <a:srgbClr val="FFC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medias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requiere las cuatro etapas siguientes: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+mj-lt"/>
                  <a:buAutoNum type="arabicPeriod"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Seleccionar </a:t>
                </a:r>
                <a14:m>
                  <m:oMath xmlns:m="http://schemas.openxmlformats.org/officeDocument/2006/math">
                    <m:r>
                      <a:rPr lang="es-ES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𝐾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puntos como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centros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los grupos iniciales. Esto puede hacerse:</a:t>
                </a:r>
              </a:p>
              <a:p>
                <a:pPr lvl="2">
                  <a:buFont typeface="+mj-lt"/>
                  <a:buAutoNum type="alphaLcParenR"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asignando aleatoriamente los objetos a los grupos y tomando los centros de los grupos formados</a:t>
                </a:r>
              </a:p>
              <a:p>
                <a:pPr lvl="2">
                  <a:buFont typeface="+mj-lt"/>
                  <a:buAutoNum type="alphaLcParenR"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tomando como centros los </a:t>
                </a:r>
                <a14:m>
                  <m:oMath xmlns:m="http://schemas.openxmlformats.org/officeDocument/2006/math">
                    <m:r>
                      <a:rPr lang="es-ES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𝐾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puntos más alejados entre sí </a:t>
                </a:r>
              </a:p>
              <a:p>
                <a:pPr lvl="2">
                  <a:buFont typeface="+mj-lt"/>
                  <a:buAutoNum type="alphaLcParenR"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construyendo los grupos con información a priori, o bien seleccionando los centros a priori.</a:t>
                </a:r>
              </a:p>
              <a:p>
                <a:pPr lvl="1"/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25416"/>
                <a:ext cx="8596668" cy="4932584"/>
              </a:xfrm>
              <a:blipFill>
                <a:blip r:embed="rId2"/>
                <a:stretch>
                  <a:fillRect l="-284" t="-7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Fundamentos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25416"/>
                <a:ext cx="8596668" cy="4932584"/>
              </a:xfrm>
            </p:spPr>
            <p:txBody>
              <a:bodyPr>
                <a:norm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+mj-lt"/>
                  <a:buAutoNum type="arabicPeriod" startAt="2"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Calcular las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distancias euclídeas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 cada elemento al centro de los </a:t>
                </a:r>
                <a14:m>
                  <m:oMath xmlns:m="http://schemas.openxmlformats.org/officeDocument/2006/math">
                    <m:r>
                      <a:rPr lang="es-ES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𝐾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grupos, y asignar cada elemento al grupo más próximo. La asignación se realiza secuencialmente y al introducir un nuevo elemento en un grupo se recalculan las coordenadas de la nueva media de grupo.</a:t>
                </a:r>
              </a:p>
              <a:p>
                <a:pPr marL="800100" lvl="1" indent="-342900">
                  <a:buFont typeface="+mj-lt"/>
                  <a:buAutoNum type="arabicPeriod" startAt="2"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+mj-lt"/>
                  <a:buAutoNum type="arabicPeriod" startAt="2"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Definir un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criterio de optimalidad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comprobar si reasignando uno a uno cada elemento de un grupo a otro mejora el criterio.</a:t>
                </a:r>
              </a:p>
              <a:p>
                <a:pPr marL="800100" lvl="1" indent="-342900">
                  <a:buFont typeface="+mj-lt"/>
                  <a:buAutoNum type="arabicPeriod" startAt="2"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+mj-lt"/>
                  <a:buAutoNum type="arabicPeriod" startAt="2"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no es posible mejorar el criterio de optimalidad, </a:t>
                </a:r>
                <a:r>
                  <a:rPr lang="es-ES" sz="2000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terminar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el proceso.</a:t>
                </a:r>
              </a:p>
              <a:p>
                <a:pPr marL="0" indent="0">
                  <a:buNone/>
                </a:pPr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25416"/>
                <a:ext cx="8596668" cy="493258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02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Implementación del algoritmo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60721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criterio de homogeneidad que se utiliza en el algoritmo de </a:t>
                </a:r>
                <a14:m>
                  <m:oMath xmlns:m="http://schemas.openxmlformats.org/officeDocument/2006/math">
                    <m:r>
                      <a:rPr lang="es-ES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𝐾</m:t>
                    </m:r>
                    <m:r>
                      <a:rPr lang="es-ES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medias es la </a:t>
                </a:r>
                <a:r>
                  <a:rPr lang="es-ES" sz="2000" i="1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suma de cuadrados dentro de los grupos (SCDG)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todas las variables, que es equivalente a la suma ponderada de las varianzas de las variables en los grupos:</a:t>
                </a:r>
              </a:p>
              <a:p>
                <a:endParaRPr lang="es-E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𝑆𝐶𝐷𝐺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𝐾</m:t>
                          </m:r>
                        </m:sup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p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E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sz="2000" b="1" i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𝐱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el valor de la variable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en el elemento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del grupo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s-ES" sz="20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</m:e>
                        </m:acc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la media de esta variable en el grupo. </a:t>
                </a: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60721"/>
                <a:ext cx="8596668" cy="4932584"/>
              </a:xfrm>
              <a:blipFill>
                <a:blip r:embed="rId2"/>
                <a:stretch>
                  <a:fillRect l="-709" t="-617" r="-78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21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Implementación del algoritmo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60721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criterio se escribe: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min</m:t>
                          </m:r>
                        </m:fName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𝑆𝐶𝐷𝐺</m:t>
                          </m:r>
                        </m:e>
                      </m:func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sup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e>
                          </m:nary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el número de elementos del grupo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𝑗𝑘</m:t>
                        </m:r>
                      </m:sub>
                      <m:sup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la varianza de la variable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en dicho grupo. </a:t>
                </a: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varianza de cada variable en cada grupo es claramente una medida de la heterogeneidad del grupo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al minimizar las varianzas de todas las variables en los grupos obtendremos grupos más homogéneos. 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60721"/>
                <a:ext cx="8596668" cy="4932584"/>
              </a:xfrm>
              <a:blipFill>
                <a:blip r:embed="rId2"/>
                <a:stretch>
                  <a:fillRect l="-709" t="-6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594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Implementación del algoritmo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60721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Un posible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criterio alternativo de homogeneidad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sería minimizar las distancias al cuadrado entre los centros de los grupos y los puntos que pertenecen a ese grupo. Si medimos las distancias con la norma euclídea, este criterio se escribe: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e>
                          </m:nary>
                          <m:sSup>
                            <m:sSup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sz="20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𝐱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p>
                          </m:sSup>
                          <m:d>
                            <m:d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𝐾</m:t>
                          </m:r>
                        </m:sup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p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el cuadrado de la distancia euclídea entre el elemento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del grupo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su media de grupo. 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60721"/>
                <a:ext cx="8596668" cy="4932584"/>
              </a:xfrm>
              <a:blipFill>
                <a:blip r:embed="rId2"/>
                <a:stretch>
                  <a:fillRect l="-709" t="-617" r="-127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80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Implementación del algoritmo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660721"/>
                <a:ext cx="8963971" cy="4932584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 fácil comprobar que ambos criterios son idénticos. Sabemos que un escalar es igual a su traza, entonces podemos escribir el último criterio como: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𝑡𝑟𝑎𝑧𝑎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𝑔</m:t>
                                  </m:r>
                                </m:e>
                              </m:d>
                            </m:e>
                          </m:d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</m:func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𝑡𝑟𝑎𝑧𝑎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e>
                          </m:nary>
                          <m:sSup>
                            <m:s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sz="20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𝐱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sz="20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𝐱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llamando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𝑊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 la matriz de SCDG: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𝑊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𝐾</m:t>
                          </m:r>
                        </m:sup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Tenemos que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min</m:t>
                          </m:r>
                        </m:fName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𝑡𝑟𝑎𝑧𝑎</m:t>
                          </m:r>
                          <m:d>
                            <m:d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</m:d>
                        </m:e>
                      </m:func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min</m:t>
                          </m:r>
                        </m:fName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𝑆𝐶𝐷𝐺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s-ES" sz="20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Como la traza es la suma de los elementos de la diagonal principal ambos criterios coinciden.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660721"/>
                <a:ext cx="8963971" cy="4932584"/>
              </a:xfrm>
              <a:blipFill>
                <a:blip r:embed="rId2"/>
                <a:stretch>
                  <a:fillRect l="-680" t="-617" b="-123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1400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Implementación del algoritmo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0721"/>
            <a:ext cx="8596668" cy="4932584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criterio se denomina </a:t>
            </a:r>
            <a:r>
              <a:rPr lang="es-E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criterio de la traza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y fue propuesto por </a:t>
            </a:r>
            <a:r>
              <a:rPr lang="es-ES" sz="2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Ward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(1963).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criterio de la traza tiene dos propiedades importantes. </a:t>
            </a:r>
            <a:r>
              <a:rPr lang="es-ES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primera 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que no es invariante ante cambios de medida en las variables. Cuando las variables vayan en unidades distintas conviene </a:t>
            </a:r>
            <a:r>
              <a:rPr lang="es-ES" sz="20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estandarizarlas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para evitar que el resultado del algoritmo dependa de cambios irrelevantes en la escala de medida. 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Cuando vayan en las mismas unidades suele ser mejor </a:t>
            </a:r>
            <a:r>
              <a:rPr lang="es-ES" sz="2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estandarizar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ya que es posible que una varianza mucho mayor que el resto sea precisamente debida a que existen dos grupos de observaciones en esa variable, y si estandarizamos podemos ocultar la presencia de los grupos. 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637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Implementación del algoritmo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77816"/>
            <a:ext cx="8596668" cy="4932584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es-E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segunda propiedad 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 criterio de la traza es que minimizar la distancia euclídea produce grupos aproximadamente esféricos. 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otro lado este criterio está pensado para variables cuantitativas.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Aunque puede aplicarse si existe un pequeño número de variables binarias, si una parte importante de las variables son atributos, es mejor utilizar los métodos jerárquicos.</a:t>
            </a:r>
          </a:p>
        </p:txBody>
      </p:sp>
    </p:spTree>
    <p:extLst>
      <p:ext uri="{BB962C8B-B14F-4D97-AF65-F5344CB8AC3E}">
        <p14:creationId xmlns:p14="http://schemas.microsoft.com/office/powerpoint/2010/main" val="19957821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1068</Words>
  <Application>Microsoft Office PowerPoint</Application>
  <PresentationFormat>Panorámica</PresentationFormat>
  <Paragraphs>94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K-medias</vt:lpstr>
      <vt:lpstr>Fundamentos</vt:lpstr>
      <vt:lpstr>Fundamentos</vt:lpstr>
      <vt:lpstr>Implementación del algoritmo</vt:lpstr>
      <vt:lpstr>Implementación del algoritmo</vt:lpstr>
      <vt:lpstr>Implementación del algoritmo</vt:lpstr>
      <vt:lpstr>Implementación del algoritmo</vt:lpstr>
      <vt:lpstr>Implementación del algoritmo</vt:lpstr>
      <vt:lpstr>Implementación del algoritmo</vt:lpstr>
      <vt:lpstr>Implementación del algoritmo</vt:lpstr>
      <vt:lpstr>Implementación del algoritmo</vt:lpstr>
      <vt:lpstr>Número de grupos</vt:lpstr>
      <vt:lpstr>Número de grupos</vt:lpstr>
      <vt:lpstr>Número de grupos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clásicos de partición</dc:title>
  <dc:creator>Elisa Cabana</dc:creator>
  <cp:lastModifiedBy>Elisa Cabana</cp:lastModifiedBy>
  <cp:revision>15</cp:revision>
  <dcterms:created xsi:type="dcterms:W3CDTF">2020-01-29T13:46:11Z</dcterms:created>
  <dcterms:modified xsi:type="dcterms:W3CDTF">2020-01-29T15:27:25Z</dcterms:modified>
</cp:coreProperties>
</file>