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72" r:id="rId5"/>
    <p:sldId id="373" r:id="rId6"/>
    <p:sldId id="374" r:id="rId7"/>
    <p:sldId id="375" r:id="rId8"/>
    <p:sldId id="3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6T08:32:47.589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281 1 672,'0'36'528,"-7"3"-456,1 3-72,0-2-16,-6-4 16,-1 1 8,-6-4 0,1 4 80,-1-7 64,-6 7 32,0-6-56,-6 2-128,-6-2-80,6 0-200,-1-11-560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Criterio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varimax</a:t>
            </a:r>
            <a:endParaRPr lang="en-US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4" name="Picture 153" descr="Imagen que contiene texto, pizarra&#10;&#10;Descripción generada automáticamente">
            <a:extLst>
              <a:ext uri="{FF2B5EF4-FFF2-40B4-BE49-F238E27FC236}">
                <a16:creationId xmlns:a16="http://schemas.microsoft.com/office/drawing/2014/main" id="{1109A1D1-8711-4EFB-8A3B-67D527B7C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9" r="10976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F718EC4-9A21-4E9B-A236-E139A730492C}"/>
                  </a:ext>
                </a:extLst>
              </p14:cNvPr>
              <p14:cNvContentPartPr/>
              <p14:nvPr/>
            </p14:nvContentPartPr>
            <p14:xfrm>
              <a:off x="11007489" y="6845788"/>
              <a:ext cx="101160" cy="18504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F718EC4-9A21-4E9B-A236-E139A73049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9489" y="6828148"/>
                <a:ext cx="136800" cy="2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32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Rotación de los factores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Como vimos anteriormente, la </a:t>
            </a:r>
            <a:r>
              <a:rPr lang="es-ES" dirty="0">
                <a:solidFill>
                  <a:srgbClr val="FFC000"/>
                </a:solidFill>
              </a:rPr>
              <a:t>matriz de carga </a:t>
            </a:r>
            <a:r>
              <a:rPr lang="es-ES" dirty="0">
                <a:solidFill>
                  <a:schemeClr val="bg1"/>
                </a:solidFill>
              </a:rPr>
              <a:t>no esta identificada ante multiplicaciones por matrices </a:t>
            </a:r>
            <a:r>
              <a:rPr lang="es-ES" dirty="0">
                <a:solidFill>
                  <a:srgbClr val="92D050"/>
                </a:solidFill>
              </a:rPr>
              <a:t>ortogonales</a:t>
            </a:r>
            <a:r>
              <a:rPr lang="es-ES" dirty="0">
                <a:solidFill>
                  <a:schemeClr val="bg1"/>
                </a:solidFill>
              </a:rPr>
              <a:t>, que equivalen a </a:t>
            </a:r>
            <a:r>
              <a:rPr lang="es-ES" dirty="0">
                <a:solidFill>
                  <a:srgbClr val="FFFF00"/>
                </a:solidFill>
              </a:rPr>
              <a:t>rotaciones</a:t>
            </a:r>
            <a:r>
              <a:rPr lang="es-ES" dirty="0">
                <a:solidFill>
                  <a:schemeClr val="bg1"/>
                </a:solidFill>
              </a:rPr>
              <a:t>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análisis factorial está definido el espacio de las columnas de la matriz de carga, pero cualquier base de este espacio puede ser una solución.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Para elegir entre las </a:t>
            </a:r>
            <a:r>
              <a:rPr lang="es-ES" dirty="0">
                <a:solidFill>
                  <a:srgbClr val="FFC000"/>
                </a:solidFill>
              </a:rPr>
              <a:t>posibles soluciones</a:t>
            </a:r>
            <a:r>
              <a:rPr lang="es-ES" dirty="0">
                <a:solidFill>
                  <a:schemeClr val="bg1"/>
                </a:solidFill>
              </a:rPr>
              <a:t>, se tienen en cuenta la </a:t>
            </a:r>
            <a:r>
              <a:rPr lang="es-ES" dirty="0">
                <a:solidFill>
                  <a:srgbClr val="92D050"/>
                </a:solidFill>
              </a:rPr>
              <a:t>interpretación</a:t>
            </a:r>
            <a:r>
              <a:rPr lang="es-ES" dirty="0">
                <a:solidFill>
                  <a:schemeClr val="bg1"/>
                </a:solidFill>
              </a:rPr>
              <a:t> de los factores.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Intuitivamente, será más fácil interpretar un factor cuando se asocia a un bloque de variables observadas. 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Rotación de los factores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Esto ocurrirá si las </a:t>
            </a:r>
            <a:r>
              <a:rPr lang="es-ES" dirty="0">
                <a:solidFill>
                  <a:srgbClr val="FFC000"/>
                </a:solidFill>
              </a:rPr>
              <a:t>columnas</a:t>
            </a:r>
            <a:r>
              <a:rPr lang="es-ES" dirty="0">
                <a:solidFill>
                  <a:schemeClr val="bg1"/>
                </a:solidFill>
              </a:rPr>
              <a:t> de la matriz de carga, que representan el efecto de cada factor sobre las variables observadas, contienen valores altos para ciertas variables y pequeños para otras.</a:t>
            </a: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Esta idea puede plantearse de distintas formas que dan lugar a </a:t>
            </a:r>
            <a:r>
              <a:rPr lang="es-ES" dirty="0">
                <a:solidFill>
                  <a:srgbClr val="92D050"/>
                </a:solidFill>
              </a:rPr>
              <a:t>distintos criterios </a:t>
            </a:r>
            <a:r>
              <a:rPr lang="es-ES" dirty="0">
                <a:solidFill>
                  <a:schemeClr val="bg1"/>
                </a:solidFill>
              </a:rPr>
              <a:t>para definir la rotación.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Los coeficientes de la matriz ortogonal que define la rotación se obtendrán </a:t>
            </a:r>
            <a:r>
              <a:rPr lang="es-ES" dirty="0">
                <a:solidFill>
                  <a:srgbClr val="FFC000"/>
                </a:solidFill>
              </a:rPr>
              <a:t>minimizando una función objetivo </a:t>
            </a:r>
            <a:r>
              <a:rPr lang="es-ES" dirty="0">
                <a:solidFill>
                  <a:schemeClr val="bg1"/>
                </a:solidFill>
              </a:rPr>
              <a:t>que expresa la simplicidad deseada en la representación conseguida al rotar.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criterio más utilizado es el </a:t>
            </a:r>
            <a:r>
              <a:rPr lang="es-ES" dirty="0">
                <a:solidFill>
                  <a:srgbClr val="92D050"/>
                </a:solidFill>
              </a:rPr>
              <a:t>Varimax</a:t>
            </a:r>
            <a:r>
              <a:rPr lang="es-ES" dirty="0">
                <a:solidFill>
                  <a:schemeClr val="bg1"/>
                </a:solidFill>
              </a:rPr>
              <a:t>, que exponemos a continuación.</a:t>
            </a: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4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Criterio Varimax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FFC000"/>
                    </a:solidFill>
                  </a:rPr>
                  <a:t>interpretación</a:t>
                </a:r>
                <a:r>
                  <a:rPr lang="es-ES" dirty="0">
                    <a:solidFill>
                      <a:schemeClr val="bg1"/>
                    </a:solidFill>
                  </a:rPr>
                  <a:t> de los factores se facilita si los que afectan a algunas variables no lo hacen a otras y al revés.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Este objetivo conduce al criterio </a:t>
                </a:r>
                <a:r>
                  <a:rPr lang="es-ES" dirty="0">
                    <a:solidFill>
                      <a:srgbClr val="92D050"/>
                    </a:solidFill>
                  </a:rPr>
                  <a:t>de maximizar la varianza de los coeficientes que definen los efectos de cada factor</a:t>
                </a:r>
                <a:r>
                  <a:rPr lang="es-ES" dirty="0">
                    <a:solidFill>
                      <a:schemeClr val="bg1"/>
                    </a:solidFill>
                  </a:rPr>
                  <a:t> sobre las variables observadas.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precisar este criterio, llamemos:</a:t>
                </a:r>
                <a:endParaRPr lang="es-ES" sz="200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sz="19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ES" sz="19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19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los coeficientes de la matriz de carga asociados al factor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sz="19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las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19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ecuaciones después de la rotación.</a:t>
                </a:r>
                <a:endParaRPr lang="es-ES" sz="1900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sz="19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9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𝜹</m:t>
                        </m:r>
                      </m:e>
                      <m:sub>
                        <m:r>
                          <a:rPr lang="es-ES" sz="19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19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al vector que es la columna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sz="19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matriz de carga después de la rotación.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desea, que la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varianza de los coeficientes al cuadrado de este vector sea máxima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Se toman los coeficientes al cuadrado para prescindir de los signos, ya que interesa su valor absoluto.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272" t="-865" r="-4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80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Criterio Varimax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Llamando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s-ES" sz="20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la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los cuadrados de los componentes del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𝜹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la variabilidad para factor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 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s-ES" sz="20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 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p>
                          </m:sSubSup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s-E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s-ES" sz="20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0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s-ES" sz="20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s-ES" sz="20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el criterio es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maximizar la suma de las varianzas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todos los factores,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𝑉𝐶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272" t="-96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25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Criterio Varimax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9060224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matriz de carga estimada inicialmente. El problema es encontrar una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matriz ortogonal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tal que la matriz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𝛿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dada por: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𝛿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000" i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Λ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𝑀</m:t>
                      </m:r>
                    </m:oMath>
                  </m:oMathPara>
                </a14:m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cuyos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coeficientes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𝛿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vienen dados por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𝛌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𝐦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Siendo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𝛌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fila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matriz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siendo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𝐦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columna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matriz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buscamos.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términos de la matriz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 obtendrán derivando la ecuación de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respecto a cada uno de sus términos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teniendo en cuenta las restricciones de ortogonalidad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𝐦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𝐦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𝐦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𝐦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s-ES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resultado obtenido es la rotación </a:t>
                </a:r>
                <a:r>
                  <a:rPr lang="es-ES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varimax</a:t>
                </a:r>
                <a:r>
                  <a:rPr lang="es-ES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9060224" cy="4932584"/>
              </a:xfrm>
              <a:blipFill>
                <a:blip r:embed="rId2"/>
                <a:stretch>
                  <a:fillRect l="-135" t="-618" r="-8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53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Criterio Varimax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9060224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resumen, empezando con una matriz de carga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podemos considerar matrices de carga rotadas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p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donde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ortogonal cuadrada.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criterio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Varimax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selecciona la matriz ortogonal tal que: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𝑉𝐶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 cual lleva al resultado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p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rotación óptima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varimax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lleva a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visualizaciones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matriz de carga que permiten una interpretación más sencilla que las matrices de carga sin rotar.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9060224" cy="4932584"/>
              </a:xfrm>
              <a:blipFill>
                <a:blip r:embed="rId2"/>
                <a:stretch>
                  <a:fillRect l="-135" t="-618" r="-2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15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577</Words>
  <Application>Microsoft Office PowerPoint</Application>
  <PresentationFormat>Panorámica</PresentationFormat>
  <Paragraphs>54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Criterio varimax</vt:lpstr>
      <vt:lpstr>Rotación de los factores</vt:lpstr>
      <vt:lpstr>Rotación de los factores</vt:lpstr>
      <vt:lpstr>Criterio Varimax</vt:lpstr>
      <vt:lpstr>Criterio Varimax</vt:lpstr>
      <vt:lpstr>Criterio Varimax</vt:lpstr>
      <vt:lpstr>Criterio Varimax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Criterio varimax</dc:title>
  <dc:creator>Elisa Cabana</dc:creator>
  <cp:lastModifiedBy>Elisa Cabana</cp:lastModifiedBy>
  <cp:revision>10</cp:revision>
  <dcterms:created xsi:type="dcterms:W3CDTF">2020-01-27T15:27:49Z</dcterms:created>
  <dcterms:modified xsi:type="dcterms:W3CDTF">2020-04-06T08:52:07Z</dcterms:modified>
</cp:coreProperties>
</file>