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77" r:id="rId5"/>
    <p:sldId id="378" r:id="rId6"/>
    <p:sldId id="379" r:id="rId7"/>
    <p:sldId id="380" r:id="rId8"/>
    <p:sldId id="381" r:id="rId9"/>
    <p:sldId id="388" r:id="rId10"/>
    <p:sldId id="382" r:id="rId11"/>
    <p:sldId id="383" r:id="rId12"/>
    <p:sldId id="384" r:id="rId13"/>
    <p:sldId id="385" r:id="rId14"/>
    <p:sldId id="3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1823107"/>
            <a:ext cx="6430784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Component Factor </a:t>
            </a:r>
            <a:r>
              <a:rPr lang="es-E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kern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 matriz de carga estimada es igual a</a:t>
            </a:r>
            <a:endParaRPr lang="es-E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BEF043-3DC5-4D4B-8E6C-A73CC40D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74" y="2599067"/>
            <a:ext cx="3438675" cy="23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6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usamos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rotación Varimax, la estimación final de la matriz de carga sería:</a:t>
            </a:r>
            <a:endParaRPr lang="es-E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F7A37C-C485-4005-A013-BEA00B0D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39" y="2701900"/>
            <a:ext cx="3636300" cy="24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0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primer factor distingue entre estados fríos con riqueza, educación, longevidad y no violentos, de estados cálidos con pobreza, poco educados, con poca longevidad y violentos.</a:t>
            </a:r>
          </a:p>
          <a:p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segundo factor distingue a los grandes estados con poblaciones ricas y educadas pero violentas y de poca longevidad, de los pequeños estados con personas muy longevas.</a:t>
            </a:r>
          </a:p>
          <a:p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tercer factor distingue los estados poblados y violentos de los estados menos poblados, fríos, no violentos, pero de poca longevidad.</a:t>
            </a:r>
            <a:endParaRPr lang="es-E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7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Una vez que hemos estimado la matriz de carga, es posible estimar la matriz de covarianza de los errores, como la matriz diagonal: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 cual nos da las siguientes “unicidades”: 0.28, 0.35, 0.21, 0.24,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0.12, 0.17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0.29,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0.16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Entonces, las variables mejor explicadas por el modelo son: </a:t>
                </a:r>
                <a:endParaRPr lang="es-ES" b="1" i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sz="1800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s-ES" sz="18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tasa de homicidios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sub>
                    </m:sSub>
                    <m:r>
                      <a:rPr lang="es-E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18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porcentaje de graduados de secundaria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𝒍𝒐𝒈</m:t>
                    </m:r>
                    <m:r>
                      <a:rPr lang="es-E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s-E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sub>
                    </m:sSub>
                    <m:r>
                      <a:rPr lang="es-E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s-ES" sz="1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18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logaritmo del área de terreno</a:t>
                </a:r>
              </a:p>
              <a:p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 r="-4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97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Normalización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Si tenemos nuestros datos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sabemos que las variables univariantes tienen diferentes unidades de medidas, es preferible </a:t>
                </a:r>
                <a:r>
                  <a:rPr lang="es-ES" dirty="0">
                    <a:solidFill>
                      <a:srgbClr val="FFC000"/>
                    </a:solidFill>
                  </a:rPr>
                  <a:t>estandarizar las variables.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estandarización univariante de las variables resulta en una nueva variable aleatoria multivariante </a:t>
                </a:r>
                <a:endParaRPr lang="es-ES" b="1" i="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E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E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bSup>
                      <m:d>
                        <m:dPr>
                          <m:ctrlPr>
                            <a:rPr lang="es-E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una matriz diagonal, y sus elementos son las varianzas de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</a:t>
                </a:r>
                <a:r>
                  <a:rPr lang="es-ES" dirty="0">
                    <a:solidFill>
                      <a:srgbClr val="92D050"/>
                    </a:solidFill>
                  </a:rPr>
                  <a:t>variable aleatoria multivariante estandarizada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tendrá 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y matriz de covarianza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igual a la matriz de correlaciones de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543" t="-742" r="-6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Normalización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Entonces, si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sigue el modelo factorial: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estandarización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seguirá el modelo factorial: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bSup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s-ES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  <m:sup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bSup>
                      <m:r>
                        <a:rPr lang="es-ES" b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la matriz de covarianzas de</a:t>
                </a:r>
                <a:r>
                  <a:rPr lang="es-E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podrá descomponerse como: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bSup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bSup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sSubSup>
                      <m:sSub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bSup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diagonal de covarianzas de los errores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543" t="-12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92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Normalización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Como consecuencia, </a:t>
                </a:r>
                <a:r>
                  <a:rPr lang="es-ES" dirty="0">
                    <a:solidFill>
                      <a:srgbClr val="FFC000"/>
                    </a:solidFill>
                  </a:rPr>
                  <a:t>el modelo factorial de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es similar al </a:t>
                </a:r>
                <a:r>
                  <a:rPr lang="es-ES" dirty="0">
                    <a:solidFill>
                      <a:srgbClr val="92D050"/>
                    </a:solidFill>
                  </a:rPr>
                  <a:t>modelo factorial de</a:t>
                </a:r>
                <a:r>
                  <a:rPr lang="es-ES" b="1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</a:t>
                </a:r>
                <a:r>
                  <a:rPr lang="es-ES" dirty="0">
                    <a:solidFill>
                      <a:schemeClr val="bg1"/>
                    </a:solidFill>
                  </a:rPr>
                  <a:t>con: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Una matriz de carga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bSup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Un conjunto de factores (que son los mismos)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Un conjunto de errores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bSup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 matriz de covarianzas diagonal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E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sSubSup>
                      <m:sSubSupPr>
                        <m:ctrlP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sub>
                      <m:sup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E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bSup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En otras palabras, tenemos que el modelo factorial resulta: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dirty="0">
                          <a:solidFill>
                            <a:schemeClr val="bg1"/>
                          </a:solidFill>
                        </a:rPr>
                        <m:t>𝐲</m:t>
                      </m:r>
                      <m:r>
                        <a:rPr lang="es-ES" dirty="0">
                          <a:solidFill>
                            <a:schemeClr val="bg1"/>
                          </a:solidFill>
                        </a:rPr>
                        <m:t>=</m:t>
                      </m:r>
                      <m:r>
                        <a:rPr lang="es-ES">
                          <a:solidFill>
                            <a:schemeClr val="bg1"/>
                          </a:solidFill>
                        </a:rPr>
                        <m:t>𝑀</m:t>
                      </m:r>
                      <m:r>
                        <a:rPr lang="es-ES" dirty="0">
                          <a:solidFill>
                            <a:schemeClr val="bg1"/>
                          </a:solidFill>
                        </a:rPr>
                        <m:t>𝐟</m:t>
                      </m:r>
                      <m:r>
                        <a:rPr lang="es-ES" dirty="0">
                          <a:solidFill>
                            <a:schemeClr val="bg1"/>
                          </a:solidFill>
                        </a:rPr>
                        <m:t>+</m:t>
                      </m:r>
                      <m:r>
                        <a:rPr lang="es-ES">
                          <a:solidFill>
                            <a:schemeClr val="bg1"/>
                          </a:solidFill>
                        </a:rPr>
                        <m:t>𝜖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Con descomposición de la matriz de covarianzas:</a:t>
                </a:r>
              </a:p>
              <a:p>
                <a:pPr marL="0" indent="0" algn="ctr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</a:rPr>
                          <m:t>𝑆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</a:rPr>
                          <m:t>𝑦</m:t>
                        </m:r>
                      </m:sub>
                    </m:sSub>
                    <m:r>
                      <a:rPr lang="es-ES">
                        <a:solidFill>
                          <a:schemeClr val="bg1"/>
                        </a:solidFill>
                      </a:rPr>
                      <m:t>=</m:t>
                    </m:r>
                    <m:sSub>
                      <m:sSubPr>
                        <m:ctrlPr>
                          <a:rPr lang="es-ES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</a:rPr>
                          <m:t>𝑅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</a:rPr>
                          <m:t>𝑥</m:t>
                        </m:r>
                      </m:sub>
                    </m:sSub>
                    <m:r>
                      <a:rPr lang="es-ES">
                        <a:solidFill>
                          <a:schemeClr val="bg1"/>
                        </a:solidFill>
                      </a:rPr>
                      <m:t>=</m:t>
                    </m:r>
                    <m:r>
                      <a:rPr lang="es-ES">
                        <a:solidFill>
                          <a:schemeClr val="bg1"/>
                        </a:solidFill>
                      </a:rPr>
                      <m:t>𝑀</m:t>
                    </m:r>
                    <m:sSup>
                      <m:sSupPr>
                        <m:ctrlPr>
                          <a:rPr lang="es-ES">
                            <a:solidFill>
                              <a:schemeClr val="bg1"/>
                            </a:solidFill>
                          </a:rPr>
                        </m:ctrlPr>
                      </m:sSupPr>
                      <m:e>
                        <m:r>
                          <a:rPr lang="es-ES">
                            <a:solidFill>
                              <a:schemeClr val="bg1"/>
                            </a:solidFill>
                          </a:rPr>
                          <m:t>𝑀</m:t>
                        </m:r>
                      </m:e>
                      <m:sup>
                        <m:r>
                          <a:rPr lang="es-ES">
                            <a:solidFill>
                              <a:schemeClr val="bg1"/>
                            </a:solidFill>
                          </a:rPr>
                          <m:t>𝑡</m:t>
                        </m:r>
                      </m:sup>
                    </m:sSup>
                    <m:r>
                      <a:rPr lang="es-ES">
                        <a:solidFill>
                          <a:schemeClr val="bg1"/>
                        </a:solidFill>
                      </a:rPr>
                      <m:t>+</m:t>
                    </m:r>
                    <m:sSub>
                      <m:sSubPr>
                        <m:ctrlPr>
                          <a:rPr lang="es-ES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</a:rPr>
                          <m:t>S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</a:rPr>
                          <m:t>𝜖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Trabajar con esta descomposición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s-ES">
                            <a:solidFill>
                              <a:schemeClr val="bg1"/>
                            </a:solidFill>
                          </a:rPr>
                          <m:t>𝑆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es útil porque las entradas de la diagonal van a ser iguales a 1, y la suma de las comunalidades será igual a 1. Sus interpretaciones son más sencillas.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742" r="-6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04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Estimación en la práctica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Sobre los métodos no-distribucionales, los más conocidos son: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Principal Component Factor </a:t>
                </a:r>
                <a:r>
                  <a:rPr lang="es-ES" sz="18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Analysis</a:t>
                </a: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(PCFA)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Principal Factor </a:t>
                </a:r>
                <a:r>
                  <a:rPr lang="es-ES" sz="18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Analysis</a:t>
                </a: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(PFA)</a:t>
                </a:r>
              </a:p>
              <a:p>
                <a:pPr lvl="1">
                  <a:buFont typeface="+mj-lt"/>
                  <a:buAutoNum type="arabicPeriod"/>
                </a:pPr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Ambos están basados en: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descomposición de la matriz de covarianza dada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1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18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sz="1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E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 trabajamos con los </a:t>
                </a:r>
                <a:r>
                  <a:rPr lang="es-ES" sz="18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datos </a:t>
                </a:r>
                <a14:m>
                  <m:oMath xmlns:m="http://schemas.openxmlformats.org/officeDocument/2006/math">
                    <m:r>
                      <a:rPr lang="es-ES" sz="1800" b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sz="18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originales</a:t>
                </a: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descomposición de la matriz de correlaciones dada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sz="18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 trabajamos con los </a:t>
                </a:r>
                <a:r>
                  <a:rPr lang="es-ES" sz="18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datos </a:t>
                </a:r>
                <a14:m>
                  <m:oMath xmlns:m="http://schemas.openxmlformats.org/officeDocument/2006/math">
                    <m:r>
                      <a:rPr lang="es-ES" sz="1800" b="1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sz="18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estandarizados</a:t>
                </a: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simplicidad vamos a presentar los métodos sólo para el primer caso, con los datos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la descomposición de su matriz de covarianza, porque resultados similares son fáciles de obtener para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67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Principal Component Factor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(PCFA)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Primero, hagamos una descomposición espectral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que contiene los auto-vectores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matriz diagonal de tamaño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contiene los auto-valores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simplicidad vamos a presentar los métodos sólo para el primer caso, con los datos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la descomposición de su matriz de covarianza, porque resultados similares son fáciles de obtener para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 r="-27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26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Principal Component Factor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(PCFA)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asumimos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entonces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tiene dimensión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matriz de rango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consecuencia,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contiene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autovalores iguales a cero, y en ese caso: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s-ES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s-ES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que contiene los auto-vectores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asociados a los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auto-valores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diferentes de cero.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diagonal de tamaño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contiene esos auto-valores.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idea para seleccionar </a:t>
                </a:r>
                <a14:m>
                  <m:oMath xmlns:m="http://schemas.openxmlformats.org/officeDocument/2006/math"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como en PCA, usando la varianza explicada por los componentes.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543" t="-4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56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56189"/>
                <a:ext cx="9156477" cy="493258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Consideremos las siguientes variables univariantes medidas en 50 estados de USA: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estimación de población (en miles) a fecha 1ro Julio, 1975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ingresos per cápita (en dólares) en el año 1974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analfabetismo (porcentaje) en el año 1970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esperanza de vida entre los años 1969-1971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es-ES" sz="2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tasa de homicidios y homicidios no negligentes (por 100000) 1976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porcentaje de graduados de secundaria 1970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número medio de días con temperatura mínima bajo cero (1931-1960) en la capital o gran ciudad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sub>
                    </m:sSub>
                    <m:r>
                      <a:rPr lang="es-ES" sz="2000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sz="20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área de terreno en millas cuadradas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56189"/>
                <a:ext cx="9156477" cy="4932584"/>
              </a:xfrm>
              <a:blipFill>
                <a:blip r:embed="rId3"/>
                <a:stretch>
                  <a:fillRect l="-66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848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Tomamos logaritmos para la 1ra, 3ra y 8va. Adicionalmente, consideremos la matriz de correlaciones en vez de la de covarianzas. Los 3 primeros auto-vectores explican el 76.69% de la variabilidad total.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Usando los 3 primeros auto-valores, los de mayor valor, de la matriz de correlaciones, y sus auto-vectores asociados, podemos estimar la matriz de carga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hallarla: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con los primeros tres auto-vectores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diagonal con los tres auto-valores más grandes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 r="-8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297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a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1033</Words>
  <Application>Microsoft Office PowerPoint</Application>
  <PresentationFormat>Panorámica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Principal Component Factor Analysis</vt:lpstr>
      <vt:lpstr>Normalización</vt:lpstr>
      <vt:lpstr>Normalización</vt:lpstr>
      <vt:lpstr>Normalización</vt:lpstr>
      <vt:lpstr>Estimación en la práctica</vt:lpstr>
      <vt:lpstr>Principal Component Factor Analysis (PCFA)</vt:lpstr>
      <vt:lpstr>Principal Component Factor Analysis (PCFA)</vt:lpstr>
      <vt:lpstr>Ejemplo</vt:lpstr>
      <vt:lpstr>Ejemplo</vt:lpstr>
      <vt:lpstr>Ejemplo</vt:lpstr>
      <vt:lpstr>Ejemplo</vt:lpstr>
      <vt:lpstr>Ejemplo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 los factores</dc:title>
  <dc:creator>Elisa Cabana</dc:creator>
  <cp:lastModifiedBy>Elisa Cabana</cp:lastModifiedBy>
  <cp:revision>20</cp:revision>
  <dcterms:created xsi:type="dcterms:W3CDTF">2020-01-27T16:20:42Z</dcterms:created>
  <dcterms:modified xsi:type="dcterms:W3CDTF">2020-04-06T09:08:24Z</dcterms:modified>
</cp:coreProperties>
</file>