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2"/>
  </p:sldMasterIdLst>
  <p:sldIdLst>
    <p:sldId id="256" r:id="rId3"/>
    <p:sldId id="284" r:id="rId4"/>
    <p:sldId id="29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0040F7-9A3F-4248-980F-19FA92AC425F}" type="doc">
      <dgm:prSet loTypeId="urn:microsoft.com/office/officeart/2005/8/layout/cycle6" loCatId="cycle" qsTypeId="urn:microsoft.com/office/officeart/2005/8/quickstyle/3d1" qsCatId="3D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AD92F8D-FD3E-455D-BDB5-7C3922E2F39F}">
      <dgm:prSet custT="1"/>
      <dgm:spPr/>
      <dgm:t>
        <a:bodyPr/>
        <a:lstStyle/>
        <a:p>
          <a:r>
            <a:rPr lang="es-ES" sz="2400" dirty="0"/>
            <a:t>En el espacio multivariante las variables pueden estar correlacionadas</a:t>
          </a:r>
          <a:endParaRPr lang="en-US" sz="2400" dirty="0"/>
        </a:p>
      </dgm:t>
    </dgm:pt>
    <dgm:pt modelId="{D8ECE6D4-884A-4CCA-AE01-E2A68D70CB22}" type="parTrans" cxnId="{5ECC8343-18B7-49BB-B8D4-6611E3282F9C}">
      <dgm:prSet/>
      <dgm:spPr/>
      <dgm:t>
        <a:bodyPr/>
        <a:lstStyle/>
        <a:p>
          <a:endParaRPr lang="en-US"/>
        </a:p>
      </dgm:t>
    </dgm:pt>
    <dgm:pt modelId="{945E89EE-A21D-49DA-813C-A170BD138128}" type="sibTrans" cxnId="{5ECC8343-18B7-49BB-B8D4-6611E3282F9C}">
      <dgm:prSet/>
      <dgm:spPr/>
      <dgm:t>
        <a:bodyPr/>
        <a:lstStyle/>
        <a:p>
          <a:endParaRPr lang="en-US"/>
        </a:p>
      </dgm:t>
    </dgm:pt>
    <dgm:pt modelId="{D5910EB0-1713-49E9-B1F4-A8888870C78E}">
      <dgm:prSet custT="1"/>
      <dgm:spPr/>
      <dgm:t>
        <a:bodyPr/>
        <a:lstStyle/>
        <a:p>
          <a:r>
            <a:rPr lang="es-ES" sz="2400" dirty="0"/>
            <a:t>Son importantes las correlaciones y las covarianzas</a:t>
          </a:r>
          <a:endParaRPr lang="en-US" sz="3000" dirty="0"/>
        </a:p>
      </dgm:t>
    </dgm:pt>
    <dgm:pt modelId="{8EFB92C9-803F-4594-AB22-1B1C95EBF7B8}" type="parTrans" cxnId="{82EC5B5F-A5EB-436D-9407-F357A5295030}">
      <dgm:prSet/>
      <dgm:spPr/>
      <dgm:t>
        <a:bodyPr/>
        <a:lstStyle/>
        <a:p>
          <a:endParaRPr lang="en-US"/>
        </a:p>
      </dgm:t>
    </dgm:pt>
    <dgm:pt modelId="{907D3648-96F4-47B0-B57F-80EF2CB3D88B}" type="sibTrans" cxnId="{82EC5B5F-A5EB-436D-9407-F357A5295030}">
      <dgm:prSet/>
      <dgm:spPr/>
      <dgm:t>
        <a:bodyPr/>
        <a:lstStyle/>
        <a:p>
          <a:endParaRPr lang="en-US"/>
        </a:p>
      </dgm:t>
    </dgm:pt>
    <dgm:pt modelId="{4C9F2EEE-BE39-451B-A786-29B6212FE67E}" type="pres">
      <dgm:prSet presAssocID="{970040F7-9A3F-4248-980F-19FA92AC425F}" presName="cycle" presStyleCnt="0">
        <dgm:presLayoutVars>
          <dgm:dir/>
          <dgm:resizeHandles val="exact"/>
        </dgm:presLayoutVars>
      </dgm:prSet>
      <dgm:spPr/>
    </dgm:pt>
    <dgm:pt modelId="{57C35A36-2FC7-4470-AF9F-3A04561EABF4}" type="pres">
      <dgm:prSet presAssocID="{8AD92F8D-FD3E-455D-BDB5-7C3922E2F39F}" presName="node" presStyleLbl="node1" presStyleIdx="0" presStyleCnt="2" custScaleX="93427">
        <dgm:presLayoutVars>
          <dgm:bulletEnabled val="1"/>
        </dgm:presLayoutVars>
      </dgm:prSet>
      <dgm:spPr/>
    </dgm:pt>
    <dgm:pt modelId="{5370A179-DB4A-4B60-A961-63CA2CFD3B18}" type="pres">
      <dgm:prSet presAssocID="{8AD92F8D-FD3E-455D-BDB5-7C3922E2F39F}" presName="spNode" presStyleCnt="0"/>
      <dgm:spPr/>
    </dgm:pt>
    <dgm:pt modelId="{D03D66C8-81AF-45B6-A826-618BB05D614D}" type="pres">
      <dgm:prSet presAssocID="{945E89EE-A21D-49DA-813C-A170BD138128}" presName="sibTrans" presStyleLbl="sibTrans1D1" presStyleIdx="0" presStyleCnt="2"/>
      <dgm:spPr/>
    </dgm:pt>
    <dgm:pt modelId="{0684748E-ECE9-470E-AD8D-B44C613F5B87}" type="pres">
      <dgm:prSet presAssocID="{D5910EB0-1713-49E9-B1F4-A8888870C78E}" presName="node" presStyleLbl="node1" presStyleIdx="1" presStyleCnt="2" custScaleX="98483">
        <dgm:presLayoutVars>
          <dgm:bulletEnabled val="1"/>
        </dgm:presLayoutVars>
      </dgm:prSet>
      <dgm:spPr/>
    </dgm:pt>
    <dgm:pt modelId="{FAE39788-2F50-4EB2-8C44-8AE3CB90DD5D}" type="pres">
      <dgm:prSet presAssocID="{D5910EB0-1713-49E9-B1F4-A8888870C78E}" presName="spNode" presStyleCnt="0"/>
      <dgm:spPr/>
    </dgm:pt>
    <dgm:pt modelId="{13440540-DC6A-49FD-A171-83FD51DA30DC}" type="pres">
      <dgm:prSet presAssocID="{907D3648-96F4-47B0-B57F-80EF2CB3D88B}" presName="sibTrans" presStyleLbl="sibTrans1D1" presStyleIdx="1" presStyleCnt="2"/>
      <dgm:spPr/>
    </dgm:pt>
  </dgm:ptLst>
  <dgm:cxnLst>
    <dgm:cxn modelId="{81530D09-1138-42C7-B9C7-D1244AA03D6E}" type="presOf" srcId="{945E89EE-A21D-49DA-813C-A170BD138128}" destId="{D03D66C8-81AF-45B6-A826-618BB05D614D}" srcOrd="0" destOrd="0" presId="urn:microsoft.com/office/officeart/2005/8/layout/cycle6"/>
    <dgm:cxn modelId="{B0440717-7D48-497E-8002-0E3FE1FC27BC}" type="presOf" srcId="{970040F7-9A3F-4248-980F-19FA92AC425F}" destId="{4C9F2EEE-BE39-451B-A786-29B6212FE67E}" srcOrd="0" destOrd="0" presId="urn:microsoft.com/office/officeart/2005/8/layout/cycle6"/>
    <dgm:cxn modelId="{15374E29-C43D-4F2A-A627-6A707BF9EAAD}" type="presOf" srcId="{D5910EB0-1713-49E9-B1F4-A8888870C78E}" destId="{0684748E-ECE9-470E-AD8D-B44C613F5B87}" srcOrd="0" destOrd="0" presId="urn:microsoft.com/office/officeart/2005/8/layout/cycle6"/>
    <dgm:cxn modelId="{82EC5B5F-A5EB-436D-9407-F357A5295030}" srcId="{970040F7-9A3F-4248-980F-19FA92AC425F}" destId="{D5910EB0-1713-49E9-B1F4-A8888870C78E}" srcOrd="1" destOrd="0" parTransId="{8EFB92C9-803F-4594-AB22-1B1C95EBF7B8}" sibTransId="{907D3648-96F4-47B0-B57F-80EF2CB3D88B}"/>
    <dgm:cxn modelId="{5ECC8343-18B7-49BB-B8D4-6611E3282F9C}" srcId="{970040F7-9A3F-4248-980F-19FA92AC425F}" destId="{8AD92F8D-FD3E-455D-BDB5-7C3922E2F39F}" srcOrd="0" destOrd="0" parTransId="{D8ECE6D4-884A-4CCA-AE01-E2A68D70CB22}" sibTransId="{945E89EE-A21D-49DA-813C-A170BD138128}"/>
    <dgm:cxn modelId="{33A6A67F-1F0F-42C4-B96D-51B72D36098A}" type="presOf" srcId="{8AD92F8D-FD3E-455D-BDB5-7C3922E2F39F}" destId="{57C35A36-2FC7-4470-AF9F-3A04561EABF4}" srcOrd="0" destOrd="0" presId="urn:microsoft.com/office/officeart/2005/8/layout/cycle6"/>
    <dgm:cxn modelId="{46954DE4-C75B-44E5-9EC0-6875BEBBC2B2}" type="presOf" srcId="{907D3648-96F4-47B0-B57F-80EF2CB3D88B}" destId="{13440540-DC6A-49FD-A171-83FD51DA30DC}" srcOrd="0" destOrd="0" presId="urn:microsoft.com/office/officeart/2005/8/layout/cycle6"/>
    <dgm:cxn modelId="{F09C9BA6-3CE0-4FCA-B0CF-B73F777A2CAA}" type="presParOf" srcId="{4C9F2EEE-BE39-451B-A786-29B6212FE67E}" destId="{57C35A36-2FC7-4470-AF9F-3A04561EABF4}" srcOrd="0" destOrd="0" presId="urn:microsoft.com/office/officeart/2005/8/layout/cycle6"/>
    <dgm:cxn modelId="{54420663-C842-4C1D-AEE6-97712EF81271}" type="presParOf" srcId="{4C9F2EEE-BE39-451B-A786-29B6212FE67E}" destId="{5370A179-DB4A-4B60-A961-63CA2CFD3B18}" srcOrd="1" destOrd="0" presId="urn:microsoft.com/office/officeart/2005/8/layout/cycle6"/>
    <dgm:cxn modelId="{FA679F6C-1C2C-4C25-8840-F91E07D062EA}" type="presParOf" srcId="{4C9F2EEE-BE39-451B-A786-29B6212FE67E}" destId="{D03D66C8-81AF-45B6-A826-618BB05D614D}" srcOrd="2" destOrd="0" presId="urn:microsoft.com/office/officeart/2005/8/layout/cycle6"/>
    <dgm:cxn modelId="{D4ECFAC8-C109-4070-8665-816DB67D8F45}" type="presParOf" srcId="{4C9F2EEE-BE39-451B-A786-29B6212FE67E}" destId="{0684748E-ECE9-470E-AD8D-B44C613F5B87}" srcOrd="3" destOrd="0" presId="urn:microsoft.com/office/officeart/2005/8/layout/cycle6"/>
    <dgm:cxn modelId="{0DEA166D-514C-4CE2-84B6-7BEC79489E16}" type="presParOf" srcId="{4C9F2EEE-BE39-451B-A786-29B6212FE67E}" destId="{FAE39788-2F50-4EB2-8C44-8AE3CB90DD5D}" srcOrd="4" destOrd="0" presId="urn:microsoft.com/office/officeart/2005/8/layout/cycle6"/>
    <dgm:cxn modelId="{4168AF50-7732-4405-9089-FE1361500D55}" type="presParOf" srcId="{4C9F2EEE-BE39-451B-A786-29B6212FE67E}" destId="{13440540-DC6A-49FD-A171-83FD51DA30DC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94D6C5-5F7F-4F86-B75F-F160C03D91AA}" type="doc">
      <dgm:prSet loTypeId="urn:microsoft.com/office/officeart/2005/8/layout/matrix3" loCatId="matrix" qsTypeId="urn:microsoft.com/office/officeart/2005/8/quickstyle/simple2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24AF4102-AEEF-40C5-9913-AB3BC5FD16BF}">
      <dgm:prSet custT="1"/>
      <dgm:spPr/>
      <dgm:t>
        <a:bodyPr/>
        <a:lstStyle/>
        <a:p>
          <a:pPr algn="ctr"/>
          <a:r>
            <a:rPr lang="es-ES" sz="1400" dirty="0">
              <a:solidFill>
                <a:schemeClr val="bg1"/>
              </a:solidFill>
            </a:rPr>
            <a:t>La solución es considerar estimadores robustos de </a:t>
          </a:r>
          <a:r>
            <a:rPr lang="es-ES" sz="1400" dirty="0">
              <a:solidFill>
                <a:schemeClr val="accent3"/>
              </a:solidFill>
            </a:rPr>
            <a:t>Localización</a:t>
          </a:r>
          <a:r>
            <a:rPr lang="es-ES" sz="1400" dirty="0">
              <a:solidFill>
                <a:schemeClr val="bg1"/>
              </a:solidFill>
            </a:rPr>
            <a:t> y </a:t>
          </a:r>
          <a:r>
            <a:rPr lang="es-ES" sz="1400" dirty="0">
              <a:solidFill>
                <a:srgbClr val="FFC000"/>
              </a:solidFill>
            </a:rPr>
            <a:t>Dispersión</a:t>
          </a:r>
          <a:r>
            <a:rPr lang="es-ES" sz="1400" dirty="0">
              <a:solidFill>
                <a:schemeClr val="bg1"/>
              </a:solidFill>
            </a:rPr>
            <a:t>
</a:t>
          </a:r>
          <a:endParaRPr lang="en-US" sz="1400" dirty="0">
            <a:solidFill>
              <a:schemeClr val="bg1"/>
            </a:solidFill>
          </a:endParaRPr>
        </a:p>
      </dgm:t>
    </dgm:pt>
    <dgm:pt modelId="{E087995B-4387-42B8-BEF7-5DF527A21F6B}" type="parTrans" cxnId="{B8597AB3-7E83-4124-BE56-CA4CB8019C87}">
      <dgm:prSet/>
      <dgm:spPr/>
      <dgm:t>
        <a:bodyPr/>
        <a:lstStyle/>
        <a:p>
          <a:endParaRPr lang="en-US"/>
        </a:p>
      </dgm:t>
    </dgm:pt>
    <dgm:pt modelId="{B4966D5B-156A-4DB4-9806-F3C80EC4286B}" type="sibTrans" cxnId="{B8597AB3-7E83-4124-BE56-CA4CB8019C87}">
      <dgm:prSet/>
      <dgm:spPr/>
      <dgm:t>
        <a:bodyPr/>
        <a:lstStyle/>
        <a:p>
          <a:endParaRPr lang="en-US"/>
        </a:p>
      </dgm:t>
    </dgm:pt>
    <dgm:pt modelId="{7BF6BE68-2670-4EEB-AF96-EA45F682735E}">
      <dgm:prSet custT="1"/>
      <dgm:spPr/>
      <dgm:t>
        <a:bodyPr/>
        <a:lstStyle/>
        <a:p>
          <a:pPr algn="ctr"/>
          <a:r>
            <a:rPr lang="es-ES" sz="1400" dirty="0">
              <a:solidFill>
                <a:schemeClr val="bg1"/>
              </a:solidFill>
            </a:rPr>
            <a:t>Hay varias técnicas para </a:t>
          </a:r>
          <a:r>
            <a:rPr lang="es-ES" sz="1400" dirty="0" err="1">
              <a:solidFill>
                <a:srgbClr val="FFFF00"/>
              </a:solidFill>
            </a:rPr>
            <a:t>robustizar</a:t>
          </a:r>
          <a:r>
            <a:rPr lang="es-ES" sz="1400" dirty="0">
              <a:solidFill>
                <a:schemeClr val="bg1"/>
              </a:solidFill>
            </a:rPr>
            <a:t> los estimadores</a:t>
          </a:r>
          <a:endParaRPr lang="en-US" sz="1500" dirty="0">
            <a:solidFill>
              <a:srgbClr val="FFFF00"/>
            </a:solidFill>
          </a:endParaRPr>
        </a:p>
      </dgm:t>
    </dgm:pt>
    <dgm:pt modelId="{942E8B9F-640B-4C5C-82CE-E680038C1995}" type="parTrans" cxnId="{73D79DA1-2E9D-4AB4-B182-01DFCD241C36}">
      <dgm:prSet/>
      <dgm:spPr/>
      <dgm:t>
        <a:bodyPr/>
        <a:lstStyle/>
        <a:p>
          <a:endParaRPr lang="en-US"/>
        </a:p>
      </dgm:t>
    </dgm:pt>
    <dgm:pt modelId="{69B6B0AC-5B6E-4F6D-93E4-92D33A309D55}" type="sibTrans" cxnId="{73D79DA1-2E9D-4AB4-B182-01DFCD241C36}">
      <dgm:prSet/>
      <dgm:spPr/>
      <dgm:t>
        <a:bodyPr/>
        <a:lstStyle/>
        <a:p>
          <a:endParaRPr lang="en-US"/>
        </a:p>
      </dgm:t>
    </dgm:pt>
    <dgm:pt modelId="{2358ED7A-FB75-44F0-BD6D-7CFFFBF5233B}">
      <dgm:prSet custT="1"/>
      <dgm:spPr/>
      <dgm:t>
        <a:bodyPr/>
        <a:lstStyle/>
        <a:p>
          <a:r>
            <a:rPr lang="es-ES" sz="1400" dirty="0">
              <a:solidFill>
                <a:schemeClr val="bg1"/>
              </a:solidFill>
            </a:rPr>
            <a:t>Esto forma parte del</a:t>
          </a:r>
        </a:p>
        <a:p>
          <a:r>
            <a:rPr lang="es-ES" sz="1400" dirty="0">
              <a:solidFill>
                <a:schemeClr val="bg1"/>
              </a:solidFill>
            </a:rPr>
            <a:t> </a:t>
          </a:r>
          <a:r>
            <a:rPr lang="es-ES" sz="2400" dirty="0">
              <a:solidFill>
                <a:schemeClr val="accent5">
                  <a:lumMod val="75000"/>
                </a:schemeClr>
              </a:solidFill>
              <a:latin typeface="Gill Sans Nova Cond XBd" panose="020B0A06020104020203" pitchFamily="34" charset="0"/>
            </a:rPr>
            <a:t>Análisis Robusto de Datos</a:t>
          </a:r>
          <a:endParaRPr lang="en-US" sz="1400" dirty="0">
            <a:solidFill>
              <a:schemeClr val="accent5">
                <a:lumMod val="75000"/>
              </a:schemeClr>
            </a:solidFill>
            <a:latin typeface="Gill Sans Nova Cond XBd" panose="020B0A06020104020203" pitchFamily="34" charset="0"/>
          </a:endParaRPr>
        </a:p>
      </dgm:t>
    </dgm:pt>
    <dgm:pt modelId="{D7E847B2-FF30-4384-9C13-E40848FDBB32}" type="parTrans" cxnId="{0C5545C2-C362-483A-8D48-6DD45030D597}">
      <dgm:prSet/>
      <dgm:spPr/>
      <dgm:t>
        <a:bodyPr/>
        <a:lstStyle/>
        <a:p>
          <a:endParaRPr lang="en-US"/>
        </a:p>
      </dgm:t>
    </dgm:pt>
    <dgm:pt modelId="{D92D585F-E8F9-4C78-ADFC-A076F6E5F0F5}" type="sibTrans" cxnId="{0C5545C2-C362-483A-8D48-6DD45030D597}">
      <dgm:prSet/>
      <dgm:spPr/>
      <dgm:t>
        <a:bodyPr/>
        <a:lstStyle/>
        <a:p>
          <a:endParaRPr lang="en-US"/>
        </a:p>
      </dgm:t>
    </dgm:pt>
    <dgm:pt modelId="{F70B6C63-6C24-4FF5-9199-D0180960F665}">
      <dgm:prSet custT="1"/>
      <dgm:spPr/>
      <dgm:t>
        <a:bodyPr/>
        <a:lstStyle/>
        <a:p>
          <a:r>
            <a:rPr lang="es-ES" sz="1400" dirty="0">
              <a:solidFill>
                <a:schemeClr val="bg1"/>
              </a:solidFill>
            </a:rPr>
            <a:t>Nos permiten definir
</a:t>
          </a:r>
          <a:r>
            <a:rPr lang="es-ES" sz="1400" b="1" u="sng" dirty="0">
              <a:solidFill>
                <a:schemeClr val="accent1">
                  <a:lumMod val="75000"/>
                </a:schemeClr>
              </a:solidFill>
            </a:rPr>
            <a:t>Distancias de Mahalanobis robustas</a:t>
          </a:r>
          <a:endParaRPr lang="en-US" sz="1400" dirty="0">
            <a:solidFill>
              <a:schemeClr val="accent1">
                <a:lumMod val="75000"/>
              </a:schemeClr>
            </a:solidFill>
          </a:endParaRPr>
        </a:p>
      </dgm:t>
    </dgm:pt>
    <dgm:pt modelId="{8E8FC75F-E882-439B-BB07-BE2624BDB097}" type="parTrans" cxnId="{C7505143-5B3B-4B36-8DB2-87FAB75602E6}">
      <dgm:prSet/>
      <dgm:spPr/>
      <dgm:t>
        <a:bodyPr/>
        <a:lstStyle/>
        <a:p>
          <a:endParaRPr lang="en-US"/>
        </a:p>
      </dgm:t>
    </dgm:pt>
    <dgm:pt modelId="{880E2CDF-86EB-4769-95CD-DF496D120DD5}" type="sibTrans" cxnId="{C7505143-5B3B-4B36-8DB2-87FAB75602E6}">
      <dgm:prSet/>
      <dgm:spPr/>
      <dgm:t>
        <a:bodyPr/>
        <a:lstStyle/>
        <a:p>
          <a:endParaRPr lang="en-US"/>
        </a:p>
      </dgm:t>
    </dgm:pt>
    <dgm:pt modelId="{B631383C-FF66-4E31-A594-12657E6C6EDA}" type="pres">
      <dgm:prSet presAssocID="{BD94D6C5-5F7F-4F86-B75F-F160C03D91AA}" presName="matrix" presStyleCnt="0">
        <dgm:presLayoutVars>
          <dgm:chMax val="1"/>
          <dgm:dir/>
          <dgm:resizeHandles val="exact"/>
        </dgm:presLayoutVars>
      </dgm:prSet>
      <dgm:spPr/>
    </dgm:pt>
    <dgm:pt modelId="{EA6CC873-5342-4CB1-86B8-F4572A1293E0}" type="pres">
      <dgm:prSet presAssocID="{BD94D6C5-5F7F-4F86-B75F-F160C03D91AA}" presName="diamond" presStyleLbl="bgShp" presStyleIdx="0" presStyleCnt="1" custScaleX="107332"/>
      <dgm:spPr/>
    </dgm:pt>
    <dgm:pt modelId="{CB811E64-B154-4A9C-A11D-3A8322B6493C}" type="pres">
      <dgm:prSet presAssocID="{BD94D6C5-5F7F-4F86-B75F-F160C03D91AA}" presName="quad1" presStyleLbl="node1" presStyleIdx="0" presStyleCnt="4" custScaleX="106127" custScaleY="102982" custLinFactNeighborX="-1197">
        <dgm:presLayoutVars>
          <dgm:chMax val="0"/>
          <dgm:chPref val="0"/>
          <dgm:bulletEnabled val="1"/>
        </dgm:presLayoutVars>
      </dgm:prSet>
      <dgm:spPr/>
    </dgm:pt>
    <dgm:pt modelId="{EC654857-D5F1-4541-9E83-E0EE46299BC7}" type="pres">
      <dgm:prSet presAssocID="{BD94D6C5-5F7F-4F86-B75F-F160C03D91AA}" presName="quad2" presStyleLbl="node1" presStyleIdx="1" presStyleCnt="4" custScaleX="106127" custScaleY="102982" custLinFactNeighborX="1197">
        <dgm:presLayoutVars>
          <dgm:chMax val="0"/>
          <dgm:chPref val="0"/>
          <dgm:bulletEnabled val="1"/>
        </dgm:presLayoutVars>
      </dgm:prSet>
      <dgm:spPr/>
    </dgm:pt>
    <dgm:pt modelId="{F76C58D5-E5C1-46B0-A6AE-B7CFAEA0F1F0}" type="pres">
      <dgm:prSet presAssocID="{BD94D6C5-5F7F-4F86-B75F-F160C03D91AA}" presName="quad3" presStyleLbl="node1" presStyleIdx="2" presStyleCnt="4" custScaleX="106127" custScaleY="102982" custLinFactNeighborX="1197">
        <dgm:presLayoutVars>
          <dgm:chMax val="0"/>
          <dgm:chPref val="0"/>
          <dgm:bulletEnabled val="1"/>
        </dgm:presLayoutVars>
      </dgm:prSet>
      <dgm:spPr/>
    </dgm:pt>
    <dgm:pt modelId="{BC70CE80-E448-4092-B400-FEFBB3CD0C07}" type="pres">
      <dgm:prSet presAssocID="{BD94D6C5-5F7F-4F86-B75F-F160C03D91AA}" presName="quad4" presStyleLbl="node1" presStyleIdx="3" presStyleCnt="4" custScaleX="106127" custScaleY="102982" custLinFactNeighborX="1197">
        <dgm:presLayoutVars>
          <dgm:chMax val="0"/>
          <dgm:chPref val="0"/>
          <dgm:bulletEnabled val="1"/>
        </dgm:presLayoutVars>
      </dgm:prSet>
      <dgm:spPr/>
    </dgm:pt>
  </dgm:ptLst>
  <dgm:cxnLst>
    <dgm:cxn modelId="{78D8A05B-340E-4A52-B7F1-DC9A78EB3DC9}" type="presOf" srcId="{F70B6C63-6C24-4FF5-9199-D0180960F665}" destId="{BC70CE80-E448-4092-B400-FEFBB3CD0C07}" srcOrd="0" destOrd="0" presId="urn:microsoft.com/office/officeart/2005/8/layout/matrix3"/>
    <dgm:cxn modelId="{C7505143-5B3B-4B36-8DB2-87FAB75602E6}" srcId="{BD94D6C5-5F7F-4F86-B75F-F160C03D91AA}" destId="{F70B6C63-6C24-4FF5-9199-D0180960F665}" srcOrd="3" destOrd="0" parTransId="{8E8FC75F-E882-439B-BB07-BE2624BDB097}" sibTransId="{880E2CDF-86EB-4769-95CD-DF496D120DD5}"/>
    <dgm:cxn modelId="{402A3564-6531-4A0F-948F-CFC6268495F8}" type="presOf" srcId="{7BF6BE68-2670-4EEB-AF96-EA45F682735E}" destId="{EC654857-D5F1-4541-9E83-E0EE46299BC7}" srcOrd="0" destOrd="0" presId="urn:microsoft.com/office/officeart/2005/8/layout/matrix3"/>
    <dgm:cxn modelId="{A3457E4C-3DF5-48B0-93CC-9C83DF281CAA}" type="presOf" srcId="{BD94D6C5-5F7F-4F86-B75F-F160C03D91AA}" destId="{B631383C-FF66-4E31-A594-12657E6C6EDA}" srcOrd="0" destOrd="0" presId="urn:microsoft.com/office/officeart/2005/8/layout/matrix3"/>
    <dgm:cxn modelId="{18FA6670-EC48-44AD-954A-FF59643873B9}" type="presOf" srcId="{24AF4102-AEEF-40C5-9913-AB3BC5FD16BF}" destId="{CB811E64-B154-4A9C-A11D-3A8322B6493C}" srcOrd="0" destOrd="0" presId="urn:microsoft.com/office/officeart/2005/8/layout/matrix3"/>
    <dgm:cxn modelId="{7FD0047C-C373-491A-828E-04654186C3B6}" type="presOf" srcId="{2358ED7A-FB75-44F0-BD6D-7CFFFBF5233B}" destId="{F76C58D5-E5C1-46B0-A6AE-B7CFAEA0F1F0}" srcOrd="0" destOrd="0" presId="urn:microsoft.com/office/officeart/2005/8/layout/matrix3"/>
    <dgm:cxn modelId="{73D79DA1-2E9D-4AB4-B182-01DFCD241C36}" srcId="{BD94D6C5-5F7F-4F86-B75F-F160C03D91AA}" destId="{7BF6BE68-2670-4EEB-AF96-EA45F682735E}" srcOrd="1" destOrd="0" parTransId="{942E8B9F-640B-4C5C-82CE-E680038C1995}" sibTransId="{69B6B0AC-5B6E-4F6D-93E4-92D33A309D55}"/>
    <dgm:cxn modelId="{B8597AB3-7E83-4124-BE56-CA4CB8019C87}" srcId="{BD94D6C5-5F7F-4F86-B75F-F160C03D91AA}" destId="{24AF4102-AEEF-40C5-9913-AB3BC5FD16BF}" srcOrd="0" destOrd="0" parTransId="{E087995B-4387-42B8-BEF7-5DF527A21F6B}" sibTransId="{B4966D5B-156A-4DB4-9806-F3C80EC4286B}"/>
    <dgm:cxn modelId="{0C5545C2-C362-483A-8D48-6DD45030D597}" srcId="{BD94D6C5-5F7F-4F86-B75F-F160C03D91AA}" destId="{2358ED7A-FB75-44F0-BD6D-7CFFFBF5233B}" srcOrd="2" destOrd="0" parTransId="{D7E847B2-FF30-4384-9C13-E40848FDBB32}" sibTransId="{D92D585F-E8F9-4C78-ADFC-A076F6E5F0F5}"/>
    <dgm:cxn modelId="{77FB011A-8013-4B12-9A74-0650F7A52C07}" type="presParOf" srcId="{B631383C-FF66-4E31-A594-12657E6C6EDA}" destId="{EA6CC873-5342-4CB1-86B8-F4572A1293E0}" srcOrd="0" destOrd="0" presId="urn:microsoft.com/office/officeart/2005/8/layout/matrix3"/>
    <dgm:cxn modelId="{AA2C401E-733B-4F22-9E50-271D357C349E}" type="presParOf" srcId="{B631383C-FF66-4E31-A594-12657E6C6EDA}" destId="{CB811E64-B154-4A9C-A11D-3A8322B6493C}" srcOrd="1" destOrd="0" presId="urn:microsoft.com/office/officeart/2005/8/layout/matrix3"/>
    <dgm:cxn modelId="{21AA2BFF-ED6F-424B-8228-61B450AF2DB5}" type="presParOf" srcId="{B631383C-FF66-4E31-A594-12657E6C6EDA}" destId="{EC654857-D5F1-4541-9E83-E0EE46299BC7}" srcOrd="2" destOrd="0" presId="urn:microsoft.com/office/officeart/2005/8/layout/matrix3"/>
    <dgm:cxn modelId="{4F032301-612D-4F2A-8E69-97B746DC7CBE}" type="presParOf" srcId="{B631383C-FF66-4E31-A594-12657E6C6EDA}" destId="{F76C58D5-E5C1-46B0-A6AE-B7CFAEA0F1F0}" srcOrd="3" destOrd="0" presId="urn:microsoft.com/office/officeart/2005/8/layout/matrix3"/>
    <dgm:cxn modelId="{2F9AAC45-DA1B-4455-B413-1EEB7E39178A}" type="presParOf" srcId="{B631383C-FF66-4E31-A594-12657E6C6EDA}" destId="{BC70CE80-E448-4092-B400-FEFBB3CD0C0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35A36-2FC7-4470-AF9F-3A04561EABF4}">
      <dsp:nvSpPr>
        <dsp:cNvPr id="0" name=""/>
        <dsp:cNvSpPr/>
      </dsp:nvSpPr>
      <dsp:spPr>
        <a:xfrm>
          <a:off x="55639" y="1294232"/>
          <a:ext cx="2552258" cy="17756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En el espacio multivariante las variables pueden estar correlacionadas</a:t>
          </a:r>
          <a:endParaRPr lang="en-US" sz="2400" kern="1200" dirty="0"/>
        </a:p>
      </dsp:txBody>
      <dsp:txXfrm>
        <a:off x="142321" y="1380914"/>
        <a:ext cx="2378894" cy="1602319"/>
      </dsp:txXfrm>
    </dsp:sp>
    <dsp:sp modelId="{D03D66C8-81AF-45B6-A826-618BB05D614D}">
      <dsp:nvSpPr>
        <dsp:cNvPr id="0" name=""/>
        <dsp:cNvSpPr/>
      </dsp:nvSpPr>
      <dsp:spPr>
        <a:xfrm>
          <a:off x="1331768" y="676315"/>
          <a:ext cx="3011518" cy="3011518"/>
        </a:xfrm>
        <a:custGeom>
          <a:avLst/>
          <a:gdLst/>
          <a:ahLst/>
          <a:cxnLst/>
          <a:rect l="0" t="0" r="0" b="0"/>
          <a:pathLst>
            <a:path>
              <a:moveTo>
                <a:pt x="304097" y="598388"/>
              </a:moveTo>
              <a:arcTo wR="1505759" hR="1505759" stAng="13023380" swAng="6353241"/>
            </a:path>
          </a:pathLst>
        </a:custGeom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4748E-ECE9-470E-AD8D-B44C613F5B87}">
      <dsp:nvSpPr>
        <dsp:cNvPr id="0" name=""/>
        <dsp:cNvSpPr/>
      </dsp:nvSpPr>
      <dsp:spPr>
        <a:xfrm>
          <a:off x="2998097" y="1294232"/>
          <a:ext cx="2690379" cy="17756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Son importantes las correlaciones y las covarianzas</a:t>
          </a:r>
          <a:endParaRPr lang="en-US" sz="3000" kern="1200" dirty="0"/>
        </a:p>
      </dsp:txBody>
      <dsp:txXfrm>
        <a:off x="3084779" y="1380914"/>
        <a:ext cx="2517015" cy="1602319"/>
      </dsp:txXfrm>
    </dsp:sp>
    <dsp:sp modelId="{13440540-DC6A-49FD-A171-83FD51DA30DC}">
      <dsp:nvSpPr>
        <dsp:cNvPr id="0" name=""/>
        <dsp:cNvSpPr/>
      </dsp:nvSpPr>
      <dsp:spPr>
        <a:xfrm>
          <a:off x="1331768" y="676315"/>
          <a:ext cx="3011518" cy="3011518"/>
        </a:xfrm>
        <a:custGeom>
          <a:avLst/>
          <a:gdLst/>
          <a:ahLst/>
          <a:cxnLst/>
          <a:rect l="0" t="0" r="0" b="0"/>
          <a:pathLst>
            <a:path>
              <a:moveTo>
                <a:pt x="2707420" y="2413129"/>
              </a:moveTo>
              <a:arcTo wR="1505759" hR="1505759" stAng="2223380" swAng="6353241"/>
            </a:path>
          </a:pathLst>
        </a:custGeom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CC873-5342-4CB1-86B8-F4572A1293E0}">
      <dsp:nvSpPr>
        <dsp:cNvPr id="0" name=""/>
        <dsp:cNvSpPr/>
      </dsp:nvSpPr>
      <dsp:spPr>
        <a:xfrm>
          <a:off x="586085" y="0"/>
          <a:ext cx="5791629" cy="5395994"/>
        </a:xfrm>
        <a:prstGeom prst="diamond">
          <a:avLst/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811E64-B154-4A9C-A11D-3A8322B6493C}">
      <dsp:nvSpPr>
        <dsp:cNvPr id="0" name=""/>
        <dsp:cNvSpPr/>
      </dsp:nvSpPr>
      <dsp:spPr>
        <a:xfrm>
          <a:off x="1206862" y="481242"/>
          <a:ext cx="2233376" cy="2167192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bg1"/>
              </a:solidFill>
            </a:rPr>
            <a:t>La solución es considerar estimadores robustos de </a:t>
          </a:r>
          <a:r>
            <a:rPr lang="es-ES" sz="1400" kern="1200" dirty="0">
              <a:solidFill>
                <a:schemeClr val="accent3"/>
              </a:solidFill>
            </a:rPr>
            <a:t>Localización</a:t>
          </a:r>
          <a:r>
            <a:rPr lang="es-ES" sz="1400" kern="1200" dirty="0">
              <a:solidFill>
                <a:schemeClr val="bg1"/>
              </a:solidFill>
            </a:rPr>
            <a:t> y </a:t>
          </a:r>
          <a:r>
            <a:rPr lang="es-ES" sz="1400" kern="1200" dirty="0">
              <a:solidFill>
                <a:srgbClr val="FFC000"/>
              </a:solidFill>
            </a:rPr>
            <a:t>Dispersión</a:t>
          </a:r>
          <a:r>
            <a:rPr lang="es-ES" sz="1400" kern="1200" dirty="0">
              <a:solidFill>
                <a:schemeClr val="bg1"/>
              </a:solidFill>
            </a:rPr>
            <a:t>
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1312656" y="587036"/>
        <a:ext cx="2021788" cy="1955604"/>
      </dsp:txXfrm>
    </dsp:sp>
    <dsp:sp modelId="{EC654857-D5F1-4541-9E83-E0EE46299BC7}">
      <dsp:nvSpPr>
        <dsp:cNvPr id="0" name=""/>
        <dsp:cNvSpPr/>
      </dsp:nvSpPr>
      <dsp:spPr>
        <a:xfrm>
          <a:off x="3523560" y="481242"/>
          <a:ext cx="2233376" cy="2167192"/>
        </a:xfrm>
        <a:prstGeom prst="roundRect">
          <a:avLst/>
        </a:prstGeom>
        <a:solidFill>
          <a:schemeClr val="accent2">
            <a:shade val="50000"/>
            <a:hueOff val="145355"/>
            <a:satOff val="17922"/>
            <a:lumOff val="2036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bg1"/>
              </a:solidFill>
            </a:rPr>
            <a:t>Hay varias técnicas para </a:t>
          </a:r>
          <a:r>
            <a:rPr lang="es-ES" sz="1400" kern="1200" dirty="0" err="1">
              <a:solidFill>
                <a:srgbClr val="FFFF00"/>
              </a:solidFill>
            </a:rPr>
            <a:t>robustizar</a:t>
          </a:r>
          <a:r>
            <a:rPr lang="es-ES" sz="1400" kern="1200" dirty="0">
              <a:solidFill>
                <a:schemeClr val="bg1"/>
              </a:solidFill>
            </a:rPr>
            <a:t> los estimadores</a:t>
          </a:r>
          <a:endParaRPr lang="en-US" sz="1500" kern="1200" dirty="0">
            <a:solidFill>
              <a:srgbClr val="FFFF00"/>
            </a:solidFill>
          </a:endParaRPr>
        </a:p>
      </dsp:txBody>
      <dsp:txXfrm>
        <a:off x="3629354" y="587036"/>
        <a:ext cx="2021788" cy="1955604"/>
      </dsp:txXfrm>
    </dsp:sp>
    <dsp:sp modelId="{F76C58D5-E5C1-46B0-A6AE-B7CFAEA0F1F0}">
      <dsp:nvSpPr>
        <dsp:cNvPr id="0" name=""/>
        <dsp:cNvSpPr/>
      </dsp:nvSpPr>
      <dsp:spPr>
        <a:xfrm>
          <a:off x="1257242" y="2747560"/>
          <a:ext cx="2233376" cy="2167192"/>
        </a:xfrm>
        <a:prstGeom prst="roundRect">
          <a:avLst/>
        </a:prstGeom>
        <a:solidFill>
          <a:schemeClr val="accent2">
            <a:shade val="50000"/>
            <a:hueOff val="290709"/>
            <a:satOff val="35844"/>
            <a:lumOff val="40736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bg1"/>
              </a:solidFill>
            </a:rPr>
            <a:t>Esto forma parte del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bg1"/>
              </a:solidFill>
            </a:rPr>
            <a:t> </a:t>
          </a:r>
          <a:r>
            <a:rPr lang="es-ES" sz="2400" kern="1200" dirty="0">
              <a:solidFill>
                <a:schemeClr val="accent5">
                  <a:lumMod val="75000"/>
                </a:schemeClr>
              </a:solidFill>
              <a:latin typeface="Gill Sans Nova Cond XBd" panose="020B0A06020104020203" pitchFamily="34" charset="0"/>
            </a:rPr>
            <a:t>Análisis Robusto de Datos</a:t>
          </a:r>
          <a:endParaRPr lang="en-US" sz="1400" kern="1200" dirty="0">
            <a:solidFill>
              <a:schemeClr val="accent5">
                <a:lumMod val="75000"/>
              </a:schemeClr>
            </a:solidFill>
            <a:latin typeface="Gill Sans Nova Cond XBd" panose="020B0A06020104020203" pitchFamily="34" charset="0"/>
          </a:endParaRPr>
        </a:p>
      </dsp:txBody>
      <dsp:txXfrm>
        <a:off x="1363036" y="2853354"/>
        <a:ext cx="2021788" cy="1955604"/>
      </dsp:txXfrm>
    </dsp:sp>
    <dsp:sp modelId="{BC70CE80-E448-4092-B400-FEFBB3CD0C07}">
      <dsp:nvSpPr>
        <dsp:cNvPr id="0" name=""/>
        <dsp:cNvSpPr/>
      </dsp:nvSpPr>
      <dsp:spPr>
        <a:xfrm>
          <a:off x="3523560" y="2747560"/>
          <a:ext cx="2233376" cy="2167192"/>
        </a:xfrm>
        <a:prstGeom prst="roundRect">
          <a:avLst/>
        </a:prstGeom>
        <a:solidFill>
          <a:schemeClr val="accent2">
            <a:shade val="50000"/>
            <a:hueOff val="145355"/>
            <a:satOff val="17922"/>
            <a:lumOff val="2036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bg1"/>
              </a:solidFill>
            </a:rPr>
            <a:t>Nos permiten definir
</a:t>
          </a:r>
          <a:r>
            <a:rPr lang="es-ES" sz="1400" b="1" u="sng" kern="1200" dirty="0">
              <a:solidFill>
                <a:schemeClr val="accent1">
                  <a:lumMod val="75000"/>
                </a:schemeClr>
              </a:solidFill>
            </a:rPr>
            <a:t>Distancias de Mahalanobis robustas</a:t>
          </a:r>
          <a:endParaRPr lang="en-US" sz="14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629354" y="2853354"/>
        <a:ext cx="2021788" cy="1955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01T19:14:06.20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13 741 4817,'-10'1'10048,"8"3"-6098,73-127-2425,-44 63-1528,-3 0 0,-2-2 0,-3 0 0,-3-1 0,-2-1 0,-4 0 0,-2-1 0,-1-40 3,-6 87-106,1 34-417,4 27 253,88 437 707,-27-138 40,-29-261-333,-1-66-288,-35-26-4049,-12 7 418,-21 16 499,29-11 2914,-161 98-2849,-55 92 10214,184-143-4529,84-73-199,565-398 145,-371 250-2111,-229 160-1108,-6 1-5954,5-1 1896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01T19:14:07.91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32 310 7754,'-3'-4'6301,"4"-4"-3329,14-19-1454,21-8-1395,0 1-1,2 2 0,2 2 1,0 2-1,2 1 0,1 2 1,1 2-1,15-4-122,-57 26-12,0 0-1,0 0 0,0 0 1,0 0-1,0 0 0,0 0 1,0 1-1,0-1 0,0 1 1,0-1-1,1 1 1,-1 0-1,0 0 0,0 0 1,0 0-1,1 0 0,-1 1 1,0-1-1,0 1 1,0-1-1,0 1 0,0 0 1,0 0-1,0 0 0,0 0 1,0 0-1,0 0 0,0 0 1,-1 1-1,1-1 1,0 1-1,-1-1 0,1 1 1,-1-1-1,0 1 0,1 0 1,-1 0-1,0 0 1,0 0-1,0 0 0,0 0 1,-1 0-1,1 0 0,-1 0 1,1 0-1,-1 1 0,1 0 13,7 111-351,-14-81 346,-1-1 1,-2 0-1,-1-1 1,-2 0 0,-1 0-1,-1-1 1,-2-1 0,0 0-1,-2-2 1,-2 0-1,-11 12 5,21-25-2,-260 323 350,211-260-325,79-90-309,57-51 870,-14 31-547,1 1-1,2 4 1,1 3-1,1 2 0,1 4 1,11 0-37,92-29 162,-145 40-133,250-102 98,-276 109-208,1 1 0,0-1 0,-1 1 0,1-1 0,0 0 1,-1 1-1,1-1 0,-1 0 0,1 0 0,-1 0 0,1-1 1,-1 1-1,0 0 0,0 0 0,1-1 0,-1 1 0,0-1 1,0 1-1,0-1 0,-1 1 0,1-1 0,0 1 0,0-1 1,-1 0-1,1 1 0,-1-1 0,0 0 0,0 0 0,1 0 1,-1 1-1,0-1 0,0 0 0,0 0 0,-1 1 1,1-1-1,0 0 0,-1 0 0,1 1 0,-1-1 0,0 0 1,1 1-1,-1-1 0,0 1 0,0-1 0,0 1 0,0-1 81,-49-34-4196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01T19:14:10.10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1 264 7754,'0'0'2391,"4"-8"3653,8-15-4229,4 2-1685,1 0 1,1 0 0,1 2-1,1 0 1,0 1-1,1 1 1,1 2 0,1 0-1,0 1 1,1 1-1,0 1 1,6-1-131,-27 11-25,1 0 0,-1 0 0,0 1 0,1-1 1,0 1-1,-1 0 0,1 0 0,-1 0 0,1 1 0,0-1 0,0 1 1,-1 0-1,1 0 0,0 0 0,0 0 0,-1 1 0,1 0 0,0-1 1,-1 1-1,1 1 0,-1-1 0,1 0 0,-1 1 0,1 0 0,-1 0 1,0 0-1,0 0 0,0 0 0,0 1 0,0-1 0,-1 1 0,1 0 1,-1 0-1,1 0 0,-1 0 0,0 0 0,0 0 0,-1 1 0,1-1 1,-1 0-1,0 1 0,1 0 0,-2-1 0,1 1 0,0 0 0,-1-1 1,1 1 24,-2 27 9,-2 0 1,-1-1 0,-1 1 0,-1-1 0,-2 0-1,-1-1 1,-1 0 0,-2 0 0,-1-1-1,-1-1 1,-1 0 0,-1-1 0,-2-1 0,0 0-1,-7 5-9,20-23-7,-4 5 70,8-22-161,8-5 148,1 0 0,0 1 1,1 0-1,0 1 1,1 0-1,1 1 0,0-1 1,1 2-1,0 0 1,0 0-1,1 1 0,1 1 1,-1 0-1,9-3-50,-12 4-22,-1 1 1,2 0-1,-1 0 0,1 1 0,0 1 1,0 0-1,0 0 0,1 1 1,0 0-1,0 1 0,0 1 0,0-1 1,0 2-1,0 0 0,1 1 0,-1 0 1,0 0-1,1 1 0,-1 1 1,0 0-1,0 1 0,0 0 0,-1 1 1,1 0-1,-1 1 0,0 1 0,0-1 1,0 2-1,-1-1 0,0 1 0,0 1 1,-1 0-1,1 0 0,5 9 22,-10-11-9,-1 1-1,1 0 0,-1 1 1,-1-1-1,0 1 1,0-1-1,0 1 0,-1 0 1,0 0-1,0 0 1,-1 1-1,0-1 0,-1 0 1,0 0-1,0 1 1,-1-1-1,1 0 0,-2 0 1,1 1-1,-2-1 1,1-1-1,-1 1 0,0 0 1,0 0-1,-4 5 10,-17 20 270,0-1 0,-2-1-1,-2-1 1,0-2 0,-2-1 0,-1-1 0,-1-2-1,-1-1 1,-1-1 0,-1-2 0,-25 10-270,41-19 79,0 0 1,0-2-1,-1 0 1,0-1 0,0-1-1,-1 0 1,0-2 0,0-1-1,-1 0 1,1-2 0,-1 0-1,1-1 1,-1-2-1,-19-2-79,39 3-113,-1-1-1,1 0 0,0 1 0,-1-1 1,1 0-1,0 0 0,0 0 0,0-1 1,0 1-1,0 0 0,0-1 0,1 0 1,-1 1-1,0-1 0,1 0 0,-1 0 1,1 0-1,-1 0 0,1 0 0,0 0 0,0 0 1,0 0-1,0 0 0,0 0 0,1-1 1,-1 1-1,1 0 0,-1-1 0,1 1 1,0-1-1,0 1 0,0 0 0,0-1 1,0 1-1,1 0 0,-1-1 0,1 1 1,-1 0-1,1-1 0,0 1 0,0 0 1,0 0-1,0 0 0,1 0 0,-1 0 0,0 0 1,1 0-1,-1 0 0,1 0 0,0 1 1,0-1-1,-1 1 0,2-1 114,78-135-5636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01T19:14:11.33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420 61 9730,'0'2'3256,"-5"11"-2147,-296 455 3460,196-326-4333,97-129-515,18-17-257,13-5 184,186-53 864,2 9-1,147-14-511,-357 68 371,-3-17-9380,-12-14 2812</inkml:trace>
  <inkml:trace contextRef="#ctx0" brushRef="#br0" timeOffset="467.352">452 0 6385,'-1'128'12381,"-5"104"-9878,-1 47-2594,-5 82 312,18-337-1013,3-37-2469,-2-13 1281,21-34-1992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24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136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3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280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027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7871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930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5641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811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1514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5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customXml" Target="../ink/ink4.xml"/><Relationship Id="rId3" Type="http://schemas.openxmlformats.org/officeDocument/2006/relationships/diagramLayout" Target="../diagrams/layout2.xml"/><Relationship Id="rId7" Type="http://schemas.openxmlformats.org/officeDocument/2006/relationships/customXml" Target="../ink/ink1.xml"/><Relationship Id="rId12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customXml" Target="../ink/ink3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20.png"/><Relationship Id="rId4" Type="http://schemas.openxmlformats.org/officeDocument/2006/relationships/diagramQuickStyle" Target="../diagrams/quickStyle2.xml"/><Relationship Id="rId9" Type="http://schemas.openxmlformats.org/officeDocument/2006/relationships/customXml" Target="../ink/ink2.xml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 flipV="1">
            <a:off x="0" y="2374533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92CA431A-BC84-45C3-8430-0459E54A2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2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4484" y="940391"/>
            <a:ext cx="10021446" cy="2944457"/>
          </a:xfrm>
        </p:spPr>
        <p:txBody>
          <a:bodyPr anchor="ctr">
            <a:normAutofit/>
          </a:bodyPr>
          <a:lstStyle/>
          <a:p>
            <a:pPr algn="l"/>
            <a:r>
              <a:rPr lang="es-ES" sz="660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Distancia de Mahalanobis</a:t>
            </a:r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857"/>
          </a:xfrm>
        </p:spPr>
        <p:txBody>
          <a:bodyPr>
            <a:normAutofit fontScale="90000"/>
          </a:bodyPr>
          <a:lstStyle/>
          <a:p>
            <a:r>
              <a:rPr lang="es-ES" dirty="0"/>
              <a:t>¿La distancia Mahalanobis es confiable?
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389953" y="1669143"/>
            <a:ext cx="2806093" cy="4714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</a:pPr>
            <a:r>
              <a:rPr lang="es-ES" dirty="0"/>
              <a:t>Así es como debe ser la elipse, dejando los valores atípicos fuera.</a:t>
            </a:r>
            <a:endParaRPr lang="es-ES" dirty="0">
              <a:solidFill>
                <a:srgbClr val="FF0000"/>
              </a:solidFill>
            </a:endParaRPr>
          </a:p>
          <a:p>
            <a:pPr marL="0" indent="0" algn="just">
              <a:spcAft>
                <a:spcPts val="1800"/>
              </a:spcAft>
              <a:buNone/>
            </a:pPr>
            <a:endParaRPr lang="es-ES" dirty="0">
              <a:solidFill>
                <a:srgbClr val="FF0000"/>
              </a:solidFill>
            </a:endParaRPr>
          </a:p>
          <a:p>
            <a:pPr marL="0" indent="0" algn="just">
              <a:spcAft>
                <a:spcPts val="1800"/>
              </a:spcAft>
              <a:buNone/>
            </a:pP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8" t="10034" r="4286" b="8469"/>
          <a:stretch/>
        </p:blipFill>
        <p:spPr>
          <a:xfrm>
            <a:off x="3675018" y="1669143"/>
            <a:ext cx="5320938" cy="48759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54942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857"/>
          </a:xfrm>
        </p:spPr>
        <p:txBody>
          <a:bodyPr>
            <a:normAutofit fontScale="90000"/>
          </a:bodyPr>
          <a:lstStyle/>
          <a:p>
            <a:r>
              <a:rPr lang="es-ES" dirty="0"/>
              <a:t>¿La distancia Mahalanobis es confiable?
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2"/>
              <p:cNvSpPr txBox="1">
                <a:spLocks/>
              </p:cNvSpPr>
              <p:nvPr/>
            </p:nvSpPr>
            <p:spPr>
              <a:xfrm>
                <a:off x="389953" y="1669143"/>
                <a:ext cx="3389567" cy="47142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800"/>
                  </a:spcAft>
                </a:pPr>
                <a:r>
                  <a:rPr lang="es-ES" dirty="0"/>
                  <a:t>Pero, en realidad, esto es lo que pasa.
La </a:t>
                </a:r>
                <a:r>
                  <a:rPr lang="es-ES" dirty="0">
                    <a:solidFill>
                      <a:srgbClr val="92D050"/>
                    </a:solidFill>
                  </a:rPr>
                  <a:t>media muestral</a:t>
                </a:r>
                <a:r>
                  <a:rPr lang="es-ES" dirty="0"/>
                  <a:t> y la </a:t>
                </a:r>
                <a:r>
                  <a:rPr lang="es-ES" dirty="0">
                    <a:solidFill>
                      <a:srgbClr val="92D050"/>
                    </a:solidFill>
                  </a:rPr>
                  <a:t>matriz de covarianza</a:t>
                </a:r>
                <a:r>
                  <a:rPr lang="es-ES" dirty="0"/>
                  <a:t> </a:t>
                </a:r>
                <a:r>
                  <a:rPr lang="es-ES" dirty="0">
                    <a:solidFill>
                      <a:srgbClr val="92D050"/>
                    </a:solidFill>
                  </a:rPr>
                  <a:t>muestral </a:t>
                </a:r>
                <a:r>
                  <a:rPr lang="es-ES" dirty="0"/>
                  <a:t>están influenciadas por la presencia de los valores atípicos (</a:t>
                </a:r>
                <a:r>
                  <a:rPr lang="es-ES" dirty="0">
                    <a:solidFill>
                      <a:srgbClr val="FF0000"/>
                    </a:solidFill>
                  </a:rPr>
                  <a:t>observaciones rojas</a:t>
                </a:r>
                <a:r>
                  <a:rPr lang="es-ES" dirty="0"/>
                  <a:t>), luego la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𝑀𝐷</m:t>
                    </m:r>
                  </m:oMath>
                </a14:m>
                <a:r>
                  <a:rPr lang="es-ES" dirty="0"/>
                  <a:t> se calcula </a:t>
                </a:r>
                <a:r>
                  <a:rPr lang="es-ES" dirty="0">
                    <a:solidFill>
                      <a:srgbClr val="FFFF00"/>
                    </a:solidFill>
                  </a:rPr>
                  <a:t>incorrectamente</a:t>
                </a:r>
                <a:r>
                  <a:rPr lang="es-ES" dirty="0"/>
                  <a:t> y los valores atípicos no se identifican correctamente.
</a:t>
                </a:r>
              </a:p>
            </p:txBody>
          </p:sp>
        </mc:Choice>
        <mc:Fallback xmlns="">
          <p:sp>
            <p:nvSpPr>
              <p:cNvPr id="7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53" y="1669143"/>
                <a:ext cx="3389567" cy="4714240"/>
              </a:xfrm>
              <a:prstGeom prst="rect">
                <a:avLst/>
              </a:prstGeom>
              <a:blipFill>
                <a:blip r:embed="rId2"/>
                <a:stretch>
                  <a:fillRect l="-540" t="-90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t="10443" r="4013" b="8741"/>
          <a:stretch/>
        </p:blipFill>
        <p:spPr>
          <a:xfrm>
            <a:off x="4302035" y="1608183"/>
            <a:ext cx="4850673" cy="46271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46527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1151" y="2239736"/>
            <a:ext cx="3547581" cy="40930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400" dirty="0"/>
              <a:t>Distancia </a:t>
            </a:r>
            <a:br>
              <a:rPr lang="en-US" sz="4400" dirty="0"/>
            </a:br>
            <a:r>
              <a:rPr lang="en-US" sz="4400" dirty="0"/>
              <a:t>de Mahalanobis Robusta</a:t>
            </a:r>
            <a:br>
              <a:rPr lang="en-US" sz="4400" dirty="0"/>
            </a:br>
            <a:r>
              <a:rPr lang="en-US" sz="4400" dirty="0"/>
              <a:t>
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Marcador de contenido 2">
            <a:extLst>
              <a:ext uri="{FF2B5EF4-FFF2-40B4-BE49-F238E27FC236}">
                <a16:creationId xmlns:a16="http://schemas.microsoft.com/office/drawing/2014/main" id="{B821FA0E-FB56-4D98-9042-AF00E31036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6351560"/>
              </p:ext>
            </p:extLst>
          </p:nvPr>
        </p:nvGraphicFramePr>
        <p:xfrm>
          <a:off x="5375275" y="726768"/>
          <a:ext cx="6963800" cy="5395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6FB916E5-1652-4E57-9A5E-709F4269F443}"/>
                  </a:ext>
                </a:extLst>
              </p14:cNvPr>
              <p14:cNvContentPartPr/>
              <p14:nvPr/>
            </p14:nvContentPartPr>
            <p14:xfrm>
              <a:off x="7424670" y="568529"/>
              <a:ext cx="343800" cy="47304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6FB916E5-1652-4E57-9A5E-709F4269F44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16030" y="559529"/>
                <a:ext cx="36144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CBB9F6B6-FE7D-4EC8-9C22-ABFD110DABB0}"/>
                  </a:ext>
                </a:extLst>
              </p14:cNvPr>
              <p14:cNvContentPartPr/>
              <p14:nvPr/>
            </p14:nvContentPartPr>
            <p14:xfrm>
              <a:off x="9924870" y="638009"/>
              <a:ext cx="389880" cy="3459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CBB9F6B6-FE7D-4EC8-9C22-ABFD110DABB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15870" y="629369"/>
                <a:ext cx="40752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1FF006BF-FB13-4AFE-AE60-2238AEE0FF28}"/>
                  </a:ext>
                </a:extLst>
              </p14:cNvPr>
              <p14:cNvContentPartPr/>
              <p14:nvPr/>
            </p14:nvContentPartPr>
            <p14:xfrm>
              <a:off x="7466070" y="5813009"/>
              <a:ext cx="303120" cy="36360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1FF006BF-FB13-4AFE-AE60-2238AEE0FF2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57430" y="5804369"/>
                <a:ext cx="32076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6067ECA0-6E46-4F1D-B7CC-604DA34B0795}"/>
                  </a:ext>
                </a:extLst>
              </p14:cNvPr>
              <p14:cNvContentPartPr/>
              <p14:nvPr/>
            </p14:nvContentPartPr>
            <p14:xfrm>
              <a:off x="9883830" y="5767649"/>
              <a:ext cx="293040" cy="369000"/>
            </p14:xfrm>
          </p:contentPart>
        </mc:Choice>
        <mc:Fallback xmlns=""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6067ECA0-6E46-4F1D-B7CC-604DA34B079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875190" y="5758649"/>
                <a:ext cx="310680" cy="38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3068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3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9010" y="1318193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¿</a:t>
            </a:r>
            <a:r>
              <a:rPr lang="en-US" sz="3200" dirty="0" err="1"/>
              <a:t>Qué</a:t>
            </a:r>
            <a:r>
              <a:rPr lang="en-US" sz="3200" dirty="0"/>
              <a:t> </a:t>
            </a:r>
            <a:r>
              <a:rPr lang="en-US" sz="3200" dirty="0" err="1"/>
              <a:t>desventaja</a:t>
            </a:r>
            <a:r>
              <a:rPr lang="en-US" sz="3200" dirty="0"/>
              <a:t> </a:t>
            </a:r>
            <a:r>
              <a:rPr lang="en-US" sz="3200" dirty="0" err="1"/>
              <a:t>tiene</a:t>
            </a:r>
            <a:r>
              <a:rPr lang="en-US" sz="3200" dirty="0"/>
              <a:t> la distancia </a:t>
            </a:r>
            <a:r>
              <a:rPr lang="en-US" sz="3200" dirty="0" err="1"/>
              <a:t>euclídea</a:t>
            </a:r>
            <a:r>
              <a:rPr lang="en-US" sz="3200" dirty="0"/>
              <a:t>?</a:t>
            </a:r>
          </a:p>
        </p:txBody>
      </p:sp>
      <p:grpSp>
        <p:nvGrpSpPr>
          <p:cNvPr id="28" name="Group 15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7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Marcador de contenido 2">
            <a:extLst>
              <a:ext uri="{FF2B5EF4-FFF2-40B4-BE49-F238E27FC236}">
                <a16:creationId xmlns:a16="http://schemas.microsoft.com/office/drawing/2014/main" id="{BD0FF709-3024-4180-BD60-91F2F8D463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0122669"/>
              </p:ext>
            </p:extLst>
          </p:nvPr>
        </p:nvGraphicFramePr>
        <p:xfrm>
          <a:off x="5977719" y="1246925"/>
          <a:ext cx="5744116" cy="4364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15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desventaja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la distancia </a:t>
            </a:r>
            <a:r>
              <a:rPr lang="en-US" dirty="0" err="1"/>
              <a:t>euclídea</a:t>
            </a:r>
            <a:r>
              <a:rPr lang="en-US" dirty="0"/>
              <a:t>?</a:t>
            </a:r>
            <a:endParaRPr lang="es-ES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77334" y="3261461"/>
            <a:ext cx="5706049" cy="4176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</a:pPr>
            <a:r>
              <a:rPr lang="es-ES" dirty="0"/>
              <a:t>Cuando la distribución no es esférica, la distancia euclídea no debe usarse.</a:t>
            </a:r>
          </a:p>
          <a:p>
            <a:pPr>
              <a:spcAft>
                <a:spcPts val="1800"/>
              </a:spcAft>
            </a:pPr>
            <a:endParaRPr lang="es-ES" dirty="0"/>
          </a:p>
          <a:p>
            <a:pPr marL="0" indent="0">
              <a:spcAft>
                <a:spcPts val="1800"/>
              </a:spcAft>
              <a:buNone/>
            </a:pPr>
            <a:endParaRPr lang="es-ES" dirty="0"/>
          </a:p>
          <a:p>
            <a:pPr>
              <a:spcAft>
                <a:spcPts val="1800"/>
              </a:spcAft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1E326D-8255-4EBF-A180-6B8E99F33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000"/>
                    </a14:imgEffect>
                    <a14:imgEffect>
                      <a14:brightnessContrast bright="29000" contrast="-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6576" y="1754915"/>
            <a:ext cx="4254279" cy="42679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4293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desventaja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la distancia </a:t>
            </a:r>
            <a:r>
              <a:rPr lang="en-US" dirty="0" err="1"/>
              <a:t>euclídea</a:t>
            </a:r>
            <a:r>
              <a:rPr lang="en-US" dirty="0"/>
              <a:t>?</a:t>
            </a:r>
            <a:endParaRPr lang="es-ES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13999" y="2961202"/>
            <a:ext cx="5357705" cy="4176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800"/>
              </a:spcAft>
            </a:pPr>
            <a:r>
              <a:rPr lang="es-ES" dirty="0"/>
              <a:t>Tenemos que tener en cuenta las covarianzas y correlaciones entre las variables.</a:t>
            </a:r>
          </a:p>
          <a:p>
            <a:pPr algn="just">
              <a:spcAft>
                <a:spcPts val="1800"/>
              </a:spcAft>
            </a:pPr>
            <a:r>
              <a:rPr lang="es-ES" dirty="0"/>
              <a:t>La </a:t>
            </a:r>
            <a:r>
              <a:rPr lang="es-ES" u="sng" dirty="0">
                <a:solidFill>
                  <a:srgbClr val="92D050"/>
                </a:solidFill>
              </a:rPr>
              <a:t>distancia de Mahalanobis</a:t>
            </a:r>
            <a:r>
              <a:rPr lang="es-ES" dirty="0">
                <a:solidFill>
                  <a:srgbClr val="92D050"/>
                </a:solidFill>
              </a:rPr>
              <a:t> </a:t>
            </a:r>
            <a:r>
              <a:rPr lang="es-ES" dirty="0"/>
              <a:t>tiene en cuenta ambas medidas.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D6116F5-B739-434D-A76C-330645D02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000"/>
                    </a14:imgEffect>
                    <a14:imgEffect>
                      <a14:brightnessContrast bright="29000" contrast="-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6576" y="1754915"/>
            <a:ext cx="4254279" cy="42679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0896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857"/>
          </a:xfrm>
        </p:spPr>
        <p:txBody>
          <a:bodyPr/>
          <a:lstStyle/>
          <a:p>
            <a:r>
              <a:rPr lang="es-ES" dirty="0"/>
              <a:t>Distancia de Mahalanobis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2"/>
              <p:cNvSpPr txBox="1">
                <a:spLocks/>
              </p:cNvSpPr>
              <p:nvPr/>
            </p:nvSpPr>
            <p:spPr>
              <a:xfrm>
                <a:off x="483370" y="1754909"/>
                <a:ext cx="9432417" cy="47465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800"/>
                  </a:spcAft>
                </a:pPr>
                <a:r>
                  <a:rPr lang="es-ES" dirty="0"/>
                  <a:t>Supongamos que tenemos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" dirty="0"/>
                  <a:t> datos de una variable aleatoria multivariante 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s-E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dirty="0"/>
              </a:p>
              <a:p>
                <a:pPr>
                  <a:spcAft>
                    <a:spcPts val="1800"/>
                  </a:spcAft>
                </a:pPr>
                <a:r>
                  <a:rPr lang="es-ES" dirty="0"/>
                  <a:t>Con media </a:t>
                </a:r>
                <a14:m>
                  <m:oMath xmlns:m="http://schemas.openxmlformats.org/officeDocument/2006/math">
                    <m:r>
                      <a:rPr lang="es-ES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/>
                  <a:t> y matriz de covarianza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s-ES" dirty="0"/>
                  <a:t>.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dirty="0"/>
                  <a:t>La distancia de Mahalanobis (MD) de una observación multivariante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s-ES" dirty="0"/>
                  <a:t>dimensional </a:t>
                </a:r>
                <a:endParaRPr lang="es-ES" b="1" i="0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dirty="0"/>
              </a:p>
              <a:p>
                <a:pPr>
                  <a:spcAft>
                    <a:spcPts val="1800"/>
                  </a:spcAft>
                </a:pPr>
                <a:r>
                  <a:rPr lang="es-ES" dirty="0"/>
                  <a:t>Se define como: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𝑀𝐷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1" i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s-ES" dirty="0"/>
              </a:p>
              <a:p>
                <a:pPr>
                  <a:spcAft>
                    <a:spcPts val="1800"/>
                  </a:spcAft>
                </a:pPr>
                <a:r>
                  <a:rPr lang="es-ES" dirty="0"/>
                  <a:t>Si la matriz de covarianza es la matriz de identidad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la distancia Mahalanobis se reduce a la distancia </a:t>
                </a:r>
                <a:r>
                  <a:rPr lang="en-US" dirty="0" err="1"/>
                  <a:t>euclídea</a:t>
                </a:r>
                <a:r>
                  <a:rPr lang="en-US" dirty="0"/>
                  <a:t>.</a:t>
                </a:r>
                <a:endParaRPr lang="es-ES" dirty="0"/>
              </a:p>
            </p:txBody>
          </p:sp>
        </mc:Choice>
        <mc:Fallback xmlns="">
          <p:sp>
            <p:nvSpPr>
              <p:cNvPr id="7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70" y="1754909"/>
                <a:ext cx="9432417" cy="4746559"/>
              </a:xfrm>
              <a:prstGeom prst="rect">
                <a:avLst/>
              </a:prstGeom>
              <a:blipFill>
                <a:blip r:embed="rId2"/>
                <a:stretch>
                  <a:fillRect l="-65" t="-1027" b="-77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73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857"/>
          </a:xfrm>
        </p:spPr>
        <p:txBody>
          <a:bodyPr>
            <a:normAutofit fontScale="90000"/>
          </a:bodyPr>
          <a:lstStyle/>
          <a:p>
            <a:r>
              <a:rPr lang="es-ES" dirty="0"/>
              <a:t>Distancia de Mahalanobis
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2"/>
              <p:cNvSpPr txBox="1">
                <a:spLocks/>
              </p:cNvSpPr>
              <p:nvPr/>
            </p:nvSpPr>
            <p:spPr>
              <a:xfrm>
                <a:off x="489967" y="1608050"/>
                <a:ext cx="9168383" cy="47142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Aft>
                    <a:spcPts val="1800"/>
                  </a:spcAft>
                </a:pPr>
                <a:r>
                  <a:rPr lang="es-ES" dirty="0"/>
                  <a:t>En la práctica </a:t>
                </a:r>
                <a:r>
                  <a:rPr lang="es-ES" dirty="0">
                    <a:solidFill>
                      <a:srgbClr val="FFC000"/>
                    </a:solidFill>
                  </a:rPr>
                  <a:t>no conocemos </a:t>
                </a:r>
                <a:r>
                  <a:rPr lang="es-ES" dirty="0"/>
                  <a:t>el centro o la estructura de la </a:t>
                </a:r>
                <a:r>
                  <a:rPr lang="es-ES" dirty="0">
                    <a:solidFill>
                      <a:srgbClr val="92D050"/>
                    </a:solidFill>
                  </a:rPr>
                  <a:t>distribución poblacional </a:t>
                </a:r>
                <a:r>
                  <a:rPr lang="es-ES" dirty="0"/>
                  <a:t>de la que obtuvimos los datos</a:t>
                </a:r>
                <a:r>
                  <a:rPr lang="en-US" dirty="0"/>
                  <a:t>, </a:t>
                </a:r>
                <a:r>
                  <a:rPr lang="es-ES" dirty="0"/>
                  <a:t>por lo tanto, se usan los </a:t>
                </a:r>
                <a:r>
                  <a:rPr lang="es-ES" dirty="0">
                    <a:solidFill>
                      <a:srgbClr val="00B0F0"/>
                    </a:solidFill>
                  </a:rPr>
                  <a:t>estimadores muestrales </a:t>
                </a:r>
                <a:r>
                  <a:rPr lang="es-ES" dirty="0"/>
                  <a:t>para estimar las distancias, la media de la muestra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s-ES" dirty="0"/>
                  <a:t> y la matriz de covarianza muestral: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s-ES" dirty="0"/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𝑀𝐷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E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b="1" i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1" i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s-ES" dirty="0"/>
              </a:p>
              <a:p>
                <a:pPr marL="0" indent="0" algn="just">
                  <a:spcAft>
                    <a:spcPts val="1800"/>
                  </a:spcAft>
                  <a:buNone/>
                </a:pPr>
                <a:endParaRPr lang="es-ES" dirty="0"/>
              </a:p>
              <a:p>
                <a:pPr>
                  <a:spcAft>
                    <a:spcPts val="1800"/>
                  </a:spcAft>
                </a:pPr>
                <a:r>
                  <a:rPr lang="es-ES" dirty="0"/>
                  <a:t>Con las distancias tenemos una medida de “lejanía" o "cercanía" para cada observación multivariante.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dirty="0"/>
                  <a:t>Si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𝑀𝐷</m:t>
                    </m:r>
                  </m:oMath>
                </a14:m>
                <a:r>
                  <a:rPr lang="es-ES" dirty="0"/>
                  <a:t> si es demasiado alta, eso significa que esta observación está muy lejos del centro de la distribución, por lo tanto, posiblemente sea un atípico.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7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67" y="1608050"/>
                <a:ext cx="9168383" cy="4714240"/>
              </a:xfrm>
              <a:prstGeom prst="rect">
                <a:avLst/>
              </a:prstGeom>
              <a:blipFill>
                <a:blip r:embed="rId2"/>
                <a:stretch>
                  <a:fillRect l="-133" t="-906" r="-59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9868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857"/>
          </a:xfrm>
        </p:spPr>
        <p:txBody>
          <a:bodyPr>
            <a:normAutofit fontScale="90000"/>
          </a:bodyPr>
          <a:lstStyle/>
          <a:p>
            <a:r>
              <a:rPr lang="es-ES" dirty="0"/>
              <a:t>¿Cómo detectar valores atípicos con MD?
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2"/>
              <p:cNvSpPr txBox="1">
                <a:spLocks/>
              </p:cNvSpPr>
              <p:nvPr/>
            </p:nvSpPr>
            <p:spPr>
              <a:xfrm>
                <a:off x="416078" y="1756229"/>
                <a:ext cx="8946998" cy="45139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Aft>
                    <a:spcPts val="1800"/>
                  </a:spcAft>
                </a:pPr>
                <a:r>
                  <a:rPr lang="es-ES" dirty="0"/>
                  <a:t>Primero necesitamos saber a partir de qué momento un valor de la distancia Mahalanobis podría ser considerado como un valor </a:t>
                </a:r>
                <a:r>
                  <a:rPr lang="es-ES" dirty="0">
                    <a:solidFill>
                      <a:srgbClr val="FFC000"/>
                    </a:solidFill>
                  </a:rPr>
                  <a:t>muy alto.</a:t>
                </a:r>
                <a:r>
                  <a:rPr lang="es-ES" dirty="0"/>
                  <a:t>
Se sabe que para datos normalmente distribuidos, la distribución de la distancia Mahalanobis al cuadrado, con los estimadores clásicos media muestral y matriz de covarianza muestral</a:t>
                </a:r>
                <a:r>
                  <a:rPr lang="en-US" dirty="0"/>
                  <a:t>, es </a:t>
                </a:r>
                <a:r>
                  <a:rPr lang="en-US" dirty="0" err="1"/>
                  <a:t>aproximadamente</a:t>
                </a:r>
                <a:r>
                  <a:rPr lang="en-US" dirty="0"/>
                  <a:t> una</a:t>
                </a:r>
                <a:r>
                  <a:rPr lang="es-ES" dirty="0"/>
                  <a:t> </a:t>
                </a:r>
                <a:r>
                  <a:rPr lang="es-ES" b="1" u="sng" dirty="0">
                    <a:solidFill>
                      <a:srgbClr val="92D050"/>
                    </a:solidFill>
                  </a:rPr>
                  <a:t>chi-cuadrado con </a:t>
                </a:r>
                <a14:m>
                  <m:oMath xmlns:m="http://schemas.openxmlformats.org/officeDocument/2006/math">
                    <m:r>
                      <a:rPr lang="es-ES" b="1" i="1" u="sng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s-ES" b="1" u="sng" dirty="0">
                    <a:solidFill>
                      <a:srgbClr val="92D050"/>
                    </a:solidFill>
                  </a:rPr>
                  <a:t> grados de libertad</a:t>
                </a:r>
                <a:r>
                  <a:rPr lang="es-ES" dirty="0"/>
                  <a:t>, donde </a:t>
                </a:r>
                <a:r>
                  <a:rPr lang="es-ES" i="1" dirty="0"/>
                  <a:t>p</a:t>
                </a:r>
                <a:r>
                  <a:rPr lang="es-ES" dirty="0"/>
                  <a:t> es el número de variables que tenemos.</a:t>
                </a:r>
              </a:p>
              <a:p>
                <a:pPr algn="just">
                  <a:spcAft>
                    <a:spcPts val="1800"/>
                  </a:spcAft>
                </a:pPr>
                <a:r>
                  <a:rPr lang="es-ES" dirty="0"/>
                  <a:t>La notación es: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s-ES" dirty="0"/>
              </a:p>
              <a:p>
                <a:pPr marL="0" indent="0" algn="just">
                  <a:spcAft>
                    <a:spcPts val="1800"/>
                  </a:spcAft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7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78" y="1756229"/>
                <a:ext cx="8946998" cy="4513942"/>
              </a:xfrm>
              <a:prstGeom prst="rect">
                <a:avLst/>
              </a:prstGeom>
              <a:blipFill>
                <a:blip r:embed="rId2"/>
                <a:stretch>
                  <a:fillRect l="-136" t="-810" r="-61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67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857"/>
          </a:xfrm>
        </p:spPr>
        <p:txBody>
          <a:bodyPr>
            <a:normAutofit fontScale="90000"/>
          </a:bodyPr>
          <a:lstStyle/>
          <a:p>
            <a:r>
              <a:rPr lang="es-ES" dirty="0"/>
              <a:t>¿Cómo detectar valores atípicos con MD?
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2"/>
              <p:cNvSpPr txBox="1">
                <a:spLocks/>
              </p:cNvSpPr>
              <p:nvPr/>
            </p:nvSpPr>
            <p:spPr>
              <a:xfrm>
                <a:off x="389952" y="1669143"/>
                <a:ext cx="5688633" cy="47142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800"/>
                  </a:spcAft>
                </a:pPr>
                <a:r>
                  <a:rPr lang="es-ES" dirty="0"/>
                  <a:t>Por lo general, el valor de corte es el </a:t>
                </a:r>
                <a:r>
                  <a:rPr lang="es-ES" dirty="0">
                    <a:solidFill>
                      <a:srgbClr val="92D050"/>
                    </a:solidFill>
                  </a:rPr>
                  <a:t>cuantil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97.5</m:t>
                    </m:r>
                    <m:r>
                      <a:rPr lang="es-ES" i="1" dirty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s-ES" dirty="0"/>
                  <a:t> de la distribución chi-cuadrado con </a:t>
                </a:r>
                <a:r>
                  <a:rPr lang="es-ES" i="1" dirty="0"/>
                  <a:t>p</a:t>
                </a:r>
                <a:r>
                  <a:rPr lang="es-ES" dirty="0"/>
                  <a:t> </a:t>
                </a:r>
                <a:r>
                  <a:rPr lang="es-ES" dirty="0" err="1"/>
                  <a:t>d.f.</a:t>
                </a:r>
                <a:r>
                  <a:rPr lang="es-ES" dirty="0"/>
                  <a:t> (</a:t>
                </a:r>
                <a:r>
                  <a:rPr lang="es-ES" dirty="0" err="1"/>
                  <a:t>degrees</a:t>
                </a:r>
                <a:r>
                  <a:rPr lang="es-ES" dirty="0"/>
                  <a:t> </a:t>
                </a:r>
                <a:r>
                  <a:rPr lang="es-ES" dirty="0" err="1"/>
                  <a:t>of</a:t>
                </a:r>
                <a:r>
                  <a:rPr lang="es-ES" dirty="0"/>
                  <a:t> </a:t>
                </a:r>
                <a:r>
                  <a:rPr lang="es-ES" dirty="0" err="1"/>
                  <a:t>freedom</a:t>
                </a:r>
                <a:r>
                  <a:rPr lang="es-ES" dirty="0"/>
                  <a:t>=grados de libertad): 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;0.975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1800"/>
                  </a:spcAft>
                </a:pPr>
                <a:r>
                  <a:rPr lang="es-ES" dirty="0"/>
                  <a:t>Este valor de corte y los otros cuantiles de la chi-cuadrado se pueden observar en el caso bidimensional como </a:t>
                </a:r>
                <a:r>
                  <a:rPr lang="es-ES" dirty="0">
                    <a:solidFill>
                      <a:srgbClr val="FFFF00"/>
                    </a:solidFill>
                  </a:rPr>
                  <a:t>elipses</a:t>
                </a:r>
                <a:r>
                  <a:rPr lang="es-ES" dirty="0"/>
                  <a:t> centradas en el centro </a:t>
                </a:r>
                <a:r>
                  <a:rPr lang="es-ES" dirty="0">
                    <a:solidFill>
                      <a:srgbClr val="FFC000"/>
                    </a:solidFill>
                  </a:rPr>
                  <a:t>bivariado </a:t>
                </a:r>
                <a:r>
                  <a:rPr lang="es-ES" dirty="0"/>
                  <a:t>de nuestros datos.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dirty="0"/>
                  <a:t>Y </a:t>
                </a:r>
                <a:r>
                  <a:rPr lang="es-ES" dirty="0">
                    <a:solidFill>
                      <a:srgbClr val="FFFF00"/>
                    </a:solidFill>
                  </a:rPr>
                  <a:t>elipsoides</a:t>
                </a:r>
                <a:r>
                  <a:rPr lang="es-ES" dirty="0"/>
                  <a:t> en el caso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s-ES" dirty="0"/>
                  <a:t>.
Esas observaciones cuya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𝑀𝐷</m:t>
                    </m:r>
                  </m:oMath>
                </a14:m>
                <a:r>
                  <a:rPr lang="es-ES" dirty="0"/>
                  <a:t> al cuadrado es más alta que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;0.975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dirty="0"/>
                  <a:t> se etiquetan como </a:t>
                </a:r>
                <a:r>
                  <a:rPr lang="es-ES" dirty="0">
                    <a:solidFill>
                      <a:srgbClr val="00B0F0"/>
                    </a:solidFill>
                  </a:rPr>
                  <a:t>valores atípicos</a:t>
                </a:r>
                <a:r>
                  <a:rPr lang="es-ES" dirty="0"/>
                  <a:t>.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:endParaRPr lang="es-ES" dirty="0"/>
              </a:p>
              <a:p>
                <a:pPr marL="0" indent="0" algn="just">
                  <a:spcAft>
                    <a:spcPts val="1800"/>
                  </a:spcAft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7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52" y="1669143"/>
                <a:ext cx="5688633" cy="4714240"/>
              </a:xfrm>
              <a:prstGeom prst="rect">
                <a:avLst/>
              </a:prstGeom>
              <a:blipFill>
                <a:blip r:embed="rId2"/>
                <a:stretch>
                  <a:fillRect l="-322" t="-142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" t="8435" r="3060" b="7075"/>
          <a:stretch/>
        </p:blipFill>
        <p:spPr>
          <a:xfrm>
            <a:off x="6574971" y="1860732"/>
            <a:ext cx="5233580" cy="395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19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8270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857"/>
          </a:xfrm>
        </p:spPr>
        <p:txBody>
          <a:bodyPr>
            <a:normAutofit fontScale="90000"/>
          </a:bodyPr>
          <a:lstStyle/>
          <a:p>
            <a:r>
              <a:rPr lang="es-ES" dirty="0"/>
              <a:t>¿La distancia Mahalanobis es confiable?
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Marcador de contenido 2"/>
              <p:cNvSpPr txBox="1">
                <a:spLocks/>
              </p:cNvSpPr>
              <p:nvPr/>
            </p:nvSpPr>
            <p:spPr>
              <a:xfrm>
                <a:off x="247909" y="2831737"/>
                <a:ext cx="5688633" cy="47142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Aft>
                    <a:spcPts val="1800"/>
                  </a:spcAft>
                </a:pPr>
                <a:r>
                  <a:rPr lang="es-ES" dirty="0"/>
                  <a:t>Veamos un ejemplo</a:t>
                </a:r>
                <a:endParaRPr lang="es-ES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spcAft>
                    <a:spcPts val="1800"/>
                  </a:spcAft>
                  <a:buNone/>
                </a:pPr>
                <a:endParaRPr lang="es-ES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𝑀𝐷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E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b="1" i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1" i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s-ES" dirty="0"/>
              </a:p>
              <a:p>
                <a:pPr marL="0" indent="0" algn="just">
                  <a:spcAft>
                    <a:spcPts val="1800"/>
                  </a:spcAft>
                  <a:buNone/>
                </a:pPr>
                <a:endParaRPr lang="es-ES" dirty="0"/>
              </a:p>
              <a:p>
                <a:pPr marL="0" indent="0" algn="just">
                  <a:spcAft>
                    <a:spcPts val="1800"/>
                  </a:spcAft>
                  <a:buNone/>
                </a:pPr>
                <a:endParaRPr lang="es-ES" dirty="0"/>
              </a:p>
            </p:txBody>
          </p:sp>
        </mc:Choice>
        <mc:Fallback>
          <p:sp>
            <p:nvSpPr>
              <p:cNvPr id="7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09" y="2831737"/>
                <a:ext cx="5688633" cy="4714240"/>
              </a:xfrm>
              <a:prstGeom prst="rect">
                <a:avLst/>
              </a:prstGeom>
              <a:blipFill>
                <a:blip r:embed="rId2"/>
                <a:stretch>
                  <a:fillRect l="-322" t="-90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8" t="10372" r="5097" b="7635"/>
          <a:stretch/>
        </p:blipFill>
        <p:spPr>
          <a:xfrm>
            <a:off x="3674389" y="1669143"/>
            <a:ext cx="5320939" cy="48759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772035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453</Words>
  <Application>Microsoft Office PowerPoint</Application>
  <PresentationFormat>Panorámica</PresentationFormat>
  <Paragraphs>47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Gill Sans Nova Cond XBd</vt:lpstr>
      <vt:lpstr>Trebuchet MS</vt:lpstr>
      <vt:lpstr>Wingdings 3</vt:lpstr>
      <vt:lpstr>Faceta</vt:lpstr>
      <vt:lpstr>Tema de Office</vt:lpstr>
      <vt:lpstr>Distancia de Mahalanobis</vt:lpstr>
      <vt:lpstr>¿Qué desventaja tiene la distancia euclídea?</vt:lpstr>
      <vt:lpstr>¿Qué desventaja tiene la distancia euclídea?</vt:lpstr>
      <vt:lpstr>¿Qué desventaja tiene la distancia euclídea?</vt:lpstr>
      <vt:lpstr>Distancia de Mahalanobis</vt:lpstr>
      <vt:lpstr>Distancia de Mahalanobis
</vt:lpstr>
      <vt:lpstr>¿Cómo detectar valores atípicos con MD?
</vt:lpstr>
      <vt:lpstr>¿Cómo detectar valores atípicos con MD?
</vt:lpstr>
      <vt:lpstr>¿La distancia Mahalanobis es confiable?
</vt:lpstr>
      <vt:lpstr>¿La distancia Mahalanobis es confiable?
</vt:lpstr>
      <vt:lpstr>¿La distancia Mahalanobis es confiable?
</vt:lpstr>
      <vt:lpstr>Distancia  de Mahalanobis Robusta 
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Distancia de Mahalanobis</dc:title>
  <dc:creator>Elisa Cabana</dc:creator>
  <cp:lastModifiedBy>Elisa Cabana</cp:lastModifiedBy>
  <cp:revision>10</cp:revision>
  <dcterms:created xsi:type="dcterms:W3CDTF">2019-12-16T20:03:15Z</dcterms:created>
  <dcterms:modified xsi:type="dcterms:W3CDTF">2019-12-19T19:02:09Z</dcterms:modified>
</cp:coreProperties>
</file>