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 id="2147483680" r:id="rId3"/>
  </p:sldMasterIdLst>
  <p:sldIdLst>
    <p:sldId id="256" r:id="rId4"/>
    <p:sldId id="286" r:id="rId5"/>
    <p:sldId id="297" r:id="rId6"/>
    <p:sldId id="298" r:id="rId7"/>
    <p:sldId id="299" r:id="rId8"/>
    <p:sldId id="294" r:id="rId9"/>
    <p:sldId id="300" r:id="rId10"/>
    <p:sldId id="29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BD1B20-324E-4829-840B-B1D2EDC733D0}"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es-ES"/>
        </a:p>
      </dgm:t>
    </dgm:pt>
    <dgm:pt modelId="{1A71A3B0-47A7-47C1-9E98-8D3F14F13DE8}">
      <dgm:prSet phldrT="[Texto]" custT="1"/>
      <dgm:spPr/>
      <dgm:t>
        <a:bodyPr/>
        <a:lstStyle/>
        <a:p>
          <a:r>
            <a:rPr lang="es-ES" sz="2400" dirty="0"/>
            <a:t>Distribuciones elípticas</a:t>
          </a:r>
        </a:p>
      </dgm:t>
    </dgm:pt>
    <dgm:pt modelId="{40156707-ADE8-4A42-B98B-7BB48D04CDA3}" type="parTrans" cxnId="{61096018-8F70-49B1-8DBC-D9179A8EDB8E}">
      <dgm:prSet/>
      <dgm:spPr/>
      <dgm:t>
        <a:bodyPr/>
        <a:lstStyle/>
        <a:p>
          <a:endParaRPr lang="es-ES"/>
        </a:p>
      </dgm:t>
    </dgm:pt>
    <dgm:pt modelId="{A45B201B-10B3-472B-88E2-D8D4EADC2CC4}" type="sibTrans" cxnId="{61096018-8F70-49B1-8DBC-D9179A8EDB8E}">
      <dgm:prSet/>
      <dgm:spPr/>
      <dgm:t>
        <a:bodyPr/>
        <a:lstStyle/>
        <a:p>
          <a:endParaRPr lang="es-ES"/>
        </a:p>
      </dgm:t>
    </dgm:pt>
    <dgm:pt modelId="{BC1AE2D2-A6A2-4954-9011-B29CEEE5E2CC}">
      <dgm:prSet phldrT="[Texto]" custT="1"/>
      <dgm:spPr/>
      <dgm:t>
        <a:bodyPr/>
        <a:lstStyle/>
        <a:p>
          <a:r>
            <a:rPr lang="es-ES" sz="1900" dirty="0"/>
            <a:t>Distribuciones esféricas</a:t>
          </a:r>
        </a:p>
      </dgm:t>
    </dgm:pt>
    <dgm:pt modelId="{4450B702-57A9-4981-BC3C-3F42E3B354BE}" type="parTrans" cxnId="{7E95847C-9319-47DF-A521-C288FAD06E73}">
      <dgm:prSet/>
      <dgm:spPr/>
      <dgm:t>
        <a:bodyPr/>
        <a:lstStyle/>
        <a:p>
          <a:endParaRPr lang="es-ES"/>
        </a:p>
      </dgm:t>
    </dgm:pt>
    <dgm:pt modelId="{D0073A0D-DC5F-4769-9C86-3C012F369008}" type="sibTrans" cxnId="{7E95847C-9319-47DF-A521-C288FAD06E73}">
      <dgm:prSet/>
      <dgm:spPr/>
      <dgm:t>
        <a:bodyPr/>
        <a:lstStyle/>
        <a:p>
          <a:endParaRPr lang="es-ES"/>
        </a:p>
      </dgm:t>
    </dgm:pt>
    <dgm:pt modelId="{BD45BA98-3B14-40C1-892C-7DF45043C1FC}" type="pres">
      <dgm:prSet presAssocID="{0CBD1B20-324E-4829-840B-B1D2EDC733D0}" presName="Name0" presStyleCnt="0">
        <dgm:presLayoutVars>
          <dgm:chMax val="1"/>
          <dgm:chPref val="1"/>
        </dgm:presLayoutVars>
      </dgm:prSet>
      <dgm:spPr/>
    </dgm:pt>
    <dgm:pt modelId="{8A902160-6DCD-446A-9ABE-5CEBA3B2D665}" type="pres">
      <dgm:prSet presAssocID="{1A71A3B0-47A7-47C1-9E98-8D3F14F13DE8}" presName="Parent" presStyleLbl="node0" presStyleIdx="0" presStyleCnt="1" custScaleX="147870" custScaleY="112101" custLinFactNeighborX="-16071" custLinFactNeighborY="-771">
        <dgm:presLayoutVars>
          <dgm:chMax val="5"/>
          <dgm:chPref val="5"/>
        </dgm:presLayoutVars>
      </dgm:prSet>
      <dgm:spPr/>
    </dgm:pt>
    <dgm:pt modelId="{4157BF92-38CB-40DB-8D32-42FCD8771961}" type="pres">
      <dgm:prSet presAssocID="{1A71A3B0-47A7-47C1-9E98-8D3F14F13DE8}" presName="Accent1" presStyleLbl="node1" presStyleIdx="0" presStyleCnt="9" custLinFactX="-188502" custLinFactY="100362" custLinFactNeighborX="-200000" custLinFactNeighborY="200000"/>
      <dgm:spPr/>
    </dgm:pt>
    <dgm:pt modelId="{4BCBC83C-6098-40F9-B82F-AC1956156131}" type="pres">
      <dgm:prSet presAssocID="{1A71A3B0-47A7-47C1-9E98-8D3F14F13DE8}" presName="Accent2" presStyleLbl="node1" presStyleIdx="1" presStyleCnt="9" custScaleX="161580" custScaleY="148822" custLinFactX="-100000" custLinFactY="-361454" custLinFactNeighborX="-120080" custLinFactNeighborY="-400000"/>
      <dgm:spPr/>
    </dgm:pt>
    <dgm:pt modelId="{764F3350-9ADA-40B7-AF22-7FD340C847CD}" type="pres">
      <dgm:prSet presAssocID="{1A71A3B0-47A7-47C1-9E98-8D3F14F13DE8}" presName="Accent3" presStyleLbl="node1" presStyleIdx="2" presStyleCnt="9" custLinFactX="-500000" custLinFactY="-42415" custLinFactNeighborX="-568854" custLinFactNeighborY="-100000"/>
      <dgm:spPr/>
    </dgm:pt>
    <dgm:pt modelId="{1BF5AB86-A41D-45B3-B1E6-D1098E244C0E}" type="pres">
      <dgm:prSet presAssocID="{1A71A3B0-47A7-47C1-9E98-8D3F14F13DE8}" presName="Accent4" presStyleLbl="node1" presStyleIdx="3" presStyleCnt="9" custLinFactX="-154860" custLinFactY="-322759" custLinFactNeighborX="-200000" custLinFactNeighborY="-400000"/>
      <dgm:spPr/>
    </dgm:pt>
    <dgm:pt modelId="{4CC2BCDB-8B58-4C80-82CC-4AACA986F629}" type="pres">
      <dgm:prSet presAssocID="{1A71A3B0-47A7-47C1-9E98-8D3F14F13DE8}" presName="Accent5" presStyleLbl="node1" presStyleIdx="4" presStyleCnt="9" custLinFactX="-73882" custLinFactY="100000" custLinFactNeighborX="-100000" custLinFactNeighborY="129283"/>
      <dgm:spPr/>
    </dgm:pt>
    <dgm:pt modelId="{9CBDF393-5002-44BF-89B1-CB0483BA655F}" type="pres">
      <dgm:prSet presAssocID="{1A71A3B0-47A7-47C1-9E98-8D3F14F13DE8}" presName="Accent6" presStyleLbl="node1" presStyleIdx="5" presStyleCnt="9" custLinFactX="75992" custLinFactY="-188777" custLinFactNeighborX="100000" custLinFactNeighborY="-200000"/>
      <dgm:spPr/>
    </dgm:pt>
    <dgm:pt modelId="{01C02AB4-194E-480C-9574-048741F8D147}" type="pres">
      <dgm:prSet presAssocID="{BC1AE2D2-A6A2-4954-9011-B29CEEE5E2CC}" presName="Child1" presStyleLbl="node1" presStyleIdx="6" presStyleCnt="9" custScaleX="124026" custScaleY="119356" custLinFactNeighborX="72877" custLinFactNeighborY="-44323">
        <dgm:presLayoutVars>
          <dgm:chMax val="0"/>
          <dgm:chPref val="0"/>
        </dgm:presLayoutVars>
      </dgm:prSet>
      <dgm:spPr/>
    </dgm:pt>
    <dgm:pt modelId="{91599A00-AB68-4B90-B45C-84903C6DBD42}" type="pres">
      <dgm:prSet presAssocID="{BC1AE2D2-A6A2-4954-9011-B29CEEE5E2CC}" presName="Accent7" presStyleCnt="0"/>
      <dgm:spPr/>
    </dgm:pt>
    <dgm:pt modelId="{614C134C-A07F-40C3-A06A-1B5CF55065B4}" type="pres">
      <dgm:prSet presAssocID="{BC1AE2D2-A6A2-4954-9011-B29CEEE5E2CC}" presName="AccentHold1" presStyleLbl="node1" presStyleIdx="7" presStyleCnt="9" custScaleX="76287" custLinFactX="-217564" custLinFactY="200000" custLinFactNeighborX="-300000" custLinFactNeighborY="264794"/>
      <dgm:spPr/>
    </dgm:pt>
    <dgm:pt modelId="{FD9D87E0-D5B9-482E-B2C1-D4E2334C55C0}" type="pres">
      <dgm:prSet presAssocID="{BC1AE2D2-A6A2-4954-9011-B29CEEE5E2CC}" presName="Accent8" presStyleCnt="0"/>
      <dgm:spPr/>
    </dgm:pt>
    <dgm:pt modelId="{CE88C566-1BDE-4235-B8F1-C476D2AF19E7}" type="pres">
      <dgm:prSet presAssocID="{BC1AE2D2-A6A2-4954-9011-B29CEEE5E2CC}" presName="AccentHold2" presStyleLbl="node1" presStyleIdx="8" presStyleCnt="9" custScaleX="97771" custScaleY="68606" custLinFactX="40986" custLinFactNeighborX="100000" custLinFactNeighborY="-1538"/>
      <dgm:spPr/>
    </dgm:pt>
  </dgm:ptLst>
  <dgm:cxnLst>
    <dgm:cxn modelId="{61096018-8F70-49B1-8DBC-D9179A8EDB8E}" srcId="{0CBD1B20-324E-4829-840B-B1D2EDC733D0}" destId="{1A71A3B0-47A7-47C1-9E98-8D3F14F13DE8}" srcOrd="0" destOrd="0" parTransId="{40156707-ADE8-4A42-B98B-7BB48D04CDA3}" sibTransId="{A45B201B-10B3-472B-88E2-D8D4EADC2CC4}"/>
    <dgm:cxn modelId="{6BF50D75-7078-4D66-997E-4C574307310B}" type="presOf" srcId="{1A71A3B0-47A7-47C1-9E98-8D3F14F13DE8}" destId="{8A902160-6DCD-446A-9ABE-5CEBA3B2D665}" srcOrd="0" destOrd="0" presId="urn:microsoft.com/office/officeart/2009/3/layout/CircleRelationship"/>
    <dgm:cxn modelId="{7E95847C-9319-47DF-A521-C288FAD06E73}" srcId="{1A71A3B0-47A7-47C1-9E98-8D3F14F13DE8}" destId="{BC1AE2D2-A6A2-4954-9011-B29CEEE5E2CC}" srcOrd="0" destOrd="0" parTransId="{4450B702-57A9-4981-BC3C-3F42E3B354BE}" sibTransId="{D0073A0D-DC5F-4769-9C86-3C012F369008}"/>
    <dgm:cxn modelId="{EACD9A81-738E-45CC-B588-3C3B9CC6318D}" type="presOf" srcId="{BC1AE2D2-A6A2-4954-9011-B29CEEE5E2CC}" destId="{01C02AB4-194E-480C-9574-048741F8D147}" srcOrd="0" destOrd="0" presId="urn:microsoft.com/office/officeart/2009/3/layout/CircleRelationship"/>
    <dgm:cxn modelId="{70365B82-FC12-4340-BA4D-C3348E59B8FC}" type="presOf" srcId="{0CBD1B20-324E-4829-840B-B1D2EDC733D0}" destId="{BD45BA98-3B14-40C1-892C-7DF45043C1FC}" srcOrd="0" destOrd="0" presId="urn:microsoft.com/office/officeart/2009/3/layout/CircleRelationship"/>
    <dgm:cxn modelId="{48FEAD05-9271-4366-8926-40316F62E1C9}" type="presParOf" srcId="{BD45BA98-3B14-40C1-892C-7DF45043C1FC}" destId="{8A902160-6DCD-446A-9ABE-5CEBA3B2D665}" srcOrd="0" destOrd="0" presId="urn:microsoft.com/office/officeart/2009/3/layout/CircleRelationship"/>
    <dgm:cxn modelId="{D66FFCE8-25F8-449F-9EFA-2D1908714726}" type="presParOf" srcId="{BD45BA98-3B14-40C1-892C-7DF45043C1FC}" destId="{4157BF92-38CB-40DB-8D32-42FCD8771961}" srcOrd="1" destOrd="0" presId="urn:microsoft.com/office/officeart/2009/3/layout/CircleRelationship"/>
    <dgm:cxn modelId="{8505620E-C076-4F59-8589-6480171500B8}" type="presParOf" srcId="{BD45BA98-3B14-40C1-892C-7DF45043C1FC}" destId="{4BCBC83C-6098-40F9-B82F-AC1956156131}" srcOrd="2" destOrd="0" presId="urn:microsoft.com/office/officeart/2009/3/layout/CircleRelationship"/>
    <dgm:cxn modelId="{A300F2A0-0889-4AFB-A840-CB065ACADEB6}" type="presParOf" srcId="{BD45BA98-3B14-40C1-892C-7DF45043C1FC}" destId="{764F3350-9ADA-40B7-AF22-7FD340C847CD}" srcOrd="3" destOrd="0" presId="urn:microsoft.com/office/officeart/2009/3/layout/CircleRelationship"/>
    <dgm:cxn modelId="{24BB6E11-D660-4046-958D-4EC4B4CD2B24}" type="presParOf" srcId="{BD45BA98-3B14-40C1-892C-7DF45043C1FC}" destId="{1BF5AB86-A41D-45B3-B1E6-D1098E244C0E}" srcOrd="4" destOrd="0" presId="urn:microsoft.com/office/officeart/2009/3/layout/CircleRelationship"/>
    <dgm:cxn modelId="{8B29B938-DD7D-4393-81CD-257703BD3EA2}" type="presParOf" srcId="{BD45BA98-3B14-40C1-892C-7DF45043C1FC}" destId="{4CC2BCDB-8B58-4C80-82CC-4AACA986F629}" srcOrd="5" destOrd="0" presId="urn:microsoft.com/office/officeart/2009/3/layout/CircleRelationship"/>
    <dgm:cxn modelId="{D86EADE7-CA81-44B0-932D-05FECC30E3E3}" type="presParOf" srcId="{BD45BA98-3B14-40C1-892C-7DF45043C1FC}" destId="{9CBDF393-5002-44BF-89B1-CB0483BA655F}" srcOrd="6" destOrd="0" presId="urn:microsoft.com/office/officeart/2009/3/layout/CircleRelationship"/>
    <dgm:cxn modelId="{233A9394-BBB6-4DE8-84FE-6AEBBF920DCF}" type="presParOf" srcId="{BD45BA98-3B14-40C1-892C-7DF45043C1FC}" destId="{01C02AB4-194E-480C-9574-048741F8D147}" srcOrd="7" destOrd="0" presId="urn:microsoft.com/office/officeart/2009/3/layout/CircleRelationship"/>
    <dgm:cxn modelId="{6786B1B7-CBA6-4392-945A-9C67FF0A003E}" type="presParOf" srcId="{BD45BA98-3B14-40C1-892C-7DF45043C1FC}" destId="{91599A00-AB68-4B90-B45C-84903C6DBD42}" srcOrd="8" destOrd="0" presId="urn:microsoft.com/office/officeart/2009/3/layout/CircleRelationship"/>
    <dgm:cxn modelId="{6781779A-9AEA-463C-A498-6964D82EC209}" type="presParOf" srcId="{91599A00-AB68-4B90-B45C-84903C6DBD42}" destId="{614C134C-A07F-40C3-A06A-1B5CF55065B4}" srcOrd="0" destOrd="0" presId="urn:microsoft.com/office/officeart/2009/3/layout/CircleRelationship"/>
    <dgm:cxn modelId="{360CCB93-88A9-4EE0-BD7A-C6DD125BCE81}" type="presParOf" srcId="{BD45BA98-3B14-40C1-892C-7DF45043C1FC}" destId="{FD9D87E0-D5B9-482E-B2C1-D4E2334C55C0}" srcOrd="9" destOrd="0" presId="urn:microsoft.com/office/officeart/2009/3/layout/CircleRelationship"/>
    <dgm:cxn modelId="{1AD07156-8DB9-4E8A-850A-85B14E522498}" type="presParOf" srcId="{FD9D87E0-D5B9-482E-B2C1-D4E2334C55C0}" destId="{CE88C566-1BDE-4235-B8F1-C476D2AF19E7}"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02160-6DCD-446A-9ABE-5CEBA3B2D665}">
      <dsp:nvSpPr>
        <dsp:cNvPr id="0" name=""/>
        <dsp:cNvSpPr/>
      </dsp:nvSpPr>
      <dsp:spPr>
        <a:xfrm>
          <a:off x="0" y="-36337"/>
          <a:ext cx="7190811" cy="54515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dirty="0"/>
            <a:t>Distribuciones elípticas</a:t>
          </a:r>
        </a:p>
      </dsp:txBody>
      <dsp:txXfrm>
        <a:off x="1053070" y="762021"/>
        <a:ext cx="5084671" cy="3854812"/>
      </dsp:txXfrm>
    </dsp:sp>
    <dsp:sp modelId="{4157BF92-38CB-40DB-8D32-42FCD8771961}">
      <dsp:nvSpPr>
        <dsp:cNvPr id="0" name=""/>
        <dsp:cNvSpPr/>
      </dsp:nvSpPr>
      <dsp:spPr>
        <a:xfrm>
          <a:off x="2602613" y="1660827"/>
          <a:ext cx="540797" cy="54084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CBC83C-6098-40F9-B82F-AC1956156131}">
      <dsp:nvSpPr>
        <dsp:cNvPr id="0" name=""/>
        <dsp:cNvSpPr/>
      </dsp:nvSpPr>
      <dsp:spPr>
        <a:xfrm>
          <a:off x="2440274" y="1679055"/>
          <a:ext cx="633319" cy="58337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4F3350-9ADA-40B7-AF22-7FD340C847CD}">
      <dsp:nvSpPr>
        <dsp:cNvPr id="0" name=""/>
        <dsp:cNvSpPr/>
      </dsp:nvSpPr>
      <dsp:spPr>
        <a:xfrm>
          <a:off x="2915544" y="1673263"/>
          <a:ext cx="391954" cy="39199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F5AB86-A41D-45B3-B1E6-D1098E244C0E}">
      <dsp:nvSpPr>
        <dsp:cNvPr id="0" name=""/>
        <dsp:cNvSpPr/>
      </dsp:nvSpPr>
      <dsp:spPr>
        <a:xfrm>
          <a:off x="3311879" y="1267628"/>
          <a:ext cx="540797" cy="54084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C2BCDB-8B58-4C80-82CC-4AACA986F629}">
      <dsp:nvSpPr>
        <dsp:cNvPr id="0" name=""/>
        <dsp:cNvSpPr/>
      </dsp:nvSpPr>
      <dsp:spPr>
        <a:xfrm>
          <a:off x="2852601" y="1703780"/>
          <a:ext cx="391954" cy="39199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BDF393-5002-44BF-89B1-CB0483BA655F}">
      <dsp:nvSpPr>
        <dsp:cNvPr id="0" name=""/>
        <dsp:cNvSpPr/>
      </dsp:nvSpPr>
      <dsp:spPr>
        <a:xfrm>
          <a:off x="2989964" y="1523339"/>
          <a:ext cx="391954" cy="39199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C02AB4-194E-480C-9574-048741F8D147}">
      <dsp:nvSpPr>
        <dsp:cNvPr id="0" name=""/>
        <dsp:cNvSpPr/>
      </dsp:nvSpPr>
      <dsp:spPr>
        <a:xfrm>
          <a:off x="1612284" y="68325"/>
          <a:ext cx="2451724" cy="23590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t>Distribuciones esféricas</a:t>
          </a:r>
        </a:p>
      </dsp:txBody>
      <dsp:txXfrm>
        <a:off x="1971331" y="413797"/>
        <a:ext cx="1733630" cy="1668087"/>
      </dsp:txXfrm>
    </dsp:sp>
    <dsp:sp modelId="{614C134C-A07F-40C3-A06A-1B5CF55065B4}">
      <dsp:nvSpPr>
        <dsp:cNvPr id="0" name=""/>
        <dsp:cNvSpPr/>
      </dsp:nvSpPr>
      <dsp:spPr>
        <a:xfrm>
          <a:off x="1421591" y="3335848"/>
          <a:ext cx="412558" cy="54084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8C566-1BDE-4235-B8F1-C476D2AF19E7}">
      <dsp:nvSpPr>
        <dsp:cNvPr id="0" name=""/>
        <dsp:cNvSpPr/>
      </dsp:nvSpPr>
      <dsp:spPr>
        <a:xfrm>
          <a:off x="1984740" y="3830014"/>
          <a:ext cx="956311" cy="67077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CED1A-E3B6-4B69-8459-CE9838DD473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8597F11-CC88-42E5-81E7-6BCDCF75A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6B5CCD6-9905-4601-8EAD-0849CB5BD8B8}"/>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5" name="Marcador de pie de página 4">
            <a:extLst>
              <a:ext uri="{FF2B5EF4-FFF2-40B4-BE49-F238E27FC236}">
                <a16:creationId xmlns:a16="http://schemas.microsoft.com/office/drawing/2014/main" id="{584058A8-DD4B-494C-A735-5F0300682B3A}"/>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4ECF4E-D16A-4FB5-BCD7-C8899BE1F1D8}"/>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942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00E85-E795-4025-8D78-E076809E0A9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A93A4A4-4FCC-4E4D-BD2E-85C69F1ECDB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BCAA442-C94D-451D-A6BF-C00B5D24370D}"/>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5" name="Marcador de pie de página 4">
            <a:extLst>
              <a:ext uri="{FF2B5EF4-FFF2-40B4-BE49-F238E27FC236}">
                <a16:creationId xmlns:a16="http://schemas.microsoft.com/office/drawing/2014/main" id="{2F6D875C-393D-481E-B945-5663FCF7315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66955B0-C707-444B-837C-F205056F151F}"/>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54313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97C3E-2FD4-4E25-9DD5-F8CDA6CC5A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8E665E0-FECB-4C0C-88E2-E30243FAD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1052414-0B2A-474B-85F8-8259C59AF7D3}"/>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5" name="Marcador de pie de página 4">
            <a:extLst>
              <a:ext uri="{FF2B5EF4-FFF2-40B4-BE49-F238E27FC236}">
                <a16:creationId xmlns:a16="http://schemas.microsoft.com/office/drawing/2014/main" id="{D621221E-E68E-46A6-8162-455FE720651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A1EC05D-4445-4A31-A7E2-62D20FE9EB8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5113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A4BE0-DFD8-43A4-AE40-A85394E50A5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EE6EBBB-CF86-419A-8E03-B87BDB9F01D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CE9CCA7-C60F-46A1-B9F2-CDA5357C9C3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EB575F8-E1C6-40CF-9597-57306EA62F3A}"/>
              </a:ext>
            </a:extLst>
          </p:cNvPr>
          <p:cNvSpPr>
            <a:spLocks noGrp="1"/>
          </p:cNvSpPr>
          <p:nvPr>
            <p:ph type="dt" sz="half" idx="10"/>
          </p:nvPr>
        </p:nvSpPr>
        <p:spPr/>
        <p:txBody>
          <a:bodyPr/>
          <a:lstStyle/>
          <a:p>
            <a:fld id="{EB712588-04B1-427B-82EE-E8DB90309F08}" type="datetimeFigureOut">
              <a:rPr lang="en-US" smtClean="0"/>
              <a:t>12/19/2019</a:t>
            </a:fld>
            <a:endParaRPr lang="en-US" dirty="0"/>
          </a:p>
        </p:txBody>
      </p:sp>
      <p:sp>
        <p:nvSpPr>
          <p:cNvPr id="6" name="Marcador de pie de página 5">
            <a:extLst>
              <a:ext uri="{FF2B5EF4-FFF2-40B4-BE49-F238E27FC236}">
                <a16:creationId xmlns:a16="http://schemas.microsoft.com/office/drawing/2014/main" id="{1523706C-4416-4A89-85A9-5A7BABCAE19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8DF1CC7-4797-4719-A4AE-B0A04F63119D}"/>
              </a:ext>
            </a:extLst>
          </p:cNvPr>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23491280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58F02-FF75-4EA6-951F-27C625AFB9A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D7F4D6-D857-43E6-A360-136FAD781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961F68-CC1D-4706-9EA7-B93299C1EBE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AD1A600-D9F4-44C8-BC8D-DAC0C7062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8C88C0E-B988-42EE-BCF6-83537D62555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A4D3567-71D7-444B-BD28-1C95241ABBFA}"/>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8" name="Marcador de pie de página 7">
            <a:extLst>
              <a:ext uri="{FF2B5EF4-FFF2-40B4-BE49-F238E27FC236}">
                <a16:creationId xmlns:a16="http://schemas.microsoft.com/office/drawing/2014/main" id="{37CBDD4E-C0BE-41AB-98C9-14560161D7B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F020BACF-B482-424D-978B-93FD491A4CE3}"/>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059027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F4EEF-3BDF-4511-B4EA-F1768E1A22B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F3B9C0B-5515-433B-A5A8-C56DAD080B56}"/>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4" name="Marcador de pie de página 3">
            <a:extLst>
              <a:ext uri="{FF2B5EF4-FFF2-40B4-BE49-F238E27FC236}">
                <a16:creationId xmlns:a16="http://schemas.microsoft.com/office/drawing/2014/main" id="{C53094F4-88D8-467F-A532-89800968593C}"/>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79AFF5-B357-4632-8393-F0431684137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317871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680DC7-47B3-4C95-A8D9-D5E3EE70ACA3}"/>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3" name="Marcador de pie de página 2">
            <a:extLst>
              <a:ext uri="{FF2B5EF4-FFF2-40B4-BE49-F238E27FC236}">
                <a16:creationId xmlns:a16="http://schemas.microsoft.com/office/drawing/2014/main" id="{A33CEC4E-CEBA-4329-AFE0-7E51943EB33D}"/>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A7439824-675E-4573-917C-B857E6E92452}"/>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264930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E257E-BDC0-4190-95CA-ED09372A7C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35476F6-C17F-4CFA-B42B-6C5AD8415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2531AB7-015A-4CB5-82E9-39875FA9A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89E6C5E-5692-49C1-A49B-C60A36A7088D}"/>
              </a:ext>
            </a:extLst>
          </p:cNvPr>
          <p:cNvSpPr>
            <a:spLocks noGrp="1"/>
          </p:cNvSpPr>
          <p:nvPr>
            <p:ph type="dt" sz="half" idx="10"/>
          </p:nvPr>
        </p:nvSpPr>
        <p:spPr/>
        <p:txBody>
          <a:bodyPr/>
          <a:lstStyle/>
          <a:p>
            <a:fld id="{42A54C80-263E-416B-A8E0-580EDEADCBDC}" type="datetimeFigureOut">
              <a:rPr lang="en-US" smtClean="0"/>
              <a:t>12/19/2019</a:t>
            </a:fld>
            <a:endParaRPr lang="en-US" dirty="0"/>
          </a:p>
        </p:txBody>
      </p:sp>
      <p:sp>
        <p:nvSpPr>
          <p:cNvPr id="6" name="Marcador de pie de página 5">
            <a:extLst>
              <a:ext uri="{FF2B5EF4-FFF2-40B4-BE49-F238E27FC236}">
                <a16:creationId xmlns:a16="http://schemas.microsoft.com/office/drawing/2014/main" id="{2E7DD4A2-B42D-49B1-8839-66464D08A4AD}"/>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FD9C527-BBB9-4287-BC85-561E0ABAEA91}"/>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5285641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2255E0-CA71-4F7D-A7D0-DF95D332AE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E397703-4081-4A44-B009-5B66FD71B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95079D9-49D4-4EA8-80AD-4B6484C27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772FC6-80BB-48AE-9AE1-23C584360154}"/>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6" name="Marcador de pie de página 5">
            <a:extLst>
              <a:ext uri="{FF2B5EF4-FFF2-40B4-BE49-F238E27FC236}">
                <a16:creationId xmlns:a16="http://schemas.microsoft.com/office/drawing/2014/main" id="{E26D1EC6-4A04-453E-8307-DD115F4B674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CBADEDB-7B64-445C-873F-08FA0B6A0EEE}"/>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072811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1C6F0-8FC6-4A55-9E9C-655F538A0EE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29D0A40-034F-4A12-875B-750427CDFF9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B9E6649-0720-4CF0-98C8-C9E50030FDB8}"/>
              </a:ext>
            </a:extLst>
          </p:cNvPr>
          <p:cNvSpPr>
            <a:spLocks noGrp="1"/>
          </p:cNvSpPr>
          <p:nvPr>
            <p:ph type="dt" sz="half" idx="10"/>
          </p:nvPr>
        </p:nvSpPr>
        <p:spPr/>
        <p:txBody>
          <a:bodyPr/>
          <a:lstStyle/>
          <a:p>
            <a:fld id="{55C6B4A9-1611-4792-9094-5F34BCA07E0B}" type="datetimeFigureOut">
              <a:rPr lang="en-US" smtClean="0"/>
              <a:t>12/19/2019</a:t>
            </a:fld>
            <a:endParaRPr lang="en-US" dirty="0"/>
          </a:p>
        </p:txBody>
      </p:sp>
      <p:sp>
        <p:nvSpPr>
          <p:cNvPr id="5" name="Marcador de pie de página 4">
            <a:extLst>
              <a:ext uri="{FF2B5EF4-FFF2-40B4-BE49-F238E27FC236}">
                <a16:creationId xmlns:a16="http://schemas.microsoft.com/office/drawing/2014/main" id="{DB853592-4004-4330-99AF-D5BAFD74F1A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9BA4D332-4473-4D88-B43B-7F0E548FC6E2}"/>
              </a:ext>
            </a:extLst>
          </p:cNvPr>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5681514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3802C1-9F7B-4ABE-A5E8-41A1358B0C0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F9BC7A6-87E4-46EA-8181-48F1F394DD4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46F261-D38C-49BD-8EF1-E2917377FA7B}"/>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5" name="Marcador de pie de página 4">
            <a:extLst>
              <a:ext uri="{FF2B5EF4-FFF2-40B4-BE49-F238E27FC236}">
                <a16:creationId xmlns:a16="http://schemas.microsoft.com/office/drawing/2014/main" id="{2C379060-CF11-42E7-9465-DD8E0BD1D47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58140755-E196-4D49-9795-45E7E35BE626}"/>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4663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BD484-5AA5-41C5-874E-3F9D3F9DDD7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08089FD-33E1-4BAF-80E1-000F6C8210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67E1723-AD0F-400E-9106-F09AADB94C3C}"/>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5" name="Marcador de pie de página 4">
            <a:extLst>
              <a:ext uri="{FF2B5EF4-FFF2-40B4-BE49-F238E27FC236}">
                <a16:creationId xmlns:a16="http://schemas.microsoft.com/office/drawing/2014/main" id="{6B68E719-6AA3-4B16-A6F3-AA6674DC0A32}"/>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E1F2CB38-07C1-481E-87FE-039835479554}"/>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073693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5B1275-31CC-428C-9E5C-697E7F35366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F5D3F6F-3E0A-4E56-82C7-63B21294C34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00BCECA-5443-4EF1-A8D3-1CB719FBE41A}"/>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5" name="Marcador de pie de página 4">
            <a:extLst>
              <a:ext uri="{FF2B5EF4-FFF2-40B4-BE49-F238E27FC236}">
                <a16:creationId xmlns:a16="http://schemas.microsoft.com/office/drawing/2014/main" id="{47CA0180-7EC5-4ECD-A187-0F31993CC95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F498DB81-C844-440D-89B6-EDEC5BF746AD}"/>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30471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D21F36-5010-4A56-A237-1B9013636E0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DBB1CE-760F-4FD9-B72C-D2B9F7A53B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C856F92-BC2A-4A96-A619-D04FC81A21B4}"/>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5" name="Marcador de pie de página 4">
            <a:extLst>
              <a:ext uri="{FF2B5EF4-FFF2-40B4-BE49-F238E27FC236}">
                <a16:creationId xmlns:a16="http://schemas.microsoft.com/office/drawing/2014/main" id="{0EC53119-9BE9-4D02-B089-5A5F4C62361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A0D4EF6-CCD2-44B1-A915-3729AACCD07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070940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007631-1A8E-4A8D-8D5D-D07D2C4E5CB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C40B85E-B722-459E-B70B-7278A49FC28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4144FBB-3E02-4F20-BFE8-B34EE1BE6C2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8542248-32FF-47D5-8215-50EEC2D23FE8}"/>
              </a:ext>
            </a:extLst>
          </p:cNvPr>
          <p:cNvSpPr>
            <a:spLocks noGrp="1"/>
          </p:cNvSpPr>
          <p:nvPr>
            <p:ph type="dt" sz="half" idx="10"/>
          </p:nvPr>
        </p:nvSpPr>
        <p:spPr/>
        <p:txBody>
          <a:bodyPr/>
          <a:lstStyle/>
          <a:p>
            <a:fld id="{EB712588-04B1-427B-82EE-E8DB90309F08}" type="datetimeFigureOut">
              <a:rPr lang="en-US" smtClean="0"/>
              <a:t>12/19/2019</a:t>
            </a:fld>
            <a:endParaRPr lang="en-US" dirty="0"/>
          </a:p>
        </p:txBody>
      </p:sp>
      <p:sp>
        <p:nvSpPr>
          <p:cNvPr id="6" name="Marcador de pie de página 5">
            <a:extLst>
              <a:ext uri="{FF2B5EF4-FFF2-40B4-BE49-F238E27FC236}">
                <a16:creationId xmlns:a16="http://schemas.microsoft.com/office/drawing/2014/main" id="{319849CA-E74D-41AF-AD62-F2724416EDD6}"/>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45C5C86C-04A8-4FAB-8AAF-6928E6264FFC}"/>
              </a:ext>
            </a:extLst>
          </p:cNvPr>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28196632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F3E8A-6721-4C90-A070-1588EDDDE314}"/>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0763471-31B7-4E1D-90B8-9C83D832EF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7972004-BC21-438E-A85E-5352A2ACD98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86396C8-E37F-4D6F-A86E-B0DE4E708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B203562-EB98-4A73-9D21-34395E2CB9D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D8979FA-4BC4-4C52-ACDF-5E7715C14283}"/>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8" name="Marcador de pie de página 7">
            <a:extLst>
              <a:ext uri="{FF2B5EF4-FFF2-40B4-BE49-F238E27FC236}">
                <a16:creationId xmlns:a16="http://schemas.microsoft.com/office/drawing/2014/main" id="{00FABC7F-9E18-4B39-8EA0-FA68119C8E6B}"/>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106B1FDE-6350-4CF1-B015-9B99297C2DB5}"/>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57375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5EEE2C-C252-4A3B-BD94-C5D98CC8734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EF44D7B-B740-4D41-AF6D-3B021D53C591}"/>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4" name="Marcador de pie de página 3">
            <a:extLst>
              <a:ext uri="{FF2B5EF4-FFF2-40B4-BE49-F238E27FC236}">
                <a16:creationId xmlns:a16="http://schemas.microsoft.com/office/drawing/2014/main" id="{626C53CF-BCF2-49AA-9519-8F4585395889}"/>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B761A535-C880-42F8-ADD6-0A421573FBFD}"/>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047823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D16876A-1C6C-41E2-AF9A-3962F1BAAED4}"/>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3" name="Marcador de pie de página 2">
            <a:extLst>
              <a:ext uri="{FF2B5EF4-FFF2-40B4-BE49-F238E27FC236}">
                <a16:creationId xmlns:a16="http://schemas.microsoft.com/office/drawing/2014/main" id="{ABD8B5CB-DF03-4655-A5A5-BFCDEE2A5C23}"/>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8BDE8882-E16A-4B6C-8C37-2F105CF931DB}"/>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329843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62346-6090-428F-90DE-2C3D482DE7A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59BC12-1296-445A-855F-ACBC4682E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585827E-2D12-49F8-B097-769E46DEE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0424B1-7404-451A-85A8-6D8787A2FBCD}"/>
              </a:ext>
            </a:extLst>
          </p:cNvPr>
          <p:cNvSpPr>
            <a:spLocks noGrp="1"/>
          </p:cNvSpPr>
          <p:nvPr>
            <p:ph type="dt" sz="half" idx="10"/>
          </p:nvPr>
        </p:nvSpPr>
        <p:spPr/>
        <p:txBody>
          <a:bodyPr/>
          <a:lstStyle/>
          <a:p>
            <a:fld id="{42A54C80-263E-416B-A8E0-580EDEADCBDC}" type="datetimeFigureOut">
              <a:rPr lang="en-US" smtClean="0"/>
              <a:t>12/19/2019</a:t>
            </a:fld>
            <a:endParaRPr lang="en-US" dirty="0"/>
          </a:p>
        </p:txBody>
      </p:sp>
      <p:sp>
        <p:nvSpPr>
          <p:cNvPr id="6" name="Marcador de pie de página 5">
            <a:extLst>
              <a:ext uri="{FF2B5EF4-FFF2-40B4-BE49-F238E27FC236}">
                <a16:creationId xmlns:a16="http://schemas.microsoft.com/office/drawing/2014/main" id="{EF1D1441-4CD6-4CD9-960D-A2FE2C7694FA}"/>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1A1EA695-39F3-4BE0-ABCE-911C0B2DB8D2}"/>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8998338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60F48C-5442-4848-8E48-9E99DE0DDC4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F9B000F-895C-4424-98F3-806788AC4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27AECCC-052D-4FB6-B6ED-E0C80F59E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A2492D-4BB2-44D3-AE87-97CE01E091A1}"/>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6" name="Marcador de pie de página 5">
            <a:extLst>
              <a:ext uri="{FF2B5EF4-FFF2-40B4-BE49-F238E27FC236}">
                <a16:creationId xmlns:a16="http://schemas.microsoft.com/office/drawing/2014/main" id="{CB0483EE-8D9B-46E5-AD18-896128B8E844}"/>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ACAD0D63-E166-46F9-B109-32BD38C985F9}"/>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81977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177C5-B6F7-413B-BED8-410DDB4D77D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E19991C-3E09-42D4-91CA-EBF089232F5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F659ED5-4157-4589-9227-0F946589DCCE}"/>
              </a:ext>
            </a:extLst>
          </p:cNvPr>
          <p:cNvSpPr>
            <a:spLocks noGrp="1"/>
          </p:cNvSpPr>
          <p:nvPr>
            <p:ph type="dt" sz="half" idx="10"/>
          </p:nvPr>
        </p:nvSpPr>
        <p:spPr/>
        <p:txBody>
          <a:bodyPr/>
          <a:lstStyle/>
          <a:p>
            <a:fld id="{55C6B4A9-1611-4792-9094-5F34BCA07E0B}" type="datetimeFigureOut">
              <a:rPr lang="en-US" smtClean="0"/>
              <a:t>12/19/2019</a:t>
            </a:fld>
            <a:endParaRPr lang="en-US" dirty="0"/>
          </a:p>
        </p:txBody>
      </p:sp>
      <p:sp>
        <p:nvSpPr>
          <p:cNvPr id="5" name="Marcador de pie de página 4">
            <a:extLst>
              <a:ext uri="{FF2B5EF4-FFF2-40B4-BE49-F238E27FC236}">
                <a16:creationId xmlns:a16="http://schemas.microsoft.com/office/drawing/2014/main" id="{9E3A4CA9-2E38-48E2-A613-E7FD7A77918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8E30385-76CB-4A54-A000-941579F934D4}"/>
              </a:ext>
            </a:extLst>
          </p:cNvPr>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6346652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85608F-E47C-4A92-9AFB-18802C75BAD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6B29A0B-CE71-4CA2-908B-40C4B5DF204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26EB392-7EB6-480F-997B-EA0098356B8C}"/>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5" name="Marcador de pie de página 4">
            <a:extLst>
              <a:ext uri="{FF2B5EF4-FFF2-40B4-BE49-F238E27FC236}">
                <a16:creationId xmlns:a16="http://schemas.microsoft.com/office/drawing/2014/main" id="{DE09992A-E23F-4316-8E4C-B9A65CFBF2FA}"/>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0B9A21CE-2B9C-4B4C-91A2-B748AE310874}"/>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1424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E5184AF-8B83-44F2-8AE9-9F0DDD358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B8712DC-4EAC-4BF7-97CF-3E4AF493C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5D7023-4711-4306-A887-B4571C765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12/19/2019</a:t>
            </a:fld>
            <a:endParaRPr lang="en-US" dirty="0"/>
          </a:p>
        </p:txBody>
      </p:sp>
      <p:sp>
        <p:nvSpPr>
          <p:cNvPr id="5" name="Marcador de pie de página 4">
            <a:extLst>
              <a:ext uri="{FF2B5EF4-FFF2-40B4-BE49-F238E27FC236}">
                <a16:creationId xmlns:a16="http://schemas.microsoft.com/office/drawing/2014/main" id="{8B76DA07-5237-4862-AA91-751A77719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3D23F19B-DEE0-49A7-8053-8DEF10C00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9745148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645CB2A-C7AF-4007-99E3-B80F7C0E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282705A-9545-4022-B0BA-79832909C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9700086-7A5D-4E15-B765-744A92BBE9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12/19/2019</a:t>
            </a:fld>
            <a:endParaRPr lang="en-US" dirty="0"/>
          </a:p>
        </p:txBody>
      </p:sp>
      <p:sp>
        <p:nvSpPr>
          <p:cNvPr id="5" name="Marcador de pie de página 4">
            <a:extLst>
              <a:ext uri="{FF2B5EF4-FFF2-40B4-BE49-F238E27FC236}">
                <a16:creationId xmlns:a16="http://schemas.microsoft.com/office/drawing/2014/main" id="{AE20B5DC-062B-4186-BDDF-0E66DD31E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C3E61936-232F-4CAD-B510-F0869D6E8D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7407840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Freeform: Shape 55">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8" name="Freeform: Shape 57">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p:cNvSpPr>
            <a:spLocks noGrp="1"/>
          </p:cNvSpPr>
          <p:nvPr>
            <p:ph type="ctrTitle"/>
          </p:nvPr>
        </p:nvSpPr>
        <p:spPr>
          <a:xfrm>
            <a:off x="1524003" y="1999615"/>
            <a:ext cx="9144000" cy="2764028"/>
          </a:xfrm>
        </p:spPr>
        <p:txBody>
          <a:bodyPr anchor="ctr">
            <a:normAutofit/>
          </a:bodyPr>
          <a:lstStyle/>
          <a:p>
            <a:r>
              <a:rPr lang="es-ES" sz="7200" dirty="0">
                <a:ln w="0"/>
                <a:effectLst>
                  <a:outerShdw blurRad="38100" dist="19050" dir="2700000" algn="tl" rotWithShape="0">
                    <a:schemeClr val="dk1">
                      <a:alpha val="40000"/>
                    </a:schemeClr>
                  </a:outerShdw>
                </a:effectLst>
              </a:rPr>
              <a:t>Distribuciones esféricas y elípticas</a:t>
            </a:r>
          </a:p>
        </p:txBody>
      </p:sp>
      <p:sp>
        <p:nvSpPr>
          <p:cNvPr id="60" name="Rectangle 59">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320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7AFC9826-9A89-4D1D-9551-A09BE729819F}"/>
              </a:ext>
            </a:extLst>
          </p:cNvPr>
          <p:cNvGraphicFramePr/>
          <p:nvPr>
            <p:extLst>
              <p:ext uri="{D42A27DB-BD31-4B8C-83A1-F6EECF244321}">
                <p14:modId xmlns:p14="http://schemas.microsoft.com/office/powerpoint/2010/main" val="3823509988"/>
              </p:ext>
            </p:extLst>
          </p:nvPr>
        </p:nvGraphicFramePr>
        <p:xfrm>
          <a:off x="2032000" y="719667"/>
          <a:ext cx="8128000" cy="5681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73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70857"/>
          </a:xfrm>
        </p:spPr>
        <p:txBody>
          <a:bodyPr/>
          <a:lstStyle/>
          <a:p>
            <a:r>
              <a:rPr lang="es-ES" dirty="0"/>
              <a:t>Distribuciones elípticas</a:t>
            </a:r>
          </a:p>
        </p:txBody>
      </p:sp>
      <mc:AlternateContent xmlns:mc="http://schemas.openxmlformats.org/markup-compatibility/2006">
        <mc:Choice xmlns:a14="http://schemas.microsoft.com/office/drawing/2010/main" Requires="a14">
          <p:sp>
            <p:nvSpPr>
              <p:cNvPr id="7" name="Marcador de contenido 2"/>
              <p:cNvSpPr txBox="1">
                <a:spLocks/>
              </p:cNvSpPr>
              <p:nvPr/>
            </p:nvSpPr>
            <p:spPr>
              <a:xfrm>
                <a:off x="483370" y="1754909"/>
                <a:ext cx="9432417" cy="4746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Aft>
                    <a:spcPts val="1800"/>
                  </a:spcAft>
                </a:pPr>
                <a:r>
                  <a:rPr lang="es-ES" dirty="0"/>
                  <a:t>Una variable aleatoria </a:t>
                </a:r>
                <a14:m>
                  <m:oMath xmlns:m="http://schemas.openxmlformats.org/officeDocument/2006/math">
                    <m:r>
                      <a:rPr lang="es-ES" b="1" i="0" smtClean="0">
                        <a:latin typeface="Cambria Math" panose="02040503050406030204" pitchFamily="18" charset="0"/>
                      </a:rPr>
                      <m:t>𝐱</m:t>
                    </m:r>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0" smtClean="0">
                                <a:latin typeface="Cambria Math" panose="02040503050406030204" pitchFamily="18" charset="0"/>
                              </a:rPr>
                              <m:t>𝐱</m:t>
                            </m:r>
                          </m:e>
                          <m:sub>
                            <m:r>
                              <a:rPr lang="es-ES" b="0" i="1" smtClean="0">
                                <a:latin typeface="Cambria Math" panose="02040503050406030204" pitchFamily="18" charset="0"/>
                              </a:rPr>
                              <m:t>1</m:t>
                            </m:r>
                          </m:sub>
                        </m:sSub>
                        <m:r>
                          <a:rPr lang="es-ES" b="0" i="1" smtClean="0">
                            <a:latin typeface="Cambria Math" panose="02040503050406030204" pitchFamily="18" charset="0"/>
                          </a:rPr>
                          <m:t>,</m:t>
                        </m:r>
                        <m:r>
                          <a:rPr lang="es-ES" b="0" i="1" smtClean="0">
                            <a:latin typeface="Cambria Math" panose="02040503050406030204" pitchFamily="18" charset="0"/>
                          </a:rPr>
                          <m:t>…</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1" i="0" smtClean="0">
                                <a:latin typeface="Cambria Math" panose="02040503050406030204" pitchFamily="18" charset="0"/>
                              </a:rPr>
                              <m:t>𝐱</m:t>
                            </m:r>
                          </m:e>
                          <m:sub>
                            <m:r>
                              <a:rPr lang="es-ES" b="0" i="1" smtClean="0">
                                <a:latin typeface="Cambria Math" panose="02040503050406030204" pitchFamily="18" charset="0"/>
                              </a:rPr>
                              <m:t>𝑝</m:t>
                            </m:r>
                          </m:sub>
                        </m:sSub>
                      </m:e>
                    </m:d>
                  </m:oMath>
                </a14:m>
                <a:r>
                  <a:rPr lang="es-ES" dirty="0"/>
                  <a:t> sigue una distribución elíptica si su función de densidad solo depende de la variable a través de </a:t>
                </a:r>
                <a14:m>
                  <m:oMath xmlns:m="http://schemas.openxmlformats.org/officeDocument/2006/math">
                    <m:sSup>
                      <m:sSupPr>
                        <m:ctrlPr>
                          <a:rPr lang="es-ES" b="1" i="1" smtClean="0">
                            <a:latin typeface="Cambria Math" panose="02040503050406030204" pitchFamily="18" charset="0"/>
                          </a:rPr>
                        </m:ctrlPr>
                      </m:sSupPr>
                      <m:e>
                        <m:d>
                          <m:dPr>
                            <m:ctrlPr>
                              <a:rPr lang="es-ES" b="0" i="1" smtClean="0">
                                <a:latin typeface="Cambria Math" panose="02040503050406030204" pitchFamily="18" charset="0"/>
                              </a:rPr>
                            </m:ctrlPr>
                          </m:dPr>
                          <m:e>
                            <m:r>
                              <a:rPr lang="es-ES" b="1">
                                <a:latin typeface="Cambria Math" panose="02040503050406030204" pitchFamily="18" charset="0"/>
                              </a:rPr>
                              <m:t>𝐱</m:t>
                            </m:r>
                            <m:r>
                              <a:rPr lang="es-ES" b="1" i="0" smtClean="0">
                                <a:latin typeface="Cambria Math" panose="02040503050406030204" pitchFamily="18" charset="0"/>
                              </a:rPr>
                              <m:t>−</m:t>
                            </m:r>
                            <m:r>
                              <a:rPr lang="es-ES" b="1" i="0" smtClean="0">
                                <a:latin typeface="Cambria Math" panose="02040503050406030204" pitchFamily="18" charset="0"/>
                              </a:rPr>
                              <m:t>𝐦</m:t>
                            </m:r>
                          </m:e>
                        </m:d>
                      </m:e>
                      <m:sup>
                        <m:r>
                          <a:rPr lang="es-ES" b="1" i="0" smtClean="0">
                            <a:latin typeface="Cambria Math" panose="02040503050406030204" pitchFamily="18" charset="0"/>
                          </a:rPr>
                          <m:t>𝐭</m:t>
                        </m:r>
                      </m:sup>
                    </m:sSup>
                    <m:sSup>
                      <m:sSupPr>
                        <m:ctrlPr>
                          <a:rPr lang="es-ES" i="1" smtClean="0">
                            <a:latin typeface="Cambria Math" panose="02040503050406030204" pitchFamily="18" charset="0"/>
                          </a:rPr>
                        </m:ctrlPr>
                      </m:sSupPr>
                      <m:e>
                        <m:r>
                          <m:rPr>
                            <m:sty m:val="p"/>
                          </m:rPr>
                          <a:rPr lang="es-ES" b="0" i="0" smtClean="0">
                            <a:latin typeface="Cambria Math" panose="02040503050406030204" pitchFamily="18" charset="0"/>
                          </a:rPr>
                          <m:t>V</m:t>
                        </m:r>
                      </m:e>
                      <m:sup>
                        <m:r>
                          <a:rPr lang="es-ES" b="0" i="0" smtClean="0">
                            <a:latin typeface="Cambria Math" panose="02040503050406030204" pitchFamily="18" charset="0"/>
                          </a:rPr>
                          <m:t>−1</m:t>
                        </m:r>
                      </m:sup>
                    </m:sSup>
                    <m:d>
                      <m:dPr>
                        <m:ctrlPr>
                          <a:rPr lang="es-ES" b="1" i="1" smtClean="0">
                            <a:latin typeface="Cambria Math" panose="02040503050406030204" pitchFamily="18" charset="0"/>
                          </a:rPr>
                        </m:ctrlPr>
                      </m:dPr>
                      <m:e>
                        <m:r>
                          <a:rPr lang="es-ES" b="1" i="0" smtClean="0">
                            <a:latin typeface="Cambria Math" panose="02040503050406030204" pitchFamily="18" charset="0"/>
                          </a:rPr>
                          <m:t>𝐱</m:t>
                        </m:r>
                        <m:r>
                          <a:rPr lang="es-ES" b="1" i="0" smtClean="0">
                            <a:latin typeface="Cambria Math" panose="02040503050406030204" pitchFamily="18" charset="0"/>
                          </a:rPr>
                          <m:t>−</m:t>
                        </m:r>
                        <m:r>
                          <a:rPr lang="es-ES" b="1" i="0" smtClean="0">
                            <a:latin typeface="Cambria Math" panose="02040503050406030204" pitchFamily="18" charset="0"/>
                          </a:rPr>
                          <m:t>𝐦</m:t>
                        </m:r>
                      </m:e>
                    </m:d>
                  </m:oMath>
                </a14:m>
                <a:r>
                  <a:rPr lang="es-ES" dirty="0"/>
                  <a:t>, donde </a:t>
                </a:r>
                <a14:m>
                  <m:oMath xmlns:m="http://schemas.openxmlformats.org/officeDocument/2006/math">
                    <m:r>
                      <a:rPr lang="es-ES" b="1" i="0" smtClean="0">
                        <a:latin typeface="Cambria Math" panose="02040503050406030204" pitchFamily="18" charset="0"/>
                      </a:rPr>
                      <m:t>𝐦</m:t>
                    </m:r>
                  </m:oMath>
                </a14:m>
                <a:r>
                  <a:rPr lang="es-ES" dirty="0"/>
                  <a:t> es un vector de tamaño </a:t>
                </a:r>
                <a14:m>
                  <m:oMath xmlns:m="http://schemas.openxmlformats.org/officeDocument/2006/math">
                    <m:r>
                      <a:rPr lang="es-ES" b="0" i="1" smtClean="0">
                        <a:latin typeface="Cambria Math" panose="02040503050406030204" pitchFamily="18" charset="0"/>
                      </a:rPr>
                      <m:t>𝑝</m:t>
                    </m:r>
                    <m:r>
                      <a:rPr lang="es-ES" b="0" i="1" smtClean="0">
                        <a:latin typeface="Cambria Math" panose="02040503050406030204" pitchFamily="18" charset="0"/>
                      </a:rPr>
                      <m:t>×1</m:t>
                    </m:r>
                  </m:oMath>
                </a14:m>
                <a:r>
                  <a:rPr lang="es-ES" dirty="0"/>
                  <a:t> y </a:t>
                </a:r>
                <a14:m>
                  <m:oMath xmlns:m="http://schemas.openxmlformats.org/officeDocument/2006/math">
                    <m:r>
                      <a:rPr lang="es-ES" b="0" i="1" smtClean="0">
                        <a:latin typeface="Cambria Math" panose="02040503050406030204" pitchFamily="18" charset="0"/>
                      </a:rPr>
                      <m:t>𝑉</m:t>
                    </m:r>
                  </m:oMath>
                </a14:m>
                <a:r>
                  <a:rPr lang="es-ES" dirty="0"/>
                  <a:t> es una matriz (no necesariamente la media y la matriz de covarianza de </a:t>
                </a:r>
                <a14:m>
                  <m:oMath xmlns:m="http://schemas.openxmlformats.org/officeDocument/2006/math">
                    <m:r>
                      <a:rPr lang="es-ES" b="1">
                        <a:latin typeface="Cambria Math" panose="02040503050406030204" pitchFamily="18" charset="0"/>
                      </a:rPr>
                      <m:t>𝐱</m:t>
                    </m:r>
                  </m:oMath>
                </a14:m>
                <a:r>
                  <a:rPr lang="es-ES" dirty="0"/>
                  <a:t>).</a:t>
                </a:r>
              </a:p>
              <a:p>
                <a:pPr>
                  <a:spcAft>
                    <a:spcPts val="1800"/>
                  </a:spcAft>
                </a:pPr>
                <a:r>
                  <a:rPr lang="es-ES" dirty="0"/>
                  <a:t>Las curvas de nivel de las distribuciones elípticas son elipsoides centrados en </a:t>
                </a:r>
                <a14:m>
                  <m:oMath xmlns:m="http://schemas.openxmlformats.org/officeDocument/2006/math">
                    <m:r>
                      <a:rPr lang="es-ES" b="1">
                        <a:latin typeface="Cambria Math" panose="02040503050406030204" pitchFamily="18" charset="0"/>
                      </a:rPr>
                      <m:t>𝐦</m:t>
                    </m:r>
                  </m:oMath>
                </a14:m>
                <a:r>
                  <a:rPr lang="es-ES" dirty="0"/>
                  <a:t>.</a:t>
                </a:r>
              </a:p>
              <a:p>
                <a:pPr>
                  <a:spcAft>
                    <a:spcPts val="1800"/>
                  </a:spcAft>
                </a:pPr>
                <a:r>
                  <a:rPr lang="es-ES" dirty="0"/>
                  <a:t>En el caso bidimensional, serían elipses centradas en </a:t>
                </a:r>
                <a14:m>
                  <m:oMath xmlns:m="http://schemas.openxmlformats.org/officeDocument/2006/math">
                    <m:r>
                      <a:rPr lang="es-ES" b="1">
                        <a:latin typeface="Cambria Math" panose="02040503050406030204" pitchFamily="18" charset="0"/>
                      </a:rPr>
                      <m:t>𝐦</m:t>
                    </m:r>
                  </m:oMath>
                </a14:m>
                <a:r>
                  <a:rPr lang="es-ES" dirty="0"/>
                  <a:t>.</a:t>
                </a:r>
              </a:p>
              <a:p>
                <a:pPr>
                  <a:spcAft>
                    <a:spcPts val="1800"/>
                  </a:spcAft>
                </a:pPr>
                <a:r>
                  <a:rPr lang="es-ES" dirty="0"/>
                  <a:t>La distribución Gaussiana o Normal multivariante es un caso de distribución elíptica: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𝑝</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1" i="1" smtClean="0">
                            <a:latin typeface="Cambria Math" panose="02040503050406030204" pitchFamily="18" charset="0"/>
                          </a:rPr>
                          <m:t>𝝁</m:t>
                        </m:r>
                      </m:e>
                      <m:sub>
                        <m:r>
                          <m:rPr>
                            <m:sty m:val="p"/>
                          </m:rPr>
                          <a:rPr lang="es-ES" b="0" i="0" smtClean="0">
                            <a:latin typeface="Cambria Math" panose="02040503050406030204" pitchFamily="18" charset="0"/>
                          </a:rPr>
                          <m:t>x</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m:rPr>
                            <m:sty m:val="p"/>
                          </m:rPr>
                          <a:rPr lang="es-ES" b="0" i="0" smtClean="0">
                            <a:latin typeface="Cambria Math" panose="02040503050406030204" pitchFamily="18" charset="0"/>
                          </a:rPr>
                          <m:t>Σ</m:t>
                        </m:r>
                      </m:e>
                      <m:sub>
                        <m:r>
                          <m:rPr>
                            <m:sty m:val="p"/>
                          </m:rPr>
                          <a:rPr lang="es-ES" b="0" i="0" smtClean="0">
                            <a:latin typeface="Cambria Math" panose="02040503050406030204" pitchFamily="18" charset="0"/>
                          </a:rPr>
                          <m:t>x</m:t>
                        </m:r>
                      </m:sub>
                    </m:sSub>
                    <m:r>
                      <a:rPr lang="es-ES" b="0" i="1" smtClean="0">
                        <a:latin typeface="Cambria Math" panose="02040503050406030204" pitchFamily="18" charset="0"/>
                      </a:rPr>
                      <m:t>)</m:t>
                    </m:r>
                  </m:oMath>
                </a14:m>
                <a:r>
                  <a:rPr lang="es-ES" dirty="0"/>
                  <a:t>.</a:t>
                </a:r>
              </a:p>
            </p:txBody>
          </p:sp>
        </mc:Choice>
        <mc:Fallback>
          <p:sp>
            <p:nvSpPr>
              <p:cNvPr id="7" name="Marcador de contenido 2"/>
              <p:cNvSpPr txBox="1">
                <a:spLocks noRot="1" noChangeAspect="1" noMove="1" noResize="1" noEditPoints="1" noAdjustHandles="1" noChangeArrowheads="1" noChangeShapeType="1" noTextEdit="1"/>
              </p:cNvSpPr>
              <p:nvPr/>
            </p:nvSpPr>
            <p:spPr>
              <a:xfrm>
                <a:off x="483370" y="1754909"/>
                <a:ext cx="9432417" cy="4746559"/>
              </a:xfrm>
              <a:prstGeom prst="rect">
                <a:avLst/>
              </a:prstGeom>
              <a:blipFill>
                <a:blip r:embed="rId2"/>
                <a:stretch>
                  <a:fillRect l="-129" t="-513" r="-194"/>
                </a:stretch>
              </a:blipFill>
            </p:spPr>
            <p:txBody>
              <a:bodyPr/>
              <a:lstStyle/>
              <a:p>
                <a:r>
                  <a:rPr lang="es-ES">
                    <a:noFill/>
                  </a:rPr>
                  <a:t> </a:t>
                </a:r>
              </a:p>
            </p:txBody>
          </p:sp>
        </mc:Fallback>
      </mc:AlternateContent>
    </p:spTree>
    <p:extLst>
      <p:ext uri="{BB962C8B-B14F-4D97-AF65-F5344CB8AC3E}">
        <p14:creationId xmlns:p14="http://schemas.microsoft.com/office/powerpoint/2010/main" val="224657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5">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27">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29">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4" descr="Imagen que contiene interior, ordenador&#10;&#10;Descripción generada automáticamente">
            <a:extLst>
              <a:ext uri="{FF2B5EF4-FFF2-40B4-BE49-F238E27FC236}">
                <a16:creationId xmlns:a16="http://schemas.microsoft.com/office/drawing/2014/main" id="{35657503-1D9B-4202-AB55-987CC74647D0}"/>
              </a:ext>
            </a:extLst>
          </p:cNvPr>
          <p:cNvPicPr>
            <a:picLocks noChangeAspect="1"/>
          </p:cNvPicPr>
          <p:nvPr/>
        </p:nvPicPr>
        <p:blipFill rotWithShape="1">
          <a:blip r:embed="rId2"/>
          <a:srcRect l="30882" t="13568" r="32500" b="17427"/>
          <a:stretch/>
        </p:blipFill>
        <p:spPr>
          <a:xfrm>
            <a:off x="2190731" y="1675341"/>
            <a:ext cx="2283392" cy="2420410"/>
          </a:xfrm>
          <a:prstGeom prst="rect">
            <a:avLst/>
          </a:prstGeom>
        </p:spPr>
      </p:pic>
      <p:pic>
        <p:nvPicPr>
          <p:cNvPr id="6" name="Imagen 5" descr="Imagen que contiene texto, mapa&#10;&#10;Descripción generada automáticamente">
            <a:extLst>
              <a:ext uri="{FF2B5EF4-FFF2-40B4-BE49-F238E27FC236}">
                <a16:creationId xmlns:a16="http://schemas.microsoft.com/office/drawing/2014/main" id="{13DC28FD-5E3D-48F2-BC13-0E93D5A541A8}"/>
              </a:ext>
            </a:extLst>
          </p:cNvPr>
          <p:cNvPicPr>
            <a:picLocks noChangeAspect="1"/>
          </p:cNvPicPr>
          <p:nvPr/>
        </p:nvPicPr>
        <p:blipFill rotWithShape="1">
          <a:blip r:embed="rId3"/>
          <a:srcRect l="24604" t="13158" r="26185" b="9239"/>
          <a:stretch/>
        </p:blipFill>
        <p:spPr>
          <a:xfrm>
            <a:off x="7071080" y="2019301"/>
            <a:ext cx="4151237" cy="3682278"/>
          </a:xfrm>
          <a:prstGeom prst="rect">
            <a:avLst/>
          </a:prstGeom>
        </p:spPr>
      </p:pic>
    </p:spTree>
    <p:extLst>
      <p:ext uri="{BB962C8B-B14F-4D97-AF65-F5344CB8AC3E}">
        <p14:creationId xmlns:p14="http://schemas.microsoft.com/office/powerpoint/2010/main" val="90313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Imagen 1" descr="Imagen que contiene texto, mapa&#10;&#10;Descripción generada automáticamente">
            <a:extLst>
              <a:ext uri="{FF2B5EF4-FFF2-40B4-BE49-F238E27FC236}">
                <a16:creationId xmlns:a16="http://schemas.microsoft.com/office/drawing/2014/main" id="{2B140179-EC19-4A10-B024-AE7EA8443E94}"/>
              </a:ext>
            </a:extLst>
          </p:cNvPr>
          <p:cNvPicPr>
            <a:picLocks noChangeAspect="1"/>
          </p:cNvPicPr>
          <p:nvPr/>
        </p:nvPicPr>
        <p:blipFill>
          <a:blip r:embed="rId2"/>
          <a:stretch>
            <a:fillRect/>
          </a:stretch>
        </p:blipFill>
        <p:spPr>
          <a:xfrm>
            <a:off x="643467" y="986539"/>
            <a:ext cx="7047923" cy="4880687"/>
          </a:xfrm>
          <a:prstGeom prst="rect">
            <a:avLst/>
          </a:prstGeom>
        </p:spPr>
      </p:pic>
      <p:grpSp>
        <p:nvGrpSpPr>
          <p:cNvPr id="18" name="Group 17">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9"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8905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70857"/>
          </a:xfrm>
        </p:spPr>
        <p:txBody>
          <a:bodyPr/>
          <a:lstStyle/>
          <a:p>
            <a:r>
              <a:rPr lang="es-ES" dirty="0"/>
              <a:t>Distribuciones esféricas </a:t>
            </a:r>
          </a:p>
        </p:txBody>
      </p:sp>
      <mc:AlternateContent xmlns:mc="http://schemas.openxmlformats.org/markup-compatibility/2006">
        <mc:Choice xmlns:a14="http://schemas.microsoft.com/office/drawing/2010/main" Requires="a14">
          <p:sp>
            <p:nvSpPr>
              <p:cNvPr id="7" name="Marcador de contenido 2"/>
              <p:cNvSpPr txBox="1">
                <a:spLocks/>
              </p:cNvSpPr>
              <p:nvPr/>
            </p:nvSpPr>
            <p:spPr>
              <a:xfrm>
                <a:off x="483370" y="1754909"/>
                <a:ext cx="9432417" cy="4746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Aft>
                    <a:spcPts val="1800"/>
                  </a:spcAft>
                </a:pPr>
                <a:r>
                  <a:rPr lang="es-ES" dirty="0"/>
                  <a:t>Una variable aleatoria </a:t>
                </a:r>
                <a14:m>
                  <m:oMath xmlns:m="http://schemas.openxmlformats.org/officeDocument/2006/math">
                    <m:r>
                      <a:rPr lang="es-ES" b="1" i="0" smtClean="0">
                        <a:latin typeface="Cambria Math" panose="02040503050406030204" pitchFamily="18" charset="0"/>
                      </a:rPr>
                      <m:t>𝐱</m:t>
                    </m:r>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0" smtClean="0">
                                <a:latin typeface="Cambria Math" panose="02040503050406030204" pitchFamily="18" charset="0"/>
                              </a:rPr>
                              <m:t>𝐱</m:t>
                            </m:r>
                          </m:e>
                          <m:sub>
                            <m:r>
                              <a:rPr lang="es-ES" b="0" i="1" smtClean="0">
                                <a:latin typeface="Cambria Math" panose="02040503050406030204" pitchFamily="18" charset="0"/>
                              </a:rPr>
                              <m:t>1</m:t>
                            </m:r>
                          </m:sub>
                        </m:sSub>
                        <m:r>
                          <a:rPr lang="es-ES" b="0" i="1" smtClean="0">
                            <a:latin typeface="Cambria Math" panose="02040503050406030204" pitchFamily="18" charset="0"/>
                          </a:rPr>
                          <m:t>,</m:t>
                        </m:r>
                        <m:r>
                          <a:rPr lang="es-ES" b="0" i="1" smtClean="0">
                            <a:latin typeface="Cambria Math" panose="02040503050406030204" pitchFamily="18" charset="0"/>
                          </a:rPr>
                          <m:t>…</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1" i="0" smtClean="0">
                                <a:latin typeface="Cambria Math" panose="02040503050406030204" pitchFamily="18" charset="0"/>
                              </a:rPr>
                              <m:t>𝐱</m:t>
                            </m:r>
                          </m:e>
                          <m:sub>
                            <m:r>
                              <a:rPr lang="es-ES" b="0" i="1" smtClean="0">
                                <a:latin typeface="Cambria Math" panose="02040503050406030204" pitchFamily="18" charset="0"/>
                              </a:rPr>
                              <m:t>𝑝</m:t>
                            </m:r>
                          </m:sub>
                        </m:sSub>
                      </m:e>
                    </m:d>
                  </m:oMath>
                </a14:m>
                <a:r>
                  <a:rPr lang="es-ES" dirty="0"/>
                  <a:t> sigue una distribución esférica si su función de densidad solo depende de la variable a través de </a:t>
                </a:r>
                <a14:m>
                  <m:oMath xmlns:m="http://schemas.openxmlformats.org/officeDocument/2006/math">
                    <m:sSup>
                      <m:sSupPr>
                        <m:ctrlPr>
                          <a:rPr lang="es-ES" b="1" i="1" smtClean="0">
                            <a:latin typeface="Cambria Math" panose="02040503050406030204" pitchFamily="18" charset="0"/>
                          </a:rPr>
                        </m:ctrlPr>
                      </m:sSupPr>
                      <m:e>
                        <m:r>
                          <a:rPr lang="es-ES" b="1">
                            <a:latin typeface="Cambria Math" panose="02040503050406030204" pitchFamily="18" charset="0"/>
                          </a:rPr>
                          <m:t>𝐱</m:t>
                        </m:r>
                      </m:e>
                      <m:sup>
                        <m:r>
                          <a:rPr lang="es-ES" b="1" i="0" smtClean="0">
                            <a:latin typeface="Cambria Math" panose="02040503050406030204" pitchFamily="18" charset="0"/>
                          </a:rPr>
                          <m:t>𝐭</m:t>
                        </m:r>
                      </m:sup>
                    </m:sSup>
                    <m:r>
                      <a:rPr lang="es-ES" b="1">
                        <a:latin typeface="Cambria Math" panose="02040503050406030204" pitchFamily="18" charset="0"/>
                      </a:rPr>
                      <m:t>𝐱</m:t>
                    </m:r>
                  </m:oMath>
                </a14:m>
                <a:r>
                  <a:rPr lang="es-ES" dirty="0"/>
                  <a:t>.</a:t>
                </a:r>
              </a:p>
              <a:p>
                <a:pPr>
                  <a:spcAft>
                    <a:spcPts val="1800"/>
                  </a:spcAft>
                </a:pPr>
                <a:r>
                  <a:rPr lang="es-ES" dirty="0"/>
                  <a:t>Las curvas de nivel de las distribuciones esféricas son esferas centrados en el origen.</a:t>
                </a:r>
              </a:p>
              <a:p>
                <a:pPr>
                  <a:spcAft>
                    <a:spcPts val="1800"/>
                  </a:spcAft>
                </a:pPr>
                <a:r>
                  <a:rPr lang="es-ES" dirty="0"/>
                  <a:t>La distribución es invariante por rotaciones, es decir, si definimos </a:t>
                </a:r>
                <a14:m>
                  <m:oMath xmlns:m="http://schemas.openxmlformats.org/officeDocument/2006/math">
                    <m:r>
                      <a:rPr lang="es-ES" b="1" i="0" smtClean="0">
                        <a:latin typeface="Cambria Math" panose="02040503050406030204" pitchFamily="18" charset="0"/>
                      </a:rPr>
                      <m:t>𝐲</m:t>
                    </m:r>
                    <m:r>
                      <a:rPr lang="es-ES" b="0" i="1" smtClean="0">
                        <a:latin typeface="Cambria Math" panose="02040503050406030204" pitchFamily="18" charset="0"/>
                      </a:rPr>
                      <m:t>=</m:t>
                    </m:r>
                    <m:r>
                      <a:rPr lang="es-ES" b="0" i="1" smtClean="0">
                        <a:latin typeface="Cambria Math" panose="02040503050406030204" pitchFamily="18" charset="0"/>
                      </a:rPr>
                      <m:t>𝐶</m:t>
                    </m:r>
                    <m:r>
                      <a:rPr lang="es-ES" b="1" i="0" smtClean="0">
                        <a:latin typeface="Cambria Math" panose="02040503050406030204" pitchFamily="18" charset="0"/>
                      </a:rPr>
                      <m:t>𝐱</m:t>
                    </m:r>
                  </m:oMath>
                </a14:m>
                <a:r>
                  <a:rPr lang="es-ES" dirty="0"/>
                  <a:t>, donde </a:t>
                </a:r>
                <a14:m>
                  <m:oMath xmlns:m="http://schemas.openxmlformats.org/officeDocument/2006/math">
                    <m:r>
                      <a:rPr lang="es-ES" b="0" i="1" smtClean="0">
                        <a:latin typeface="Cambria Math" panose="02040503050406030204" pitchFamily="18" charset="0"/>
                      </a:rPr>
                      <m:t>𝐶</m:t>
                    </m:r>
                  </m:oMath>
                </a14:m>
                <a:r>
                  <a:rPr lang="es-ES" dirty="0"/>
                  <a:t> es una matriz ortogonal, la densidad de la variable </a:t>
                </a:r>
                <a14:m>
                  <m:oMath xmlns:m="http://schemas.openxmlformats.org/officeDocument/2006/math">
                    <m:r>
                      <a:rPr lang="es-ES" b="1" i="0" smtClean="0">
                        <a:latin typeface="Cambria Math" panose="02040503050406030204" pitchFamily="18" charset="0"/>
                      </a:rPr>
                      <m:t>𝐲</m:t>
                    </m:r>
                  </m:oMath>
                </a14:m>
                <a:r>
                  <a:rPr lang="es-ES" dirty="0"/>
                  <a:t> es la misma que la de </a:t>
                </a:r>
                <a:r>
                  <a:rPr lang="es-ES" b="1" dirty="0"/>
                  <a:t>x.</a:t>
                </a:r>
              </a:p>
              <a:p>
                <a:pPr>
                  <a:spcAft>
                    <a:spcPts val="1800"/>
                  </a:spcAft>
                </a:pPr>
                <a:r>
                  <a:rPr lang="es-ES" dirty="0"/>
                  <a:t>En el caso bidimensional, las curvas de nivel serían circunferencias centradas en </a:t>
                </a:r>
                <a14:m>
                  <m:oMath xmlns:m="http://schemas.openxmlformats.org/officeDocument/2006/math">
                    <m:r>
                      <a:rPr lang="es-ES" b="0" i="1" smtClean="0">
                        <a:latin typeface="Cambria Math" panose="02040503050406030204" pitchFamily="18" charset="0"/>
                      </a:rPr>
                      <m:t>(0,0)</m:t>
                    </m:r>
                  </m:oMath>
                </a14:m>
                <a:r>
                  <a:rPr lang="es-ES" dirty="0"/>
                  <a:t>.</a:t>
                </a:r>
              </a:p>
              <a:p>
                <a:pPr>
                  <a:spcAft>
                    <a:spcPts val="1800"/>
                  </a:spcAft>
                </a:pPr>
                <a:r>
                  <a:rPr lang="es-ES" dirty="0"/>
                  <a:t>La distribución Normal estándar multivariante es un caso de distribución esférica: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𝑝</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1" i="1" smtClean="0">
                            <a:latin typeface="Cambria Math" panose="02040503050406030204" pitchFamily="18" charset="0"/>
                          </a:rPr>
                          <m:t>𝟎</m:t>
                        </m:r>
                      </m:e>
                      <m:sub>
                        <m:r>
                          <a:rPr lang="es-ES" b="0" i="1" smtClean="0">
                            <a:latin typeface="Cambria Math" panose="02040503050406030204" pitchFamily="18" charset="0"/>
                          </a:rPr>
                          <m:t>𝑝</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𝑝</m:t>
                        </m:r>
                      </m:sub>
                    </m:sSub>
                    <m:r>
                      <a:rPr lang="es-ES" b="0" i="1" smtClean="0">
                        <a:latin typeface="Cambria Math" panose="02040503050406030204" pitchFamily="18" charset="0"/>
                      </a:rPr>
                      <m:t>)</m:t>
                    </m:r>
                  </m:oMath>
                </a14:m>
                <a:r>
                  <a:rPr lang="es-ES" dirty="0"/>
                  <a:t>.</a:t>
                </a:r>
              </a:p>
            </p:txBody>
          </p:sp>
        </mc:Choice>
        <mc:Fallback>
          <p:sp>
            <p:nvSpPr>
              <p:cNvPr id="7" name="Marcador de contenido 2"/>
              <p:cNvSpPr txBox="1">
                <a:spLocks noRot="1" noChangeAspect="1" noMove="1" noResize="1" noEditPoints="1" noAdjustHandles="1" noChangeArrowheads="1" noChangeShapeType="1" noTextEdit="1"/>
              </p:cNvSpPr>
              <p:nvPr/>
            </p:nvSpPr>
            <p:spPr>
              <a:xfrm>
                <a:off x="483370" y="1754909"/>
                <a:ext cx="9432417" cy="4746559"/>
              </a:xfrm>
              <a:prstGeom prst="rect">
                <a:avLst/>
              </a:prstGeom>
              <a:blipFill>
                <a:blip r:embed="rId2"/>
                <a:stretch>
                  <a:fillRect l="-129" t="-513" r="-517"/>
                </a:stretch>
              </a:blipFill>
            </p:spPr>
            <p:txBody>
              <a:bodyPr/>
              <a:lstStyle/>
              <a:p>
                <a:r>
                  <a:rPr lang="es-ES">
                    <a:noFill/>
                  </a:rPr>
                  <a:t> </a:t>
                </a:r>
              </a:p>
            </p:txBody>
          </p:sp>
        </mc:Fallback>
      </mc:AlternateContent>
    </p:spTree>
    <p:extLst>
      <p:ext uri="{BB962C8B-B14F-4D97-AF65-F5344CB8AC3E}">
        <p14:creationId xmlns:p14="http://schemas.microsoft.com/office/powerpoint/2010/main" val="400131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F0B83E96-6057-4352-8012-05F8999E6BA3}"/>
              </a:ext>
            </a:extLst>
          </p:cNvPr>
          <p:cNvPicPr>
            <a:picLocks noChangeAspect="1"/>
          </p:cNvPicPr>
          <p:nvPr/>
        </p:nvPicPr>
        <p:blipFill rotWithShape="1">
          <a:blip r:embed="rId2"/>
          <a:srcRect l="16325" t="26630" r="14560"/>
          <a:stretch/>
        </p:blipFill>
        <p:spPr>
          <a:xfrm>
            <a:off x="643467" y="2023829"/>
            <a:ext cx="5294716" cy="2810340"/>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8EDFD36D-0458-4651-8C6E-F350544171DD}"/>
              </a:ext>
            </a:extLst>
          </p:cNvPr>
          <p:cNvPicPr>
            <a:picLocks noChangeAspect="1"/>
          </p:cNvPicPr>
          <p:nvPr/>
        </p:nvPicPr>
        <p:blipFill>
          <a:blip r:embed="rId3"/>
          <a:stretch>
            <a:fillRect/>
          </a:stretch>
        </p:blipFill>
        <p:spPr>
          <a:xfrm>
            <a:off x="6253817" y="1654555"/>
            <a:ext cx="5294715" cy="3548890"/>
          </a:xfrm>
          <a:prstGeom prst="rect">
            <a:avLst/>
          </a:prstGeom>
        </p:spPr>
      </p:pic>
    </p:spTree>
    <p:extLst>
      <p:ext uri="{BB962C8B-B14F-4D97-AF65-F5344CB8AC3E}">
        <p14:creationId xmlns:p14="http://schemas.microsoft.com/office/powerpoint/2010/main" val="388185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70857"/>
          </a:xfrm>
        </p:spPr>
        <p:txBody>
          <a:bodyPr/>
          <a:lstStyle/>
          <a:p>
            <a:r>
              <a:rPr lang="es-ES" dirty="0"/>
              <a:t>Propiedades distribuciones elípticas</a:t>
            </a:r>
          </a:p>
        </p:txBody>
      </p:sp>
      <p:sp>
        <p:nvSpPr>
          <p:cNvPr id="7" name="Marcador de contenido 2"/>
          <p:cNvSpPr txBox="1">
            <a:spLocks/>
          </p:cNvSpPr>
          <p:nvPr/>
        </p:nvSpPr>
        <p:spPr>
          <a:xfrm>
            <a:off x="483370" y="1754909"/>
            <a:ext cx="9432417" cy="4746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Aft>
                <a:spcPts val="1800"/>
              </a:spcAft>
            </a:pPr>
            <a:r>
              <a:rPr lang="es-ES" dirty="0"/>
              <a:t>Tienen propiedades en común con la Normal.</a:t>
            </a:r>
          </a:p>
          <a:p>
            <a:pPr>
              <a:spcAft>
                <a:spcPts val="1800"/>
              </a:spcAft>
            </a:pPr>
            <a:r>
              <a:rPr lang="es-ES" dirty="0"/>
              <a:t>Las marginales y las condicionales son también elípticas.</a:t>
            </a:r>
          </a:p>
          <a:p>
            <a:pPr>
              <a:spcAft>
                <a:spcPts val="1800"/>
              </a:spcAft>
            </a:pPr>
            <a:r>
              <a:rPr lang="es-ES" dirty="0"/>
              <a:t>Las medias condicionales son una función lineal de las variables que la determinan.</a:t>
            </a:r>
          </a:p>
          <a:p>
            <a:pPr>
              <a:spcAft>
                <a:spcPts val="1800"/>
              </a:spcAft>
            </a:pPr>
            <a:r>
              <a:rPr lang="es-ES" dirty="0"/>
              <a:t>Sin embargo la Normal es la única distribución en la familia que tiene la propiedad de que si la matriz de covarianza es diagonal (covarianzas cero) todas las variables que componen al vector aleatorio son independientes.</a:t>
            </a:r>
          </a:p>
        </p:txBody>
      </p:sp>
    </p:spTree>
    <p:extLst>
      <p:ext uri="{BB962C8B-B14F-4D97-AF65-F5344CB8AC3E}">
        <p14:creationId xmlns:p14="http://schemas.microsoft.com/office/powerpoint/2010/main" val="423872625"/>
      </p:ext>
    </p:extLst>
  </p:cSld>
  <p:clrMapOvr>
    <a:masterClrMapping/>
  </p:clrMapOvr>
</p:sld>
</file>

<file path=ppt/theme/theme1.xml><?xml version="1.0" encoding="utf-8"?>
<a:theme xmlns:a="http://schemas.openxmlformats.org/drawingml/2006/main" name="Faceta">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296</Words>
  <Application>Microsoft Office PowerPoint</Application>
  <PresentationFormat>Panorámica</PresentationFormat>
  <Paragraphs>19</Paragraphs>
  <Slides>8</Slides>
  <Notes>0</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8</vt:i4>
      </vt:variant>
    </vt:vector>
  </HeadingPairs>
  <TitlesOfParts>
    <vt:vector size="17" baseType="lpstr">
      <vt:lpstr>Arial</vt:lpstr>
      <vt:lpstr>Calibri</vt:lpstr>
      <vt:lpstr>Calibri Light</vt:lpstr>
      <vt:lpstr>Cambria Math</vt:lpstr>
      <vt:lpstr>Trebuchet MS</vt:lpstr>
      <vt:lpstr>Wingdings 3</vt:lpstr>
      <vt:lpstr>Faceta</vt:lpstr>
      <vt:lpstr>Tema de Office</vt:lpstr>
      <vt:lpstr>1_Tema de Office</vt:lpstr>
      <vt:lpstr>Distribuciones esféricas y elípticas</vt:lpstr>
      <vt:lpstr>Presentación de PowerPoint</vt:lpstr>
      <vt:lpstr>Distribuciones elípticas</vt:lpstr>
      <vt:lpstr>Presentación de PowerPoint</vt:lpstr>
      <vt:lpstr>Presentación de PowerPoint</vt:lpstr>
      <vt:lpstr>Distribuciones esféricas </vt:lpstr>
      <vt:lpstr>Presentación de PowerPoint</vt:lpstr>
      <vt:lpstr>Propiedades distribuciones elípticas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Distribuciones esféricas y elípticas</dc:title>
  <dc:creator>Elisa Cabana</dc:creator>
  <cp:lastModifiedBy>Elisa Cabana</cp:lastModifiedBy>
  <cp:revision>3</cp:revision>
  <dcterms:created xsi:type="dcterms:W3CDTF">2019-12-19T18:58:19Z</dcterms:created>
  <dcterms:modified xsi:type="dcterms:W3CDTF">2019-12-19T19:02:46Z</dcterms:modified>
</cp:coreProperties>
</file>