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69" r:id="rId5"/>
    <p:sldId id="370" r:id="rId6"/>
    <p:sldId id="371" r:id="rId7"/>
    <p:sldId id="372" r:id="rId8"/>
    <p:sldId id="373" r:id="rId9"/>
    <p:sldId id="374" r:id="rId10"/>
    <p:sldId id="3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n w="0"/>
                <a:solidFill>
                  <a:srgbClr val="08080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8080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Propiedades</a:t>
            </a:r>
            <a:r>
              <a:rPr lang="en-US" sz="4400" dirty="0">
                <a:ln w="0"/>
                <a:solidFill>
                  <a:srgbClr val="08080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</a:t>
            </a:r>
            <a:r>
              <a:rPr lang="en-US" sz="4400" dirty="0" err="1">
                <a:ln w="0"/>
                <a:solidFill>
                  <a:srgbClr val="08080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</a:t>
            </a:r>
            <a:endParaRPr lang="en-US" sz="4400" kern="1200" dirty="0">
              <a:ln w="0"/>
              <a:solidFill>
                <a:srgbClr val="08080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 de los componentes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rgbClr val="FFC000"/>
                    </a:solidFill>
                  </a:rPr>
                  <a:t>Conservan la variabilidad inicial:</a:t>
                </a: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rgbClr val="FFC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La suma de las varianzas de los componentes es igual a la suma de las varianzas de las variables originales, y la varianza generalizada de los componentes es igual a la original.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En efecto, </a:t>
                </a:r>
                <a:r>
                  <a:rPr lang="es-ES" dirty="0">
                    <a:solidFill>
                      <a:srgbClr val="92D050"/>
                    </a:solidFill>
                  </a:rPr>
                  <a:t>la varianza del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La suma de los </a:t>
                </a:r>
                <a:r>
                  <a:rPr lang="es-ES" dirty="0">
                    <a:solidFill>
                      <a:srgbClr val="00B0F0"/>
                    </a:solidFill>
                  </a:rPr>
                  <a:t>auto-valores</a:t>
                </a:r>
                <a:r>
                  <a:rPr lang="es-ES" dirty="0">
                    <a:solidFill>
                      <a:schemeClr val="bg1"/>
                    </a:solidFill>
                  </a:rPr>
                  <a:t> es la traza de la matriz de covarianza: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𝑡𝑟𝑎𝑧𝑎</m:t>
                      </m:r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204" t="-1360" r="-8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 de los componentes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rgbClr val="FFC000"/>
                    </a:solidFill>
                  </a:rPr>
                  <a:t>Conservan la variabilidad inicial: 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Esto significa que las nuevas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tienen conjuntamente la misma variabilidad que las variables originales, pero su distribución es muy distinta en los dos conjuntos.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Para comprobar que también conservan la varianza generalizada, valor del determinante de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como el determinante es el producto de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sz="1900" b="1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</m:e>
                      </m:d>
                      <m:r>
                        <a:rPr lang="es-ES" sz="19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9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9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9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19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s-ES" sz="19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9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9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s-ES" sz="19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sz="19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sz="1900" b="1" i="0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1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204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3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 de los componentes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s-ES" dirty="0">
                    <a:solidFill>
                      <a:srgbClr val="FFC000"/>
                    </a:solidFill>
                  </a:rPr>
                  <a:t>La proporción de variabilidad explicada por un componente es el cociente entre su varianza, el valor propio asociado al vector propio que lo define, y la suma de los valores propios de la matriz.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sz="1900" dirty="0">
                  <a:solidFill>
                    <a:srgbClr val="FFC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La varianza del componente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el valor propio que define el componente.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La suma de todas las varianzas de las variables originales 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que es igual a la suma de las varianzas de los componentes.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Entonces la proporción de variabilidad total explicada por el componente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>
                  <a:buNone/>
                </a:pPr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9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9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19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sz="19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19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9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9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19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9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sz="19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ES" sz="1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204" t="-865" r="-12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2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 de los componentes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s-ES" dirty="0">
                    <a:solidFill>
                      <a:srgbClr val="FFC000"/>
                    </a:solidFill>
                  </a:rPr>
                  <a:t>Las covarianzas entre cada componente principal y las variables originales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vienen dadas por el producto entre las coordenadas del vector propio que define al componente y el valor propio:</a:t>
                </a:r>
                <a:endParaRPr lang="es-ES" sz="1900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9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1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1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1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s-ES" sz="19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900" b="1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9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19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19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9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9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1900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es-ES" sz="1900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dirty="0">
                            <a:solidFill>
                              <a:srgbClr val="FFC000"/>
                            </a:solidFill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rgbClr val="FFC000"/>
                            </a:solidFill>
                          </a:rPr>
                          <m:t>𝐚</m:t>
                        </m:r>
                      </m:e>
                      <m:sub>
                        <m:r>
                          <a:rPr lang="es-ES" dirty="0">
                            <a:solidFill>
                              <a:srgbClr val="FFC000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es el vector de coeficientes de la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dirty="0">
                            <a:solidFill>
                              <a:srgbClr val="FFC000"/>
                            </a:solidFill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rgbClr val="FFC000"/>
                            </a:solidFill>
                          </a:rPr>
                          <m:t>𝐳</m:t>
                        </m:r>
                      </m:e>
                      <m:sub>
                        <m:r>
                          <a:rPr lang="es-ES" dirty="0">
                            <a:solidFill>
                              <a:srgbClr val="FFC000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endParaRPr lang="es-ES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rgbClr val="FFC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Para justificar este resultado, vamos a calcular la matriz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covarianzas entre los componentes y las variables originales. Esta matriz es:</a:t>
                </a:r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543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08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 de los componentes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s-ES" sz="1900" dirty="0">
                    <a:solidFill>
                      <a:srgbClr val="FFC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9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1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1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1" i="0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s-ES" sz="19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900" b="1" i="0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9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9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19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19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9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900" b="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9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9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1900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rgbClr val="FFC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La primera fila de la matriz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proporciona las covarianzas entre la primera componente principal y las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variables originales. Como</a:t>
                </a:r>
                <a14:m>
                  <m:oMath xmlns:m="http://schemas.openxmlformats.org/officeDocument/2006/math"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sustituyendo: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sSup>
                        <m:sSup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sSup>
                        <m:sSupPr>
                          <m:ctrlP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p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𝐷𝐴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contiene en sus columnas los vectores propios de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matriz diagonal de los valores propios.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En consecuencia, la covarianza entre, por ejemplo, el primer componente principal y las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variables vendrá dada por la primera fila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decir,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o también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s-ES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el vector de coeficientes de la primera componente principal.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543" r="-8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39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 de los componentes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s-ES" dirty="0">
                    <a:solidFill>
                      <a:srgbClr val="FFC000"/>
                    </a:solidFill>
                  </a:rPr>
                  <a:t>Las correlación entre un componente principal y una variable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es proporcional al coeficiente de esa variable en la definición del componente, y el coeficiente de proporcionalidad es el cociente entre la desviación típica del componente y la desviación típica de la variable.</a:t>
                </a:r>
              </a:p>
              <a:p>
                <a:pPr>
                  <a:buFont typeface="+mj-lt"/>
                  <a:buAutoNum type="arabicPeriod" startAt="4"/>
                </a:pPr>
                <a:endParaRPr lang="es-ES" dirty="0">
                  <a:solidFill>
                    <a:srgbClr val="FFC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Para comprobarlo: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𝑟𝑟</m:t>
                      </m:r>
                      <m:d>
                        <m:d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</m:e>
                      </m:d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ES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ES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f>
                        <m:f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s-E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204" t="-865" r="-7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92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 de los componentes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5"/>
                </a:pPr>
                <a:r>
                  <a:rPr lang="es-ES" dirty="0">
                    <a:solidFill>
                      <a:srgbClr val="FFC000"/>
                    </a:solidFill>
                  </a:rPr>
                  <a:t>Las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componentes principales (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) proporcionan la predicción lineal óptima con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variables del conjunto de variables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Esta afirmación puede expresarse de dos formas. La primera demostrando que la mejor predicción lineal con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variables de las variables originales se obtiene utilizando las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primeras componentes principales.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La segunda demostrando que la mejor aproximación de la matriz de datos que puede construirse con una matriz de rango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 obtiene construyendo esta matriz con los valores de los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primeros componentes principales. </a:t>
                </a:r>
                <a:endParaRPr lang="es-ES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204" t="-865" r="-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33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 de los componentes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755424" cy="4932584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6"/>
                </a:pPr>
                <a:r>
                  <a:rPr lang="es-ES" dirty="0">
                    <a:solidFill>
                      <a:srgbClr val="FFC000"/>
                    </a:solidFill>
                  </a:rPr>
                  <a:t>Si estandarizamos los componentes principales, dividiendo cada uno por su desviación típica, se obtiene la estandarización multivariante de los datos originales.</a:t>
                </a:r>
              </a:p>
              <a:p>
                <a:pPr>
                  <a:buFont typeface="+mj-lt"/>
                  <a:buAutoNum type="arabicPeriod" startAt="6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Estandarizando los componentes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por sus desviaciones típicas, se obtienen las nuevas variables: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sSup>
                        <m:sSupPr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</a:t>
                </a:r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la matriz que contiene las inversas de las desviaciones típicas de las componentes.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La estandarización multivariante de una matriz de variables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media cero viene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ES" dirty="0">
                    <a:solidFill>
                      <a:schemeClr val="bg1"/>
                    </a:solidFill>
                  </a:rPr>
                  <a:t>Por tanto, la estandarización multivariante puede interpretarse como obtener los componentes principales y estandarizarlos para que tengan todos la misma varianza.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755424" cy="4932584"/>
              </a:xfrm>
              <a:blipFill>
                <a:blip r:embed="rId2"/>
                <a:stretch>
                  <a:fillRect l="-557" t="-865" r="-487" b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855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744</Words>
  <Application>Microsoft Office PowerPoint</Application>
  <PresentationFormat>Panorámica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Propiedades de los componentes</vt:lpstr>
      <vt:lpstr>Propiedades de los componentes</vt:lpstr>
      <vt:lpstr>Propiedades de los componentes</vt:lpstr>
      <vt:lpstr>Propiedades de los componentes</vt:lpstr>
      <vt:lpstr>Propiedades de los componentes</vt:lpstr>
      <vt:lpstr>Propiedades de los componentes</vt:lpstr>
      <vt:lpstr>Propiedades de los componentes</vt:lpstr>
      <vt:lpstr>Propiedades de los componentes</vt:lpstr>
      <vt:lpstr>Propiedades de los componentes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Propiedades de los componentes</dc:title>
  <dc:creator>Elisa Cabana</dc:creator>
  <cp:lastModifiedBy>Elisa Cabana</cp:lastModifiedBy>
  <cp:revision>13</cp:revision>
  <dcterms:created xsi:type="dcterms:W3CDTF">2020-01-21T20:53:43Z</dcterms:created>
  <dcterms:modified xsi:type="dcterms:W3CDTF">2020-01-22T17:30:04Z</dcterms:modified>
</cp:coreProperties>
</file>