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81" r:id="rId4"/>
    <p:sldId id="382" r:id="rId5"/>
    <p:sldId id="383" r:id="rId6"/>
    <p:sldId id="384" r:id="rId7"/>
    <p:sldId id="385" r:id="rId8"/>
    <p:sldId id="386" r:id="rId9"/>
    <p:sldId id="390" r:id="rId10"/>
    <p:sldId id="387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Ejemplo</a:t>
            </a:r>
            <a:endParaRPr lang="en-US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6E6862-6526-4CB3-9683-22D7979B8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6" r="2631" b="2743"/>
          <a:stretch/>
        </p:blipFill>
        <p:spPr>
          <a:xfrm>
            <a:off x="1331495" y="255992"/>
            <a:ext cx="7876674" cy="605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321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C36E1B-F59C-4C42-93CA-65A3B6A1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0" y="1060850"/>
            <a:ext cx="7247619" cy="5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283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450" y="1556189"/>
                <a:ext cx="9637740" cy="4932584"/>
              </a:xfrm>
            </p:spPr>
            <p:txBody>
              <a:bodyPr>
                <a:no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podemos seleccionar los primeros tres componentes principales ya que explican el 79% de la variabilidad total.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Además, la media de los autovalores es igual a 1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=1.11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está por arriba de la media,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  <m:sup>
                        <m:sSub>
                          <m:sSubPr>
                            <m:ctrlPr>
                              <a:rPr lang="es-E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=0.7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está por debajo.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1er componente es combinación lineal con las variables originales centradas: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=−0.12</m:t>
                      </m:r>
                      <m:sSub>
                        <m:sSub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+0.29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−0.46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+0.41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−0.44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+0.42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+0.35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+0.03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1er componente distingue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entre estados: con poblaciones ricas, longevas, con buena educación, temperatura fría y más grandes,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estados: pobres, con menor esperanza de vida, peor educación, más cálidos y más pequeños.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450" y="1556189"/>
                <a:ext cx="9637740" cy="4932584"/>
              </a:xfrm>
              <a:blipFill>
                <a:blip r:embed="rId2"/>
                <a:stretch>
                  <a:fillRect l="-316" t="-618" b="-4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5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450" y="1556189"/>
                <a:ext cx="9637740" cy="4932584"/>
              </a:xfrm>
            </p:spPr>
            <p:txBody>
              <a:bodyPr>
                <a:no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2do componente es combinación lineal con las variables originales centradas: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=0.41</m:t>
                      </m:r>
                      <m:sSub>
                        <m:sSub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+0.51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+0.05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−0.08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+0.30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9−0.15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+0.58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2do componente distingue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entre estados: con poblaciones densas y de gran área, con buena educación, y más riqueza, pero a la vez más violentos,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estados: pequeños y menos poblados, con pobreza y peor educación.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450" y="1556189"/>
                <a:ext cx="9637740" cy="4932584"/>
              </a:xfrm>
              <a:blipFill>
                <a:blip r:embed="rId2"/>
                <a:stretch>
                  <a:fillRect l="-316" r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88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450" y="1556189"/>
                <a:ext cx="9637740" cy="4932584"/>
              </a:xfrm>
            </p:spPr>
            <p:txBody>
              <a:bodyPr>
                <a:no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3er componente es combinación lineal con las variables originales centradas: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=0.65</m:t>
                      </m:r>
                      <m:sSub>
                        <m:sSub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+0.10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−0.07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+0.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35</m:t>
                          </m:r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−0.10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−0.04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−0.38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−0.51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3er componente distingue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entre estados: muy poblados, ricos y longevos,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estados: más cálidos y más grandes que tienden a tener peor educación y a tener más violencia.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450" y="1556189"/>
                <a:ext cx="9637740" cy="4932584"/>
              </a:xfrm>
              <a:blipFill>
                <a:blip r:embed="rId2"/>
                <a:stretch>
                  <a:fillRect l="-316" r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27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128DCFE-71B7-442E-B796-838CBDFC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84484"/>
            <a:ext cx="8652043" cy="6489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967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, mapa&#10;&#10;Descripción generada automáticamente">
            <a:extLst>
              <a:ext uri="{FF2B5EF4-FFF2-40B4-BE49-F238E27FC236}">
                <a16:creationId xmlns:a16="http://schemas.microsoft.com/office/drawing/2014/main" id="{BB97AF55-79DA-48C1-B369-634C22B2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6" y="180474"/>
            <a:ext cx="8662736" cy="6497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95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23BE05C-DAD7-47C5-880B-0DD311C9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3" y="162426"/>
            <a:ext cx="8710863" cy="6533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1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las siguientes variables univariantes medidas en 50 estados de USA: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de población (en miles) a fecha 1ro Julio, 1975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ingresos per cápita (en dólares) en el año 1974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 (porcentaje) en el año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esperanza de vida entre los años 1969-1971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s-ES" sz="2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tasa de homicidios y homicidios no negligentes (por 100000) 1976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número medio de días con temperatura mínima bajo cero (1931-1960) en la capital o gran ciudad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área de terreno en millas cuadradas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  <a:blipFill>
                <a:blip r:embed="rId2"/>
                <a:stretch>
                  <a:fillRect l="-66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4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880F95A-1743-4FA5-9887-6B3A3E719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6" t="1336" r="2273" b="2978"/>
          <a:stretch/>
        </p:blipFill>
        <p:spPr>
          <a:xfrm>
            <a:off x="1315453" y="336884"/>
            <a:ext cx="8133347" cy="6079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7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Vector de 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9DA138-FD5A-4ABA-8D97-C3783AA8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79928"/>
              </p:ext>
            </p:extLst>
          </p:nvPr>
        </p:nvGraphicFramePr>
        <p:xfrm>
          <a:off x="1061190" y="1930400"/>
          <a:ext cx="2999176" cy="365199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12860">
                  <a:extLst>
                    <a:ext uri="{9D8B030D-6E8A-4147-A177-3AD203B41FA5}">
                      <a16:colId xmlns:a16="http://schemas.microsoft.com/office/drawing/2014/main" val="150634669"/>
                    </a:ext>
                  </a:extLst>
                </a:gridCol>
                <a:gridCol w="1486316">
                  <a:extLst>
                    <a:ext uri="{9D8B030D-6E8A-4147-A177-3AD203B41FA5}">
                      <a16:colId xmlns:a16="http://schemas.microsoft.com/office/drawing/2014/main" val="1235523458"/>
                    </a:ext>
                  </a:extLst>
                </a:gridCol>
              </a:tblGrid>
              <a:tr h="564051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Population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4246.4200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2135360264"/>
                  </a:ext>
                </a:extLst>
              </a:tr>
              <a:tr h="564051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Income</a:t>
                      </a:r>
                      <a:endParaRPr lang="es-E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4435.8000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1701990245"/>
                  </a:ext>
                </a:extLst>
              </a:tr>
              <a:tr h="391968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Illiteracy</a:t>
                      </a:r>
                      <a:endParaRPr lang="es-E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1.1700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3076824047"/>
                  </a:ext>
                </a:extLst>
              </a:tr>
              <a:tr h="391968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Life.Exp</a:t>
                      </a:r>
                      <a:endParaRPr lang="es-E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70.8786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2534362784"/>
                  </a:ext>
                </a:extLst>
              </a:tr>
              <a:tr h="391968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Murder</a:t>
                      </a:r>
                      <a:endParaRPr lang="es-E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7.3780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562449311"/>
                  </a:ext>
                </a:extLst>
              </a:tr>
              <a:tr h="391968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HS.Grad</a:t>
                      </a:r>
                      <a:endParaRPr lang="es-E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53.1080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3586617392"/>
                  </a:ext>
                </a:extLst>
              </a:tr>
              <a:tr h="391968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Frost</a:t>
                      </a:r>
                      <a:endParaRPr lang="es-ES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104.4600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3268036894"/>
                  </a:ext>
                </a:extLst>
              </a:tr>
              <a:tr h="564051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Area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70735.8800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9876" marR="29876" marT="23900" marB="23900" anchor="ctr"/>
                </a:tc>
                <a:extLst>
                  <a:ext uri="{0D108BD9-81ED-4DB2-BD59-A6C34878D82A}">
                    <a16:rowId xmlns:a16="http://schemas.microsoft.com/office/drawing/2014/main" val="204054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7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Matriz de covarianza muestral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EAAB82F-763E-4872-BE5A-984CA2D2B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33301"/>
              </p:ext>
            </p:extLst>
          </p:nvPr>
        </p:nvGraphicFramePr>
        <p:xfrm>
          <a:off x="677334" y="1524000"/>
          <a:ext cx="9712284" cy="46584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188">
                  <a:extLst>
                    <a:ext uri="{9D8B030D-6E8A-4147-A177-3AD203B41FA5}">
                      <a16:colId xmlns:a16="http://schemas.microsoft.com/office/drawing/2014/main" val="670976303"/>
                    </a:ext>
                  </a:extLst>
                </a:gridCol>
                <a:gridCol w="1179567">
                  <a:extLst>
                    <a:ext uri="{9D8B030D-6E8A-4147-A177-3AD203B41FA5}">
                      <a16:colId xmlns:a16="http://schemas.microsoft.com/office/drawing/2014/main" val="781515244"/>
                    </a:ext>
                  </a:extLst>
                </a:gridCol>
                <a:gridCol w="1133611">
                  <a:extLst>
                    <a:ext uri="{9D8B030D-6E8A-4147-A177-3AD203B41FA5}">
                      <a16:colId xmlns:a16="http://schemas.microsoft.com/office/drawing/2014/main" val="516780941"/>
                    </a:ext>
                  </a:extLst>
                </a:gridCol>
                <a:gridCol w="1041695">
                  <a:extLst>
                    <a:ext uri="{9D8B030D-6E8A-4147-A177-3AD203B41FA5}">
                      <a16:colId xmlns:a16="http://schemas.microsoft.com/office/drawing/2014/main" val="503730342"/>
                    </a:ext>
                  </a:extLst>
                </a:gridCol>
                <a:gridCol w="1133611">
                  <a:extLst>
                    <a:ext uri="{9D8B030D-6E8A-4147-A177-3AD203B41FA5}">
                      <a16:colId xmlns:a16="http://schemas.microsoft.com/office/drawing/2014/main" val="1550225619"/>
                    </a:ext>
                  </a:extLst>
                </a:gridCol>
                <a:gridCol w="1041695">
                  <a:extLst>
                    <a:ext uri="{9D8B030D-6E8A-4147-A177-3AD203B41FA5}">
                      <a16:colId xmlns:a16="http://schemas.microsoft.com/office/drawing/2014/main" val="3331707927"/>
                    </a:ext>
                  </a:extLst>
                </a:gridCol>
                <a:gridCol w="1133611">
                  <a:extLst>
                    <a:ext uri="{9D8B030D-6E8A-4147-A177-3AD203B41FA5}">
                      <a16:colId xmlns:a16="http://schemas.microsoft.com/office/drawing/2014/main" val="3882589895"/>
                    </a:ext>
                  </a:extLst>
                </a:gridCol>
                <a:gridCol w="1041695">
                  <a:extLst>
                    <a:ext uri="{9D8B030D-6E8A-4147-A177-3AD203B41FA5}">
                      <a16:colId xmlns:a16="http://schemas.microsoft.com/office/drawing/2014/main" val="452446690"/>
                    </a:ext>
                  </a:extLst>
                </a:gridCol>
                <a:gridCol w="1133611">
                  <a:extLst>
                    <a:ext uri="{9D8B030D-6E8A-4147-A177-3AD203B41FA5}">
                      <a16:colId xmlns:a16="http://schemas.microsoft.com/office/drawing/2014/main" val="761724554"/>
                    </a:ext>
                  </a:extLst>
                </a:gridCol>
              </a:tblGrid>
              <a:tr h="638257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Population</a:t>
                      </a:r>
                      <a:endParaRPr lang="es-E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19931683.7588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571229.7796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292.8679592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-4.078425e+02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5663.523714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-3551.509551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-77081.97265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8.587917e+06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2715353692"/>
                  </a:ext>
                </a:extLst>
              </a:tr>
              <a:tr h="638257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Income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571229.7796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377573.3061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-163.7020408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2.806632e+02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-521.894286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3076.768980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7227.60408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1.904901e+07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4263216376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Illiteracy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292.8680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-163.7020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0.3715306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-4.815122e-01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1.581776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-3.235469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-21.29000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4.018337e+03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466412901"/>
                  </a:ext>
                </a:extLst>
              </a:tr>
              <a:tr h="638257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Life.Exp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-407.8425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280.6632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-0.4815122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1.802020e+00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-3.869480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6.312685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18.28678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-1.229410e+04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1535498940"/>
                  </a:ext>
                </a:extLst>
              </a:tr>
              <a:tr h="638257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Murder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5663.5237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-521.8943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1.5817755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-3.869480e+00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13.627465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-14.549616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-103.40600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7.194043e+04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3463927563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HS.Grad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-3551.5096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3076.7690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-3.2354694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6.312685e+00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-14.549616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65.237894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153.99216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2.298732e+05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4048881981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Frost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-77081.9727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7227.6041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-21.2900000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1.828678e+01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-103.406000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153.992163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2702.00857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2.627039e+05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748950484"/>
                  </a:ext>
                </a:extLst>
              </a:tr>
              <a:tr h="638257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Area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8587916.9494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19049013.7510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4018.3371429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-1.229410e+04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71940.429959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229873.192816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262703.89306</a:t>
                      </a:r>
                    </a:p>
                  </a:txBody>
                  <a:tcPr marL="20699" marR="20699" marT="16559" marB="1655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7.280748e+09</a:t>
                      </a:r>
                    </a:p>
                  </a:txBody>
                  <a:tcPr marL="20699" marR="20699" marT="16559" marB="16559" anchor="ctr"/>
                </a:tc>
                <a:extLst>
                  <a:ext uri="{0D108BD9-81ED-4DB2-BD59-A6C34878D82A}">
                    <a16:rowId xmlns:a16="http://schemas.microsoft.com/office/drawing/2014/main" val="294966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6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Matriz de auto-vectores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ES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  <m:sup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2737F35-C65A-47ED-939B-727564C62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06253"/>
              </p:ext>
            </p:extLst>
          </p:nvPr>
        </p:nvGraphicFramePr>
        <p:xfrm>
          <a:off x="849433" y="1459832"/>
          <a:ext cx="9882735" cy="44080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08209">
                  <a:extLst>
                    <a:ext uri="{9D8B030D-6E8A-4147-A177-3AD203B41FA5}">
                      <a16:colId xmlns:a16="http://schemas.microsoft.com/office/drawing/2014/main" val="3297259417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1486665358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1137324243"/>
                    </a:ext>
                  </a:extLst>
                </a:gridCol>
                <a:gridCol w="1174982">
                  <a:extLst>
                    <a:ext uri="{9D8B030D-6E8A-4147-A177-3AD203B41FA5}">
                      <a16:colId xmlns:a16="http://schemas.microsoft.com/office/drawing/2014/main" val="4169479031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3902034868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65274637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1636500914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3054675038"/>
                    </a:ext>
                  </a:extLst>
                </a:gridCol>
                <a:gridCol w="1142792">
                  <a:extLst>
                    <a:ext uri="{9D8B030D-6E8A-4147-A177-3AD203B41FA5}">
                      <a16:colId xmlns:a16="http://schemas.microsoft.com/office/drawing/2014/main" val="2539550372"/>
                    </a:ext>
                  </a:extLst>
                </a:gridCol>
              </a:tblGrid>
              <a:tr h="163200">
                <a:tc>
                  <a:txBody>
                    <a:bodyPr/>
                    <a:lstStyle/>
                    <a:p>
                      <a:pPr algn="l"/>
                      <a:endParaRPr lang="es-E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V1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V2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V3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V4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V5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V6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V7</a:t>
                      </a:r>
                    </a:p>
                  </a:txBody>
                  <a:tcPr marL="18952" marR="18952" marT="18194" marB="181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</a:rPr>
                        <a:t>V8</a:t>
                      </a:r>
                    </a:p>
                  </a:txBody>
                  <a:tcPr marL="18952" marR="18952" marT="18194" marB="18194" anchor="ctr"/>
                </a:tc>
                <a:extLst>
                  <a:ext uri="{0D108BD9-81ED-4DB2-BD59-A6C34878D82A}">
                    <a16:rowId xmlns:a16="http://schemas.microsoft.com/office/drawing/2014/main" val="3960117217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1</a:t>
                      </a:r>
                      <a:endParaRPr lang="es-E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-1.182966e-03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9.996005e-01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0.0278490777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-4.671254e-03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3.349393e-04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1.386661e-04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-5.183454e-05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2.191850e-05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2077386865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2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-2.616550e-03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2.796866e-02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-0.9991766328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2.821732e-02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-7.792882e-03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-1.119562e-04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3.850506e-05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6.290403e-05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3946328646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3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-5.518945e-07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1.420515e-05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0.0005844687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7.100747e-03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-4.054743e-02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-3.091522e-02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2.550656e-02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9.983480e-01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1727649718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4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1.688521e-06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-1.928393e-05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-0.0010367078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-3.875966e-03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1.193295e-01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2.855357e-01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9.508427e-01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-1.057617e-02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2060990738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5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-9.881522e-06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2.787128e-04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0.0027764911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2.816092e-02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-2.386638e-01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-9.200852e-01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3.058552e-01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-4.620107e-02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2294721879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6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-3.157288e-05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-1.882545e-04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-0.0082661337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-2.784545e-02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9.622385e-01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-2.656351e-01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-4.075556e-02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3.209925e-02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2967825747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7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-3.607163e-05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-3.871630e-03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-0.0280421226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-9.987733e-01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-3.452920e-02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-1.986814e-02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6.252701e-03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4.942864e-03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2499327833"/>
                  </a:ext>
                </a:extLst>
              </a:tr>
              <a:tr h="523600">
                <a:tc>
                  <a:txBody>
                    <a:bodyPr/>
                    <a:lstStyle/>
                    <a:p>
                      <a:pPr algn="r"/>
                      <a:r>
                        <a:rPr lang="es-ES" sz="1200">
                          <a:effectLst/>
                        </a:rPr>
                        <a:t>8</a:t>
                      </a:r>
                      <a:endParaRPr lang="es-E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-9.999959e-01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-1.255538e-03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0.0025827049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-3.168841e-05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-6.558672e-06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1.882356e-05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-4.090819e-07</a:t>
                      </a:r>
                    </a:p>
                  </a:txBody>
                  <a:tcPr marL="18952" marR="18952" marT="15162" marB="15162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-1.494594e-06</a:t>
                      </a:r>
                    </a:p>
                  </a:txBody>
                  <a:tcPr marL="18952" marR="18952" marT="15162" marB="15162" anchor="ctr"/>
                </a:tc>
                <a:extLst>
                  <a:ext uri="{0D108BD9-81ED-4DB2-BD59-A6C34878D82A}">
                    <a16:rowId xmlns:a16="http://schemas.microsoft.com/office/drawing/2014/main" val="121232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87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F2A136B-E522-4580-86E1-9E5FF6913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154817"/>
                  </p:ext>
                </p:extLst>
              </p:nvPr>
            </p:nvGraphicFramePr>
            <p:xfrm>
              <a:off x="677334" y="1506030"/>
              <a:ext cx="8232322" cy="5019348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1433017">
                      <a:extLst>
                        <a:ext uri="{9D8B030D-6E8A-4147-A177-3AD203B41FA5}">
                          <a16:colId xmlns:a16="http://schemas.microsoft.com/office/drawing/2014/main" val="41070095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356067136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2927276011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1735542352"/>
                        </a:ext>
                      </a:extLst>
                    </a:gridCol>
                  </a:tblGrid>
                  <a:tr h="59717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s-ES" sz="20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acumulada</a:t>
                          </a: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818940894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1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7.28</m:t>
                                </m:r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99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0.997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480285080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2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1.99</m:t>
                                </m:r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b="0" i="1" dirty="0"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2.73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0.9999569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603971755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3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3.12</m:t>
                                </m:r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4.28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0.9999997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955736129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4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2.15</m:t>
                                </m:r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2.94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02081878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5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6.5</m:t>
                                </m:r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93342261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6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6.05</m:t>
                                </m:r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8.29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839722703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7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0.43</m:t>
                                </m:r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5.93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202303059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8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s-ES" sz="18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1.15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46164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F2A136B-E522-4580-86E1-9E5FF6913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154817"/>
                  </p:ext>
                </p:extLst>
              </p:nvPr>
            </p:nvGraphicFramePr>
            <p:xfrm>
              <a:off x="677334" y="1506030"/>
              <a:ext cx="8232322" cy="5019348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1433017">
                      <a:extLst>
                        <a:ext uri="{9D8B030D-6E8A-4147-A177-3AD203B41FA5}">
                          <a16:colId xmlns:a16="http://schemas.microsoft.com/office/drawing/2014/main" val="41070095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356067136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2927276011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1735542352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851" t="-6796" r="-475745" b="-7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6796" r="-200538" b="-7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acumulada</a:t>
                          </a: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818940894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1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113402" r="-200538" b="-648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113402" r="-100538" b="-648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113402" r="-538" b="-6484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285080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2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211224" r="-200538" b="-54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211224" r="-100538" b="-54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211224" r="-538" b="-54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971755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3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314433" r="-200538" b="-447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314433" r="-100538" b="-447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314433" r="-538" b="-4474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736129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4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410204" r="-200538" b="-3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410204" r="-100538" b="-3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410204" r="-538" b="-3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081878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5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510204" r="-20053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510204" r="-10053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510204" r="-538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42261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6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616495" r="-200538" b="-145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616495" r="-100538" b="-145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616495" r="-538" b="-145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722703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7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1022059" r="-200538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1022059" r="-100538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1022059" r="-538" b="-1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303059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>
                              <a:effectLst/>
                            </a:rPr>
                            <a:t>8</a:t>
                          </a:r>
                          <a:endParaRPr lang="es-ES" sz="16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1122059" r="-200538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1122059" r="-100538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1122059" r="-538" b="-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1642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855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Matriz de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correlaciones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muestrales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2EAAB82F-763E-4872-BE5A-984CA2D2B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784410"/>
                  </p:ext>
                </p:extLst>
              </p:nvPr>
            </p:nvGraphicFramePr>
            <p:xfrm>
              <a:off x="465222" y="1604211"/>
              <a:ext cx="10748209" cy="4992436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966324">
                      <a:extLst>
                        <a:ext uri="{9D8B030D-6E8A-4147-A177-3AD203B41FA5}">
                          <a16:colId xmlns:a16="http://schemas.microsoft.com/office/drawing/2014/main" val="670976303"/>
                        </a:ext>
                      </a:extLst>
                    </a:gridCol>
                    <a:gridCol w="1305381">
                      <a:extLst>
                        <a:ext uri="{9D8B030D-6E8A-4147-A177-3AD203B41FA5}">
                          <a16:colId xmlns:a16="http://schemas.microsoft.com/office/drawing/2014/main" val="781515244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516780941"/>
                        </a:ext>
                      </a:extLst>
                    </a:gridCol>
                    <a:gridCol w="1152804">
                      <a:extLst>
                        <a:ext uri="{9D8B030D-6E8A-4147-A177-3AD203B41FA5}">
                          <a16:colId xmlns:a16="http://schemas.microsoft.com/office/drawing/2014/main" val="503730342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1550225619"/>
                        </a:ext>
                      </a:extLst>
                    </a:gridCol>
                    <a:gridCol w="1152804">
                      <a:extLst>
                        <a:ext uri="{9D8B030D-6E8A-4147-A177-3AD203B41FA5}">
                          <a16:colId xmlns:a16="http://schemas.microsoft.com/office/drawing/2014/main" val="3331707927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3882589895"/>
                        </a:ext>
                      </a:extLst>
                    </a:gridCol>
                    <a:gridCol w="1152804">
                      <a:extLst>
                        <a:ext uri="{9D8B030D-6E8A-4147-A177-3AD203B41FA5}">
                          <a16:colId xmlns:a16="http://schemas.microsoft.com/office/drawing/2014/main" val="452446690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761724554"/>
                        </a:ext>
                      </a:extLst>
                    </a:gridCol>
                  </a:tblGrid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Population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0.2082276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0.10762237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−0.06805195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0.3436428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−0.09848975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−0.3321525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0.02254384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715353692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Income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0.20822756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−0.43707519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0.34025534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−0.2300776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0.61993232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0.2262822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0.36331544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4263216376"/>
                      </a:ext>
                    </a:extLst>
                  </a:tr>
                  <a:tr h="6506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Illiteracy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0.10762237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−0.4370752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−0.58847793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0.7029752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−0.65718861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−0.6719470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0.07726113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466412901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Life.Exp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−0.06805195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0.3402553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−0.58847793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−0.7808458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0.58221620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0.2620680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−0.10733194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535498940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Murder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0.34364275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−0.2300776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0.70297520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−0.78084575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−0.48797102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−0.5388834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0.22839021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463927563"/>
                      </a:ext>
                    </a:extLst>
                  </a:tr>
                  <a:tr h="5092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HS.Grad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−0.09848975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0.6199323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−0.65718861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0.58221620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−0.4879710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0.3667797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0.33354187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4048881981"/>
                      </a:ext>
                    </a:extLst>
                  </a:tr>
                  <a:tr h="5092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Frost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−0.33215245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0.2262822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−0.67194697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0.26206801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−0.5388834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0.36677970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0.05922910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748950484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Area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0.02254384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0.3633154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0.07726113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−0.10733194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0.2283902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0.33354187</m:t>
                                </m:r>
                              </m:oMath>
                            </m:oMathPara>
                          </a14:m>
                          <a:endParaRPr lang="es-ES" sz="12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0.0592291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2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949667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2EAAB82F-763E-4872-BE5A-984CA2D2B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784410"/>
                  </p:ext>
                </p:extLst>
              </p:nvPr>
            </p:nvGraphicFramePr>
            <p:xfrm>
              <a:off x="465222" y="1604211"/>
              <a:ext cx="10748209" cy="4992436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966324">
                      <a:extLst>
                        <a:ext uri="{9D8B030D-6E8A-4147-A177-3AD203B41FA5}">
                          <a16:colId xmlns:a16="http://schemas.microsoft.com/office/drawing/2014/main" val="670976303"/>
                        </a:ext>
                      </a:extLst>
                    </a:gridCol>
                    <a:gridCol w="1305381">
                      <a:extLst>
                        <a:ext uri="{9D8B030D-6E8A-4147-A177-3AD203B41FA5}">
                          <a16:colId xmlns:a16="http://schemas.microsoft.com/office/drawing/2014/main" val="781515244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516780941"/>
                        </a:ext>
                      </a:extLst>
                    </a:gridCol>
                    <a:gridCol w="1152804">
                      <a:extLst>
                        <a:ext uri="{9D8B030D-6E8A-4147-A177-3AD203B41FA5}">
                          <a16:colId xmlns:a16="http://schemas.microsoft.com/office/drawing/2014/main" val="503730342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1550225619"/>
                        </a:ext>
                      </a:extLst>
                    </a:gridCol>
                    <a:gridCol w="1152804">
                      <a:extLst>
                        <a:ext uri="{9D8B030D-6E8A-4147-A177-3AD203B41FA5}">
                          <a16:colId xmlns:a16="http://schemas.microsoft.com/office/drawing/2014/main" val="3331707927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3882589895"/>
                        </a:ext>
                      </a:extLst>
                    </a:gridCol>
                    <a:gridCol w="1152804">
                      <a:extLst>
                        <a:ext uri="{9D8B030D-6E8A-4147-A177-3AD203B41FA5}">
                          <a16:colId xmlns:a16="http://schemas.microsoft.com/office/drawing/2014/main" val="452446690"/>
                        </a:ext>
                      </a:extLst>
                    </a:gridCol>
                    <a:gridCol w="1254523">
                      <a:extLst>
                        <a:ext uri="{9D8B030D-6E8A-4147-A177-3AD203B41FA5}">
                          <a16:colId xmlns:a16="http://schemas.microsoft.com/office/drawing/2014/main" val="761724554"/>
                        </a:ext>
                      </a:extLst>
                    </a:gridCol>
                  </a:tblGrid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Population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1835" r="-650935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1835" r="-576214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1835" r="-528042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1835" r="-384466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1835" r="-319048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1835" r="-192718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1835" r="-110053" b="-6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1835" r="-971" b="-654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353692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Income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101835" r="-650935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101835" r="-576214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101835" r="-528042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101835" r="-384466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101835" r="-319048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101835" r="-192718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101835" r="-110053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101835" r="-971" b="-554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3216376"/>
                      </a:ext>
                    </a:extLst>
                  </a:tr>
                  <a:tr h="6506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Illiteracy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205607" r="-650935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205607" r="-576214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205607" r="-528042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205607" r="-384466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205607" r="-319048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205607" r="-192718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205607" r="-110053" b="-464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205607" r="-971" b="-4644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412901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Life.Exp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300000" r="-650935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300000" r="-576214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300000" r="-528042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300000" r="-384466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300000" r="-319048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300000" r="-192718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300000" r="-110053" b="-355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300000" r="-971" b="-355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498940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Murder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396364" r="-65093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396364" r="-576214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396364" r="-528042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396364" r="-384466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396364" r="-319048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396364" r="-192718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396364" r="-110053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396364" r="-971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3927563"/>
                      </a:ext>
                    </a:extLst>
                  </a:tr>
                  <a:tr h="5092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HS.Grad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657831" r="-650935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657831" r="-576214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657831" r="-528042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657831" r="-384466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657831" r="-319048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657831" r="-192718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657831" r="-110053" b="-23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657831" r="-971" b="-234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81981"/>
                      </a:ext>
                    </a:extLst>
                  </a:tr>
                  <a:tr h="5092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Frost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748810" r="-65093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748810" r="-576214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748810" r="-528042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748810" r="-384466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748810" r="-31904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748810" r="-19271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748810" r="-110053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748810" r="-971" b="-13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950484"/>
                      </a:ext>
                    </a:extLst>
                  </a:tr>
                  <a:tr h="66464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1400" kern="12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Area</a:t>
                          </a:r>
                          <a:endParaRPr lang="es-ES" sz="1400" kern="1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234" t="-654128" r="-650935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82039" t="-654128" r="-576214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07407" t="-654128" r="-528042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373786" t="-654128" r="-384466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16402" t="-654128" r="-319048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565534" t="-654128" r="-192718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25397" t="-654128" r="-110053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757282" t="-654128" r="-971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6672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341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F2A136B-E522-4580-86E1-9E5FF6913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443621"/>
                  </p:ext>
                </p:extLst>
              </p:nvPr>
            </p:nvGraphicFramePr>
            <p:xfrm>
              <a:off x="677334" y="1506030"/>
              <a:ext cx="8232322" cy="5019348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1433017">
                      <a:extLst>
                        <a:ext uri="{9D8B030D-6E8A-4147-A177-3AD203B41FA5}">
                          <a16:colId xmlns:a16="http://schemas.microsoft.com/office/drawing/2014/main" val="41070095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356067136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2927276011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1735542352"/>
                        </a:ext>
                      </a:extLst>
                    </a:gridCol>
                  </a:tblGrid>
                  <a:tr h="59717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s-ES" sz="2000" b="1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</a:endParaRPr>
                        </a:p>
                      </a:txBody>
                      <a:tcPr marL="26368" marR="26368" marT="21095" marB="2109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acumulada</a:t>
                          </a: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818940894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3.59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449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0.449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480285080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1.63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.203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0.653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603971755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1.11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.138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0.792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955736129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.088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0.881</a:t>
                          </a: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02081878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5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0.38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.048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0.929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93342261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6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.038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0.967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839722703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7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0.14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.018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0.985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202303059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8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s-E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.014</m:t>
                                </m:r>
                              </m:oMath>
                            </m:oMathPara>
                          </a14:m>
                          <a:endParaRPr lang="es-E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46164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EF2A136B-E522-4580-86E1-9E5FF6913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443621"/>
                  </p:ext>
                </p:extLst>
              </p:nvPr>
            </p:nvGraphicFramePr>
            <p:xfrm>
              <a:off x="677334" y="1506030"/>
              <a:ext cx="8232322" cy="5019348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1433017">
                      <a:extLst>
                        <a:ext uri="{9D8B030D-6E8A-4147-A177-3AD203B41FA5}">
                          <a16:colId xmlns:a16="http://schemas.microsoft.com/office/drawing/2014/main" val="41070095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3560671367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2927276011"/>
                        </a:ext>
                      </a:extLst>
                    </a:gridCol>
                    <a:gridCol w="2266435">
                      <a:extLst>
                        <a:ext uri="{9D8B030D-6E8A-4147-A177-3AD203B41FA5}">
                          <a16:colId xmlns:a16="http://schemas.microsoft.com/office/drawing/2014/main" val="1735542352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851" t="-6796" r="-475745" b="-7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26368" marR="26368" marT="21095" marB="21095" anchor="ctr">
                        <a:blipFill>
                          <a:blip r:embed="rId3"/>
                          <a:stretch>
                            <a:fillRect l="-63710" t="-6796" r="-200538" b="-7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proporción de  variabilidad acumulada</a:t>
                          </a: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818940894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113402" r="-200538" b="-654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113402" r="-100538" b="-654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113402" r="-538" b="-654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285080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211224" r="-200538" b="-54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211224" r="-100538" b="-54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211224" r="-538" b="-54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971755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314433" r="-200538" b="-453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314433" r="-100538" b="-453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314433" r="-538" b="-453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736129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410204" r="-200538" b="-34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410204" r="-100538" b="-34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0.881</a:t>
                          </a:r>
                        </a:p>
                      </a:txBody>
                      <a:tcPr marL="47625" marR="47625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02081878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5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510204" r="-200538" b="-24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510204" r="-100538" b="-24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510204" r="-538" b="-24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42261"/>
                      </a:ext>
                    </a:extLst>
                  </a:tr>
                  <a:tr h="594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6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616495" r="-200538" b="-151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616495" r="-100538" b="-151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616495" r="-538" b="-1515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722703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7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1022059" r="-200538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1022059" r="-100538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1022059" r="-538" b="-1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303059"/>
                      </a:ext>
                    </a:extLst>
                  </a:tr>
                  <a:tr h="41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8</a:t>
                          </a:r>
                        </a:p>
                      </a:txBody>
                      <a:tcPr marL="47625" marR="47625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63710" t="-1122059" r="-200538" b="-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163710" t="-1122059" r="-100538" b="-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7625" marR="47625" marT="38100" marB="38100" anchor="ctr">
                        <a:blipFill>
                          <a:blip r:embed="rId3"/>
                          <a:stretch>
                            <a:fillRect l="-263710" t="-1122059" r="-538" b="-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1642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3587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Panorámica</PresentationFormat>
  <Paragraphs>353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Ejemplo</vt:lpstr>
      <vt:lpstr>Ejemplo</vt:lpstr>
      <vt:lpstr>Presentación de PowerPoint</vt:lpstr>
      <vt:lpstr>Vector de media muestral x ̅</vt:lpstr>
      <vt:lpstr>Matriz de covarianza muestral S_x</vt:lpstr>
      <vt:lpstr>Matriz de auto-vectores 〖 V〗_8^(S_x )</vt:lpstr>
      <vt:lpstr>Los auto-valores de S_x</vt:lpstr>
      <vt:lpstr>Matriz de correlaciones muestrales R_x</vt:lpstr>
      <vt:lpstr>Los auto-valores de R_x </vt:lpstr>
      <vt:lpstr>Presentación de PowerPoint</vt:lpstr>
      <vt:lpstr>Presentación de PowerPoint</vt:lpstr>
      <vt:lpstr>Ejemplo</vt:lpstr>
      <vt:lpstr>Ejemplo</vt:lpstr>
      <vt:lpstr>Ejemplo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</dc:title>
  <dc:creator>Elisa Cabana</dc:creator>
  <cp:lastModifiedBy>Elisa Cabana</cp:lastModifiedBy>
  <cp:revision>1</cp:revision>
  <dcterms:created xsi:type="dcterms:W3CDTF">2020-01-24T16:49:11Z</dcterms:created>
  <dcterms:modified xsi:type="dcterms:W3CDTF">2020-01-24T16:49:28Z</dcterms:modified>
</cp:coreProperties>
</file>