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notesMasterIdLst>
    <p:notesMasterId r:id="rId17"/>
  </p:notesMasterIdLst>
  <p:sldIdLst>
    <p:sldId id="256" r:id="rId3"/>
    <p:sldId id="269" r:id="rId4"/>
    <p:sldId id="298" r:id="rId5"/>
    <p:sldId id="299" r:id="rId6"/>
    <p:sldId id="300" r:id="rId7"/>
    <p:sldId id="301" r:id="rId8"/>
    <p:sldId id="302" r:id="rId9"/>
    <p:sldId id="303" r:id="rId10"/>
    <p:sldId id="304" r:id="rId11"/>
    <p:sldId id="306" r:id="rId12"/>
    <p:sldId id="305" r:id="rId13"/>
    <p:sldId id="307" r:id="rId14"/>
    <p:sldId id="308" r:id="rId15"/>
    <p:sldId id="3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03" autoAdjust="0"/>
    <p:restoredTop sz="94660"/>
  </p:normalViewPr>
  <p:slideViewPr>
    <p:cSldViewPr snapToGrid="0">
      <p:cViewPr varScale="1">
        <p:scale>
          <a:sx n="66" d="100"/>
          <a:sy n="66" d="100"/>
        </p:scale>
        <p:origin x="6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9119D-E0DF-44A0-868D-99C21E45606E}" type="datetimeFigureOut">
              <a:rPr lang="es-ES" smtClean="0"/>
              <a:t>15/01/2020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21730-18F5-462B-A430-89AF0AEFB2C0}" type="slidenum">
              <a:rPr lang="es-ES" smtClean="0"/>
              <a:t>‹Nº›</a:t>
            </a:fld>
            <a:endParaRPr lang="es-ES"/>
          </a:p>
        </p:txBody>
      </p:sp>
    </p:spTree>
    <p:extLst>
      <p:ext uri="{BB962C8B-B14F-4D97-AF65-F5344CB8AC3E}">
        <p14:creationId xmlns:p14="http://schemas.microsoft.com/office/powerpoint/2010/main" val="378099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1/15/2020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1/15/2020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1/15/2020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1/15/2020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524000" y="1122362"/>
            <a:ext cx="9144000" cy="2840037"/>
          </a:xfrm>
        </p:spPr>
        <p:txBody>
          <a:bodyPr vert="horz" lIns="91440" tIns="45720" rIns="91440" bIns="45720" rtlCol="0">
            <a:normAutofit/>
          </a:bodyPr>
          <a:lstStyle/>
          <a:p>
            <a:r>
              <a:rPr lang="en-US" sz="5800"/>
              <a:t>Contraste para la media de una Normal multivariante</a:t>
            </a:r>
            <a:endParaRPr lang="en-US" sz="5800">
              <a:ln w="0"/>
              <a:effectLst>
                <a:outerShdw blurRad="38100" dist="19050" dir="2700000" algn="tl" rotWithShape="0">
                  <a:schemeClr val="dk1">
                    <a:alpha val="40000"/>
                  </a:schemeClr>
                </a:outerShdw>
              </a:effectLst>
            </a:endParaRPr>
          </a:p>
        </p:txBody>
      </p:sp>
      <p:cxnSp>
        <p:nvCxnSpPr>
          <p:cNvPr id="94" name="Straight Connector 9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093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Ejemplo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5" y="1476163"/>
                <a:ext cx="8481180" cy="4932584"/>
              </a:xfrm>
            </p:spPr>
            <p:txBody>
              <a:bodyPr>
                <a:normAutofit/>
              </a:bodyPr>
              <a:lstStyle/>
              <a:p>
                <a:pPr marL="0" indent="0" algn="just">
                  <a:buNone/>
                </a:pPr>
                <a:endParaRPr lang="es-ES" sz="2000" dirty="0">
                  <a:solidFill>
                    <a:schemeClr val="bg1"/>
                  </a:solidFill>
                  <a:latin typeface="Calibri" panose="020F0502020204030204" pitchFamily="34" charset="0"/>
                  <a:cs typeface="Calibri" panose="020F0502020204030204" pitchFamily="34" charset="0"/>
                </a:endParaRPr>
              </a:p>
              <a:p>
                <a:pPr algn="just"/>
                <a:r>
                  <a:rPr lang="es-ES" sz="2000" dirty="0">
                    <a:solidFill>
                      <a:schemeClr val="bg1"/>
                    </a:solidFill>
                    <a:latin typeface="Calibri" panose="020F0502020204030204" pitchFamily="34" charset="0"/>
                    <a:cs typeface="Calibri" panose="020F0502020204030204" pitchFamily="34" charset="0"/>
                  </a:rPr>
                  <a:t>El problema nos pide </a:t>
                </a:r>
                <a:r>
                  <a:rPr lang="es-ES" sz="2000" dirty="0">
                    <a:solidFill>
                      <a:srgbClr val="92D050"/>
                    </a:solidFill>
                    <a:latin typeface="Calibri" panose="020F0502020204030204" pitchFamily="34" charset="0"/>
                    <a:cs typeface="Calibri" panose="020F0502020204030204" pitchFamily="34" charset="0"/>
                  </a:rPr>
                  <a:t>contrastar</a:t>
                </a:r>
                <a:r>
                  <a:rPr lang="es-ES" sz="2000" dirty="0">
                    <a:solidFill>
                      <a:schemeClr val="bg1"/>
                    </a:solidFill>
                    <a:latin typeface="Calibri" panose="020F0502020204030204" pitchFamily="34" charset="0"/>
                    <a:cs typeface="Calibri" panose="020F0502020204030204" pitchFamily="34" charset="0"/>
                  </a:rPr>
                  <a:t>:</a:t>
                </a:r>
              </a:p>
              <a:p>
                <a:pPr marL="0" indent="0" algn="just">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r>
                        <a:rPr lang="es-ES" sz="2000" i="1">
                          <a:solidFill>
                            <a:schemeClr val="bg1"/>
                          </a:solidFill>
                          <a:latin typeface="Cambria Math" panose="02040503050406030204" pitchFamily="18" charset="0"/>
                          <a:cs typeface="Calibri" panose="020F0502020204030204" pitchFamily="34" charset="0"/>
                        </a:rPr>
                        <m:t>:</m:t>
                      </m:r>
                      <m:r>
                        <a:rPr lang="es-ES" sz="2000" b="1" i="1">
                          <a:solidFill>
                            <a:schemeClr val="bg1"/>
                          </a:solidFill>
                          <a:latin typeface="Cambria Math" panose="02040503050406030204" pitchFamily="18" charset="0"/>
                          <a:cs typeface="Calibri" panose="020F0502020204030204" pitchFamily="34" charset="0"/>
                        </a:rPr>
                        <m:t> </m:t>
                      </m:r>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a:rPr lang="es-ES" sz="2000" i="1" dirty="0">
                          <a:solidFill>
                            <a:schemeClr val="bg1"/>
                          </a:solidFill>
                          <a:latin typeface="Cambria Math" panose="02040503050406030204" pitchFamily="18" charset="0"/>
                          <a:cs typeface="Calibri" panose="020F0502020204030204" pitchFamily="34" charset="0"/>
                        </a:rPr>
                        <m:t>(12, 4, 2)</m:t>
                      </m:r>
                    </m:oMath>
                  </m:oMathPara>
                </a14:m>
                <a:endParaRPr lang="es-ES" sz="2000" i="1" dirty="0">
                  <a:solidFill>
                    <a:schemeClr val="bg1"/>
                  </a:solidFill>
                  <a:latin typeface="Cambria Math" panose="02040503050406030204" pitchFamily="18" charset="0"/>
                  <a:cs typeface="Calibri" panose="020F0502020204030204" pitchFamily="34" charset="0"/>
                </a:endParaRPr>
              </a:p>
              <a:p>
                <a:pPr marL="0" indent="0">
                  <a:buNone/>
                </a:pPr>
                <a:endParaRPr lang="es-ES" sz="2000" i="1" dirty="0">
                  <a:solidFill>
                    <a:schemeClr val="bg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1</m:t>
                          </m:r>
                        </m:sub>
                      </m:sSub>
                      <m:r>
                        <a:rPr lang="es-ES" sz="2000" i="1">
                          <a:solidFill>
                            <a:schemeClr val="bg1"/>
                          </a:solidFill>
                          <a:latin typeface="Cambria Math" panose="02040503050406030204" pitchFamily="18" charset="0"/>
                          <a:cs typeface="Calibri" panose="020F0502020204030204" pitchFamily="34" charset="0"/>
                        </a:rPr>
                        <m:t>: </m:t>
                      </m:r>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r>
                        <a:rPr lang="es-ES" sz="2000" i="1">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a:rPr lang="es-ES" sz="2000" i="1" dirty="0">
                          <a:solidFill>
                            <a:schemeClr val="bg1"/>
                          </a:solidFill>
                          <a:latin typeface="Cambria Math" panose="02040503050406030204" pitchFamily="18" charset="0"/>
                          <a:cs typeface="Calibri" panose="020F0502020204030204" pitchFamily="34" charset="0"/>
                        </a:rPr>
                        <m:t>(12, 4, 2)</m:t>
                      </m:r>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Donde la hipótesis nula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es que el proceso </a:t>
                </a:r>
                <a:r>
                  <a:rPr lang="es-ES" sz="2000" dirty="0">
                    <a:solidFill>
                      <a:srgbClr val="FFC000"/>
                    </a:solidFill>
                    <a:latin typeface="Calibri" panose="020F0502020204030204" pitchFamily="34" charset="0"/>
                    <a:cs typeface="Calibri" panose="020F0502020204030204" pitchFamily="34" charset="0"/>
                  </a:rPr>
                  <a:t>está en estado de control</a:t>
                </a:r>
                <a:r>
                  <a:rPr lang="es-ES" sz="2000" dirty="0">
                    <a:solidFill>
                      <a:schemeClr val="bg1"/>
                    </a:solidFill>
                    <a:latin typeface="Calibri" panose="020F0502020204030204" pitchFamily="34" charset="0"/>
                    <a:cs typeface="Calibri" panose="020F0502020204030204" pitchFamily="34" charset="0"/>
                  </a:rPr>
                  <a:t>.</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a:t>
                </a:r>
                <a:r>
                  <a:rPr lang="es-ES" sz="2000" dirty="0">
                    <a:solidFill>
                      <a:srgbClr val="00B0F0"/>
                    </a:solidFill>
                    <a:latin typeface="Calibri" panose="020F0502020204030204" pitchFamily="34" charset="0"/>
                    <a:cs typeface="Calibri" panose="020F0502020204030204" pitchFamily="34" charset="0"/>
                  </a:rPr>
                  <a:t>información muestral </a:t>
                </a:r>
                <a:r>
                  <a:rPr lang="es-ES" sz="2000" dirty="0">
                    <a:solidFill>
                      <a:schemeClr val="bg1"/>
                    </a:solidFill>
                    <a:latin typeface="Calibri" panose="020F0502020204030204" pitchFamily="34" charset="0"/>
                    <a:cs typeface="Calibri" panose="020F0502020204030204" pitchFamily="34" charset="0"/>
                  </a:rPr>
                  <a:t>es el tamaño muestral </a:t>
                </a:r>
                <a14:m>
                  <m:oMath xmlns:m="http://schemas.openxmlformats.org/officeDocument/2006/math">
                    <m:r>
                      <a:rPr lang="es-ES" sz="2000" b="0" i="1" dirty="0" smtClean="0">
                        <a:solidFill>
                          <a:schemeClr val="bg1"/>
                        </a:solidFill>
                        <a:latin typeface="Cambria Math" panose="02040503050406030204" pitchFamily="18" charset="0"/>
                        <a:cs typeface="Calibri" panose="020F0502020204030204" pitchFamily="34" charset="0"/>
                      </a:rPr>
                      <m:t>𝑛</m:t>
                    </m:r>
                    <m:r>
                      <a:rPr lang="es-ES" sz="2000" b="0" i="1" dirty="0" smtClean="0">
                        <a:solidFill>
                          <a:schemeClr val="bg1"/>
                        </a:solidFill>
                        <a:latin typeface="Cambria Math" panose="02040503050406030204" pitchFamily="18" charset="0"/>
                        <a:cs typeface="Calibri" panose="020F0502020204030204" pitchFamily="34" charset="0"/>
                      </a:rPr>
                      <m:t>=20</m:t>
                    </m:r>
                  </m:oMath>
                </a14:m>
                <a:r>
                  <a:rPr lang="es-ES" sz="2000" dirty="0">
                    <a:solidFill>
                      <a:schemeClr val="bg1"/>
                    </a:solidFill>
                    <a:latin typeface="Calibri" panose="020F0502020204030204" pitchFamily="34" charset="0"/>
                    <a:cs typeface="Calibri" panose="020F0502020204030204" pitchFamily="34" charset="0"/>
                  </a:rPr>
                  <a:t> y los valores muestrales de </a:t>
                </a:r>
                <a14:m>
                  <m:oMath xmlns:m="http://schemas.openxmlformats.org/officeDocument/2006/math">
                    <m:acc>
                      <m:accPr>
                        <m:chr m:val="̅"/>
                        <m:ctrlPr>
                          <a:rPr lang="es-ES" sz="2000" b="1"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𝑆</m:t>
                    </m:r>
                  </m:oMath>
                </a14:m>
                <a:r>
                  <a:rPr lang="es-ES" sz="2000" dirty="0">
                    <a:solidFill>
                      <a:schemeClr val="bg1"/>
                    </a:solidFill>
                    <a:latin typeface="Calibri" panose="020F0502020204030204" pitchFamily="34" charset="0"/>
                    <a:cs typeface="Calibri" panose="020F0502020204030204" pitchFamily="34" charset="0"/>
                  </a:rPr>
                  <a:t>.</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5" y="1476163"/>
                <a:ext cx="8481180" cy="4932584"/>
              </a:xfrm>
              <a:blipFill>
                <a:blip r:embed="rId2"/>
                <a:stretch>
                  <a:fillRect l="-288"/>
                </a:stretch>
              </a:blipFill>
            </p:spPr>
            <p:txBody>
              <a:bodyPr/>
              <a:lstStyle/>
              <a:p>
                <a:r>
                  <a:rPr lang="es-ES">
                    <a:noFill/>
                  </a:rPr>
                  <a:t> </a:t>
                </a:r>
              </a:p>
            </p:txBody>
          </p:sp>
        </mc:Fallback>
      </mc:AlternateContent>
    </p:spTree>
    <p:extLst>
      <p:ext uri="{BB962C8B-B14F-4D97-AF65-F5344CB8AC3E}">
        <p14:creationId xmlns:p14="http://schemas.microsoft.com/office/powerpoint/2010/main" val="119560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Ejemplo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930400"/>
                <a:ext cx="9032723" cy="5229437"/>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Calculemos ahora el estadístico </a:t>
                </a:r>
                <a14:m>
                  <m:oMath xmlns:m="http://schemas.openxmlformats.org/officeDocument/2006/math">
                    <m:sSup>
                      <m:sSupPr>
                        <m:ctrlPr>
                          <a:rPr lang="es-ES" sz="2000" i="1" smtClean="0">
                            <a:solidFill>
                              <a:srgbClr val="FFC000"/>
                            </a:solidFill>
                            <a:latin typeface="Cambria Math" panose="02040503050406030204" pitchFamily="18" charset="0"/>
                            <a:cs typeface="Calibri" panose="020F0502020204030204" pitchFamily="34" charset="0"/>
                          </a:rPr>
                        </m:ctrlPr>
                      </m:sSupPr>
                      <m:e>
                        <m:r>
                          <a:rPr lang="es-ES" sz="2000" i="1">
                            <a:solidFill>
                              <a:srgbClr val="FFC000"/>
                            </a:solidFill>
                            <a:latin typeface="Cambria Math" panose="02040503050406030204" pitchFamily="18" charset="0"/>
                            <a:cs typeface="Calibri" panose="020F0502020204030204" pitchFamily="34" charset="0"/>
                          </a:rPr>
                          <m:t>𝑇</m:t>
                        </m:r>
                      </m:e>
                      <m:sup>
                        <m:r>
                          <a:rPr lang="es-ES" sz="2000" i="1">
                            <a:solidFill>
                              <a:srgbClr val="FFC000"/>
                            </a:solidFill>
                            <a:latin typeface="Cambria Math" panose="02040503050406030204" pitchFamily="18" charset="0"/>
                            <a:cs typeface="Calibri" panose="020F0502020204030204" pitchFamily="34" charset="0"/>
                          </a:rPr>
                          <m:t>2</m:t>
                        </m:r>
                      </m:sup>
                    </m:sSup>
                  </m:oMath>
                </a14:m>
                <a:r>
                  <a:rPr lang="es-ES" sz="2000" dirty="0">
                    <a:solidFill>
                      <a:srgbClr val="FFC000"/>
                    </a:solidFill>
                    <a:latin typeface="Calibri" panose="020F0502020204030204" pitchFamily="34" charset="0"/>
                    <a:cs typeface="Calibri" panose="020F0502020204030204" pitchFamily="34" charset="0"/>
                  </a:rPr>
                  <a:t> de Hotelling:</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s-ES" sz="2000" b="1" i="1">
                              <a:solidFill>
                                <a:schemeClr val="bg1"/>
                              </a:solidFill>
                              <a:latin typeface="Cambria Math" panose="02040503050406030204" pitchFamily="18" charset="0"/>
                              <a:cs typeface="Calibri" panose="020F0502020204030204" pitchFamily="34" charset="0"/>
                            </a:rPr>
                          </m:ctrlPr>
                        </m:sSupPr>
                        <m:e>
                          <m:r>
                            <a:rPr lang="es-ES" sz="2000" b="1" i="1">
                              <a:solidFill>
                                <a:schemeClr val="bg1"/>
                              </a:solidFill>
                              <a:latin typeface="Cambria Math" panose="02040503050406030204" pitchFamily="18" charset="0"/>
                              <a:cs typeface="Calibri" panose="020F0502020204030204" pitchFamily="34" charset="0"/>
                            </a:rPr>
                            <m:t>𝑇</m:t>
                          </m:r>
                        </m:e>
                        <m:sup>
                          <m:r>
                            <a:rPr lang="es-ES" sz="2000" b="1" i="1">
                              <a:solidFill>
                                <a:schemeClr val="bg1"/>
                              </a:solidFill>
                              <a:latin typeface="Cambria Math" panose="02040503050406030204" pitchFamily="18" charset="0"/>
                              <a:cs typeface="Calibri" panose="020F0502020204030204" pitchFamily="34" charset="0"/>
                            </a:rPr>
                            <m:t>2</m:t>
                          </m:r>
                        </m:sup>
                      </m:sSup>
                      <m:r>
                        <a:rPr lang="es-ES" sz="2000" b="1" i="1">
                          <a:solidFill>
                            <a:schemeClr val="bg1"/>
                          </a:solidFill>
                          <a:latin typeface="Cambria Math" panose="02040503050406030204" pitchFamily="18" charset="0"/>
                          <a:cs typeface="Calibri" panose="020F0502020204030204" pitchFamily="34" charset="0"/>
                        </a:rPr>
                        <m:t>=</m:t>
                      </m:r>
                      <m:d>
                        <m:dPr>
                          <m:ctrlPr>
                            <a:rPr lang="es-ES" sz="2000" b="1" i="1">
                              <a:solidFill>
                                <a:schemeClr val="bg1"/>
                              </a:solidFill>
                              <a:latin typeface="Cambria Math" panose="02040503050406030204" pitchFamily="18" charset="0"/>
                              <a:cs typeface="Calibri" panose="020F0502020204030204" pitchFamily="34" charset="0"/>
                            </a:rPr>
                          </m:ctrlPr>
                        </m:dPr>
                        <m:e>
                          <m:r>
                            <a:rPr lang="es-ES" sz="2000" b="1" i="1">
                              <a:solidFill>
                                <a:schemeClr val="bg1"/>
                              </a:solidFill>
                              <a:latin typeface="Cambria Math" panose="02040503050406030204" pitchFamily="18" charset="0"/>
                              <a:cs typeface="Calibri" panose="020F0502020204030204" pitchFamily="34" charset="0"/>
                            </a:rPr>
                            <m:t>𝑛</m:t>
                          </m:r>
                          <m:r>
                            <a:rPr lang="es-ES" sz="2000" b="1" i="1">
                              <a:solidFill>
                                <a:schemeClr val="bg1"/>
                              </a:solidFill>
                              <a:latin typeface="Cambria Math" panose="02040503050406030204" pitchFamily="18" charset="0"/>
                              <a:cs typeface="Calibri" panose="020F0502020204030204" pitchFamily="34" charset="0"/>
                            </a:rPr>
                            <m:t>−1</m:t>
                          </m:r>
                        </m:e>
                      </m:d>
                      <m:sSup>
                        <m:sSupPr>
                          <m:ctrlPr>
                            <a:rPr lang="es-ES" sz="2000" b="1" i="1">
                              <a:solidFill>
                                <a:schemeClr val="bg1"/>
                              </a:solidFill>
                              <a:latin typeface="Cambria Math" panose="02040503050406030204" pitchFamily="18" charset="0"/>
                              <a:cs typeface="Calibri" panose="020F0502020204030204" pitchFamily="34" charset="0"/>
                            </a:rPr>
                          </m:ctrlPr>
                        </m:sSupPr>
                        <m:e>
                          <m:d>
                            <m:dPr>
                              <m:ctrlPr>
                                <a:rPr lang="es-ES" sz="2000" b="1" i="1">
                                  <a:solidFill>
                                    <a:schemeClr val="bg1"/>
                                  </a:solidFill>
                                  <a:latin typeface="Cambria Math" panose="02040503050406030204" pitchFamily="18" charset="0"/>
                                  <a:cs typeface="Calibri" panose="020F0502020204030204" pitchFamily="34" charset="0"/>
                                </a:rPr>
                              </m:ctrlPr>
                            </m:dPr>
                            <m:e>
                              <m:acc>
                                <m:accPr>
                                  <m:chr m:val="̅"/>
                                  <m:ctrlPr>
                                    <a:rPr lang="es-ES" sz="2000" b="1" i="1">
                                      <a:solidFill>
                                        <a:schemeClr val="bg1"/>
                                      </a:solidFill>
                                      <a:latin typeface="Cambria Math" panose="02040503050406030204" pitchFamily="18" charset="0"/>
                                      <a:cs typeface="Calibri" panose="020F0502020204030204" pitchFamily="34" charset="0"/>
                                    </a:rPr>
                                  </m:ctrlPr>
                                </m:accPr>
                                <m:e>
                                  <m:r>
                                    <a:rPr lang="es-ES" sz="2000" b="1" i="1">
                                      <a:solidFill>
                                        <a:schemeClr val="bg1"/>
                                      </a:solidFill>
                                      <a:latin typeface="Cambria Math" panose="02040503050406030204" pitchFamily="18" charset="0"/>
                                      <a:cs typeface="Calibri" panose="020F0502020204030204" pitchFamily="34" charset="0"/>
                                    </a:rPr>
                                    <m:t>𝐱</m:t>
                                  </m:r>
                                </m:e>
                              </m:acc>
                              <m:r>
                                <a:rPr lang="es-ES" sz="2000" b="1" i="1">
                                  <a:solidFill>
                                    <a:schemeClr val="bg1"/>
                                  </a:solidFill>
                                  <a:latin typeface="Cambria Math" panose="02040503050406030204" pitchFamily="18" charset="0"/>
                                  <a:cs typeface="Calibri" panose="020F0502020204030204" pitchFamily="34" charset="0"/>
                                </a:rPr>
                                <m:t>−</m:t>
                              </m:r>
                              <m:r>
                                <a:rPr lang="es-ES" sz="2000" b="1" i="1">
                                  <a:solidFill>
                                    <a:schemeClr val="bg1"/>
                                  </a:solidFill>
                                  <a:latin typeface="Cambria Math" panose="02040503050406030204" pitchFamily="18" charset="0"/>
                                  <a:cs typeface="Calibri" panose="020F0502020204030204" pitchFamily="34" charset="0"/>
                                </a:rPr>
                                <m:t>𝝁</m:t>
                              </m:r>
                            </m:e>
                          </m:d>
                        </m:e>
                        <m:sup>
                          <m:r>
                            <a:rPr lang="es-ES" sz="2000" b="1" i="1">
                              <a:solidFill>
                                <a:schemeClr val="bg1"/>
                              </a:solidFill>
                              <a:latin typeface="Cambria Math" panose="02040503050406030204" pitchFamily="18" charset="0"/>
                              <a:cs typeface="Calibri" panose="020F0502020204030204" pitchFamily="34" charset="0"/>
                            </a:rPr>
                            <m:t>𝑡</m:t>
                          </m:r>
                        </m:sup>
                      </m:sSup>
                      <m:sSup>
                        <m:sSupPr>
                          <m:ctrlPr>
                            <a:rPr lang="es-ES" sz="2000" b="1" i="1">
                              <a:solidFill>
                                <a:schemeClr val="bg1"/>
                              </a:solidFill>
                              <a:latin typeface="Cambria Math" panose="02040503050406030204" pitchFamily="18" charset="0"/>
                              <a:cs typeface="Calibri" panose="020F0502020204030204" pitchFamily="34" charset="0"/>
                            </a:rPr>
                          </m:ctrlPr>
                        </m:sSupPr>
                        <m:e>
                          <m:r>
                            <a:rPr lang="es-ES" sz="2000" b="1" i="1">
                              <a:solidFill>
                                <a:schemeClr val="bg1"/>
                              </a:solidFill>
                              <a:latin typeface="Cambria Math" panose="02040503050406030204" pitchFamily="18" charset="0"/>
                              <a:cs typeface="Calibri" panose="020F0502020204030204" pitchFamily="34" charset="0"/>
                            </a:rPr>
                            <m:t>𝑆</m:t>
                          </m:r>
                        </m:e>
                        <m:sup>
                          <m:r>
                            <a:rPr lang="es-ES" sz="2000" b="1" i="1">
                              <a:solidFill>
                                <a:schemeClr val="bg1"/>
                              </a:solidFill>
                              <a:latin typeface="Cambria Math" panose="02040503050406030204" pitchFamily="18" charset="0"/>
                              <a:cs typeface="Calibri" panose="020F0502020204030204" pitchFamily="34" charset="0"/>
                            </a:rPr>
                            <m:t>−1</m:t>
                          </m:r>
                        </m:sup>
                      </m:sSup>
                      <m:d>
                        <m:dPr>
                          <m:ctrlPr>
                            <a:rPr lang="es-ES" sz="2000" b="1" i="1">
                              <a:solidFill>
                                <a:schemeClr val="bg1"/>
                              </a:solidFill>
                              <a:latin typeface="Cambria Math" panose="02040503050406030204" pitchFamily="18" charset="0"/>
                              <a:cs typeface="Calibri" panose="020F0502020204030204" pitchFamily="34" charset="0"/>
                            </a:rPr>
                          </m:ctrlPr>
                        </m:dPr>
                        <m:e>
                          <m:acc>
                            <m:accPr>
                              <m:chr m:val="̅"/>
                              <m:ctrlPr>
                                <a:rPr lang="es-ES" sz="2000" b="1" i="1">
                                  <a:solidFill>
                                    <a:schemeClr val="bg1"/>
                                  </a:solidFill>
                                  <a:latin typeface="Cambria Math" panose="02040503050406030204" pitchFamily="18" charset="0"/>
                                  <a:cs typeface="Calibri" panose="020F0502020204030204" pitchFamily="34" charset="0"/>
                                </a:rPr>
                              </m:ctrlPr>
                            </m:accPr>
                            <m:e>
                              <m:r>
                                <a:rPr lang="es-ES" sz="2000" b="1" i="1">
                                  <a:solidFill>
                                    <a:schemeClr val="bg1"/>
                                  </a:solidFill>
                                  <a:latin typeface="Cambria Math" panose="02040503050406030204" pitchFamily="18" charset="0"/>
                                  <a:cs typeface="Calibri" panose="020F0502020204030204" pitchFamily="34" charset="0"/>
                                </a:rPr>
                                <m:t>𝐱</m:t>
                              </m:r>
                            </m:e>
                          </m:acc>
                          <m:r>
                            <a:rPr lang="es-ES" sz="2000" b="1" i="1">
                              <a:solidFill>
                                <a:schemeClr val="bg1"/>
                              </a:solidFill>
                              <a:latin typeface="Cambria Math" panose="02040503050406030204" pitchFamily="18" charset="0"/>
                              <a:cs typeface="Calibri" panose="020F0502020204030204" pitchFamily="34" charset="0"/>
                            </a:rPr>
                            <m:t>−</m:t>
                          </m:r>
                          <m:r>
                            <a:rPr lang="es-ES" sz="2000" b="1" i="1">
                              <a:solidFill>
                                <a:schemeClr val="bg1"/>
                              </a:solidFill>
                              <a:latin typeface="Cambria Math" panose="02040503050406030204" pitchFamily="18" charset="0"/>
                              <a:cs typeface="Calibri" panose="020F0502020204030204" pitchFamily="34" charset="0"/>
                            </a:rPr>
                            <m:t>𝝁</m:t>
                          </m:r>
                        </m:e>
                      </m:d>
                      <m:r>
                        <a:rPr lang="es-ES" sz="2000" b="1" i="1">
                          <a:solidFill>
                            <a:schemeClr val="bg1"/>
                          </a:solidFill>
                          <a:latin typeface="Cambria Math" panose="02040503050406030204" pitchFamily="18" charset="0"/>
                          <a:cs typeface="Calibri" panose="020F0502020204030204" pitchFamily="34" charset="0"/>
                        </a:rPr>
                        <m:t>=19</m:t>
                      </m:r>
                      <m:sSup>
                        <m:sSupPr>
                          <m:ctrlPr>
                            <a:rPr lang="es-ES" sz="2000" b="1" i="1">
                              <a:solidFill>
                                <a:schemeClr val="bg1"/>
                              </a:solidFill>
                              <a:latin typeface="Cambria Math" panose="02040503050406030204" pitchFamily="18" charset="0"/>
                              <a:cs typeface="Calibri" panose="020F0502020204030204" pitchFamily="34" charset="0"/>
                            </a:rPr>
                          </m:ctrlPr>
                        </m:sSupPr>
                        <m:e>
                          <m:d>
                            <m:dPr>
                              <m:ctrlPr>
                                <a:rPr lang="es-ES" sz="2000" b="1" i="1">
                                  <a:solidFill>
                                    <a:schemeClr val="bg1"/>
                                  </a:solidFill>
                                  <a:latin typeface="Cambria Math" panose="02040503050406030204" pitchFamily="18" charset="0"/>
                                  <a:cs typeface="Calibri" panose="020F0502020204030204" pitchFamily="34" charset="0"/>
                                </a:rPr>
                              </m:ctrlPr>
                            </m:dPr>
                            <m:e>
                              <m:acc>
                                <m:accPr>
                                  <m:chr m:val="̅"/>
                                  <m:ctrlPr>
                                    <a:rPr lang="es-ES" sz="2000" b="1" i="1">
                                      <a:solidFill>
                                        <a:schemeClr val="bg1"/>
                                      </a:solidFill>
                                      <a:latin typeface="Cambria Math" panose="02040503050406030204" pitchFamily="18" charset="0"/>
                                      <a:cs typeface="Calibri" panose="020F0502020204030204" pitchFamily="34" charset="0"/>
                                    </a:rPr>
                                  </m:ctrlPr>
                                </m:accPr>
                                <m:e>
                                  <m:r>
                                    <a:rPr lang="es-ES" sz="2000" b="1" i="1">
                                      <a:solidFill>
                                        <a:schemeClr val="bg1"/>
                                      </a:solidFill>
                                      <a:latin typeface="Cambria Math" panose="02040503050406030204" pitchFamily="18" charset="0"/>
                                      <a:cs typeface="Calibri" panose="020F0502020204030204" pitchFamily="34" charset="0"/>
                                    </a:rPr>
                                    <m:t>𝐱</m:t>
                                  </m:r>
                                </m:e>
                              </m:acc>
                              <m:r>
                                <a:rPr lang="es-ES" sz="2000" b="1" i="1">
                                  <a:solidFill>
                                    <a:schemeClr val="bg1"/>
                                  </a:solidFill>
                                  <a:latin typeface="Cambria Math" panose="02040503050406030204" pitchFamily="18" charset="0"/>
                                  <a:cs typeface="Calibri" panose="020F0502020204030204" pitchFamily="34" charset="0"/>
                                </a:rPr>
                                <m:t>−</m:t>
                              </m:r>
                              <m:r>
                                <a:rPr lang="es-ES" sz="2000" b="1" i="1">
                                  <a:solidFill>
                                    <a:schemeClr val="bg1"/>
                                  </a:solidFill>
                                  <a:latin typeface="Cambria Math" panose="02040503050406030204" pitchFamily="18" charset="0"/>
                                  <a:cs typeface="Calibri" panose="020F0502020204030204" pitchFamily="34" charset="0"/>
                                </a:rPr>
                                <m:t>𝝁</m:t>
                              </m:r>
                            </m:e>
                          </m:d>
                        </m:e>
                        <m:sup>
                          <m:r>
                            <a:rPr lang="es-ES" sz="2000" b="1" i="1">
                              <a:solidFill>
                                <a:schemeClr val="bg1"/>
                              </a:solidFill>
                              <a:latin typeface="Cambria Math" panose="02040503050406030204" pitchFamily="18" charset="0"/>
                              <a:cs typeface="Calibri" panose="020F0502020204030204" pitchFamily="34" charset="0"/>
                            </a:rPr>
                            <m:t>𝑡</m:t>
                          </m:r>
                        </m:sup>
                      </m:sSup>
                      <m:sSup>
                        <m:sSupPr>
                          <m:ctrlPr>
                            <a:rPr lang="es-ES" sz="2000" b="1" i="1">
                              <a:solidFill>
                                <a:schemeClr val="bg1"/>
                              </a:solidFill>
                              <a:latin typeface="Cambria Math" panose="02040503050406030204" pitchFamily="18" charset="0"/>
                              <a:cs typeface="Calibri" panose="020F0502020204030204" pitchFamily="34" charset="0"/>
                            </a:rPr>
                          </m:ctrlPr>
                        </m:sSupPr>
                        <m:e>
                          <m:r>
                            <a:rPr lang="es-ES" sz="2000" b="1" i="1">
                              <a:solidFill>
                                <a:schemeClr val="bg1"/>
                              </a:solidFill>
                              <a:latin typeface="Cambria Math" panose="02040503050406030204" pitchFamily="18" charset="0"/>
                              <a:cs typeface="Calibri" panose="020F0502020204030204" pitchFamily="34" charset="0"/>
                            </a:rPr>
                            <m:t>𝑆</m:t>
                          </m:r>
                        </m:e>
                        <m:sup>
                          <m:r>
                            <a:rPr lang="es-ES" sz="2000" b="1" i="1">
                              <a:solidFill>
                                <a:schemeClr val="bg1"/>
                              </a:solidFill>
                              <a:latin typeface="Cambria Math" panose="02040503050406030204" pitchFamily="18" charset="0"/>
                              <a:cs typeface="Calibri" panose="020F0502020204030204" pitchFamily="34" charset="0"/>
                            </a:rPr>
                            <m:t>−1</m:t>
                          </m:r>
                        </m:sup>
                      </m:sSup>
                      <m:d>
                        <m:dPr>
                          <m:ctrlPr>
                            <a:rPr lang="es-ES" sz="2000" b="1" i="1">
                              <a:solidFill>
                                <a:schemeClr val="bg1"/>
                              </a:solidFill>
                              <a:latin typeface="Cambria Math" panose="02040503050406030204" pitchFamily="18" charset="0"/>
                              <a:cs typeface="Calibri" panose="020F0502020204030204" pitchFamily="34" charset="0"/>
                            </a:rPr>
                          </m:ctrlPr>
                        </m:dPr>
                        <m:e>
                          <m:acc>
                            <m:accPr>
                              <m:chr m:val="̅"/>
                              <m:ctrlPr>
                                <a:rPr lang="es-ES" sz="2000" b="1" i="1">
                                  <a:solidFill>
                                    <a:schemeClr val="bg1"/>
                                  </a:solidFill>
                                  <a:latin typeface="Cambria Math" panose="02040503050406030204" pitchFamily="18" charset="0"/>
                                  <a:cs typeface="Calibri" panose="020F0502020204030204" pitchFamily="34" charset="0"/>
                                </a:rPr>
                              </m:ctrlPr>
                            </m:accPr>
                            <m:e>
                              <m:r>
                                <a:rPr lang="es-ES" sz="2000" b="1" i="1">
                                  <a:solidFill>
                                    <a:schemeClr val="bg1"/>
                                  </a:solidFill>
                                  <a:latin typeface="Cambria Math" panose="02040503050406030204" pitchFamily="18" charset="0"/>
                                  <a:cs typeface="Calibri" panose="020F0502020204030204" pitchFamily="34" charset="0"/>
                                </a:rPr>
                                <m:t>𝐱</m:t>
                              </m:r>
                            </m:e>
                          </m:acc>
                          <m:r>
                            <a:rPr lang="es-ES" sz="2000" b="1" i="1">
                              <a:solidFill>
                                <a:schemeClr val="bg1"/>
                              </a:solidFill>
                              <a:latin typeface="Cambria Math" panose="02040503050406030204" pitchFamily="18" charset="0"/>
                              <a:cs typeface="Calibri" panose="020F0502020204030204" pitchFamily="34" charset="0"/>
                            </a:rPr>
                            <m:t>−</m:t>
                          </m:r>
                          <m:r>
                            <a:rPr lang="es-ES" sz="2000" b="1" i="1">
                              <a:solidFill>
                                <a:schemeClr val="bg1"/>
                              </a:solidFill>
                              <a:latin typeface="Cambria Math" panose="02040503050406030204" pitchFamily="18" charset="0"/>
                              <a:cs typeface="Calibri" panose="020F0502020204030204" pitchFamily="34" charset="0"/>
                            </a:rPr>
                            <m:t>𝝁</m:t>
                          </m:r>
                        </m:e>
                      </m:d>
                      <m:r>
                        <a:rPr lang="es-ES" sz="2000" b="1" i="1">
                          <a:solidFill>
                            <a:schemeClr val="bg1"/>
                          </a:solidFill>
                          <a:latin typeface="Cambria Math" panose="02040503050406030204" pitchFamily="18" charset="0"/>
                          <a:cs typeface="Calibri" panose="020F0502020204030204" pitchFamily="34" charset="0"/>
                        </a:rPr>
                        <m:t>=</m:t>
                      </m:r>
                      <m:r>
                        <m:rPr>
                          <m:nor/>
                        </m:rPr>
                        <a:rPr lang="es-ES" sz="2000">
                          <a:solidFill>
                            <a:schemeClr val="bg1"/>
                          </a:solidFill>
                          <a:latin typeface="Cambria Math" panose="02040503050406030204" pitchFamily="18" charset="0"/>
                          <a:cs typeface="Calibri" panose="020F0502020204030204" pitchFamily="34" charset="0"/>
                        </a:rPr>
                        <m:t>14.52</m:t>
                      </m:r>
                    </m:oMath>
                  </m:oMathPara>
                </a14:m>
                <a:endParaRPr lang="es-ES" sz="2000" dirty="0">
                  <a:solidFill>
                    <a:schemeClr val="bg1"/>
                  </a:solidFill>
                  <a:latin typeface="Cambria Math" panose="02040503050406030204" pitchFamily="18" charset="0"/>
                  <a:cs typeface="Calibri" panose="020F0502020204030204" pitchFamily="34" charset="0"/>
                </a:endParaRPr>
              </a:p>
              <a:p>
                <a:pPr marL="0" indent="0">
                  <a:buNone/>
                </a:pPr>
                <a:endParaRPr lang="es-ES" sz="2000" dirty="0">
                  <a:solidFill>
                    <a:schemeClr val="bg1"/>
                  </a:solidFill>
                  <a:latin typeface="Cambria Math" panose="02040503050406030204" pitchFamily="18"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Para juzgar el tamaño de esta discrepancia lo llevamos a la </a:t>
                </a:r>
                <a:r>
                  <a:rPr lang="es-ES" sz="2000" dirty="0">
                    <a:solidFill>
                      <a:srgbClr val="92D050"/>
                    </a:solidFill>
                    <a:latin typeface="Calibri" panose="020F0502020204030204" pitchFamily="34" charset="0"/>
                    <a:cs typeface="Calibri" panose="020F0502020204030204" pitchFamily="34" charset="0"/>
                  </a:rPr>
                  <a:t>distribución </a:t>
                </a:r>
                <a14:m>
                  <m:oMath xmlns:m="http://schemas.openxmlformats.org/officeDocument/2006/math">
                    <m:r>
                      <a:rPr lang="es-ES" sz="2000" i="1" dirty="0" smtClean="0">
                        <a:solidFill>
                          <a:srgbClr val="92D050"/>
                        </a:solidFill>
                        <a:latin typeface="Cambria Math" panose="02040503050406030204" pitchFamily="18" charset="0"/>
                        <a:cs typeface="Calibri" panose="020F0502020204030204" pitchFamily="34" charset="0"/>
                      </a:rPr>
                      <m:t>𝐹</m:t>
                    </m:r>
                  </m:oMath>
                </a14:m>
                <a:r>
                  <a:rPr lang="es-ES" sz="2000" dirty="0">
                    <a:solidFill>
                      <a:schemeClr val="bg1"/>
                    </a:solidFill>
                    <a:latin typeface="Calibri" panose="020F0502020204030204" pitchFamily="34" charset="0"/>
                    <a:cs typeface="Calibri" panose="020F0502020204030204" pitchFamily="34" charset="0"/>
                  </a:rPr>
                  <a:t>, usando la relación entre esta y </a:t>
                </a:r>
                <a14:m>
                  <m:oMath xmlns:m="http://schemas.openxmlformats.org/officeDocument/2006/math">
                    <m:sSup>
                      <m:sSupPr>
                        <m:ctrlPr>
                          <a:rPr lang="es-ES" sz="2000" b="1" i="1">
                            <a:solidFill>
                              <a:schemeClr val="bg1"/>
                            </a:solidFill>
                            <a:latin typeface="Cambria Math" panose="02040503050406030204" pitchFamily="18" charset="0"/>
                            <a:cs typeface="Calibri" panose="020F0502020204030204" pitchFamily="34" charset="0"/>
                          </a:rPr>
                        </m:ctrlPr>
                      </m:sSupPr>
                      <m:e>
                        <m:r>
                          <a:rPr lang="es-ES" sz="2000" b="1" i="1">
                            <a:solidFill>
                              <a:schemeClr val="bg1"/>
                            </a:solidFill>
                            <a:latin typeface="Cambria Math" panose="02040503050406030204" pitchFamily="18" charset="0"/>
                            <a:cs typeface="Calibri" panose="020F0502020204030204" pitchFamily="34" charset="0"/>
                          </a:rPr>
                          <m:t>𝑇</m:t>
                        </m:r>
                      </m:e>
                      <m:sup>
                        <m:r>
                          <a:rPr lang="es-ES" sz="2000" b="1" i="1">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𝐹</m:t>
                          </m:r>
                        </m:e>
                        <m:sub>
                          <m:r>
                            <a:rPr lang="es-ES" sz="2000" b="0" i="1" smtClean="0">
                              <a:solidFill>
                                <a:schemeClr val="bg1"/>
                              </a:solidFill>
                              <a:latin typeface="Cambria Math" panose="02040503050406030204" pitchFamily="18" charset="0"/>
                              <a:cs typeface="Calibri" panose="020F0502020204030204" pitchFamily="34" charset="0"/>
                            </a:rPr>
                            <m:t>𝑝</m:t>
                          </m:r>
                          <m:r>
                            <a:rPr lang="es-ES" sz="2000" b="0" i="1" smtClean="0">
                              <a:solidFill>
                                <a:schemeClr val="bg1"/>
                              </a:solidFill>
                              <a:latin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cs typeface="Calibri" panose="020F0502020204030204" pitchFamily="34" charset="0"/>
                            </a:rPr>
                            <m:t>𝑛</m:t>
                          </m:r>
                          <m:r>
                            <a:rPr lang="es-ES" sz="2000" b="0" i="1" smtClean="0">
                              <a:solidFill>
                                <a:schemeClr val="bg1"/>
                              </a:solidFill>
                              <a:latin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cs typeface="Calibri" panose="020F0502020204030204" pitchFamily="34" charset="0"/>
                            </a:rPr>
                            <m:t>𝑝</m:t>
                          </m:r>
                        </m:sub>
                      </m:sSub>
                      <m:r>
                        <a:rPr lang="es-ES" sz="2000" b="0" i="1" smtClean="0">
                          <a:solidFill>
                            <a:schemeClr val="bg1"/>
                          </a:solidFill>
                          <a:latin typeface="Cambria Math" panose="02040503050406030204" pitchFamily="18" charset="0"/>
                          <a:cs typeface="Calibri" panose="020F0502020204030204" pitchFamily="34" charset="0"/>
                        </a:rPr>
                        <m:t>=</m:t>
                      </m:r>
                      <m:f>
                        <m:fPr>
                          <m:ctrlPr>
                            <a:rPr lang="es-ES" sz="2000" i="1">
                              <a:solidFill>
                                <a:schemeClr val="bg1"/>
                              </a:solidFill>
                              <a:latin typeface="Cambria Math" panose="02040503050406030204" pitchFamily="18" charset="0"/>
                              <a:cs typeface="Calibri" panose="020F0502020204030204" pitchFamily="34" charset="0"/>
                            </a:rPr>
                          </m:ctrlPr>
                        </m:fPr>
                        <m:num>
                          <m:r>
                            <a:rPr lang="es-ES" sz="2000" i="1">
                              <a:solidFill>
                                <a:schemeClr val="bg1"/>
                              </a:solidFill>
                              <a:latin typeface="Cambria Math" panose="02040503050406030204" pitchFamily="18" charset="0"/>
                              <a:cs typeface="Calibri" panose="020F0502020204030204" pitchFamily="34" charset="0"/>
                            </a:rPr>
                            <m:t>𝑛</m:t>
                          </m:r>
                          <m:r>
                            <a:rPr lang="es-ES" sz="2000" i="1">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𝑝</m:t>
                          </m:r>
                        </m:num>
                        <m:den>
                          <m:r>
                            <a:rPr lang="es-ES" sz="2000" i="1">
                              <a:solidFill>
                                <a:schemeClr val="bg1"/>
                              </a:solidFill>
                              <a:latin typeface="Cambria Math" panose="02040503050406030204" pitchFamily="18" charset="0"/>
                              <a:cs typeface="Calibri" panose="020F0502020204030204" pitchFamily="34" charset="0"/>
                            </a:rPr>
                            <m:t>𝑝</m:t>
                          </m:r>
                          <m:d>
                            <m:dPr>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𝑛</m:t>
                              </m:r>
                              <m:r>
                                <a:rPr lang="es-ES" sz="2000" i="1">
                                  <a:solidFill>
                                    <a:schemeClr val="bg1"/>
                                  </a:solidFill>
                                  <a:latin typeface="Cambria Math" panose="02040503050406030204" pitchFamily="18" charset="0"/>
                                  <a:cs typeface="Calibri" panose="020F0502020204030204" pitchFamily="34" charset="0"/>
                                </a:rPr>
                                <m:t>−1</m:t>
                              </m:r>
                            </m:e>
                          </m:d>
                        </m:den>
                      </m:f>
                      <m:r>
                        <a:rPr lang="es-ES" sz="2000" b="0" i="1" smtClean="0">
                          <a:solidFill>
                            <a:schemeClr val="bg1"/>
                          </a:solidFill>
                          <a:latin typeface="Cambria Math" panose="02040503050406030204" pitchFamily="18" charset="0"/>
                          <a:cs typeface="Calibri" panose="020F0502020204030204" pitchFamily="34" charset="0"/>
                        </a:rPr>
                        <m:t> </m:t>
                      </m:r>
                      <m:sSup>
                        <m:sSupPr>
                          <m:ctrlPr>
                            <a:rPr lang="es-ES" sz="2000" b="0" i="1" smtClean="0">
                              <a:solidFill>
                                <a:schemeClr val="bg1"/>
                              </a:solidFill>
                              <a:latin typeface="Cambria Math" panose="02040503050406030204" pitchFamily="18" charset="0"/>
                              <a:cs typeface="Calibri" panose="020F0502020204030204" pitchFamily="34" charset="0"/>
                            </a:rPr>
                          </m:ctrlPr>
                        </m:sSupPr>
                        <m:e>
                          <m:r>
                            <a:rPr lang="es-ES" sz="2000" b="0" i="1" smtClean="0">
                              <a:solidFill>
                                <a:schemeClr val="bg1"/>
                              </a:solidFill>
                              <a:latin typeface="Cambria Math" panose="02040503050406030204" pitchFamily="18" charset="0"/>
                              <a:cs typeface="Calibri" panose="020F0502020204030204" pitchFamily="34" charset="0"/>
                            </a:rPr>
                            <m:t>𝑇</m:t>
                          </m:r>
                        </m:e>
                        <m:sup>
                          <m:r>
                            <a:rPr lang="es-ES" sz="2000" b="0" i="1" smtClean="0">
                              <a:solidFill>
                                <a:schemeClr val="bg1"/>
                              </a:solidFill>
                              <a:latin typeface="Cambria Math" panose="02040503050406030204" pitchFamily="18" charset="0"/>
                              <a:cs typeface="Calibri" panose="020F0502020204030204" pitchFamily="34" charset="0"/>
                            </a:rPr>
                            <m:t>2</m:t>
                          </m:r>
                        </m:sup>
                      </m:sSup>
                      <m:r>
                        <a:rPr lang="es-ES" sz="2000" b="0" i="1" smtClean="0">
                          <a:solidFill>
                            <a:schemeClr val="bg1"/>
                          </a:solidFill>
                          <a:latin typeface="Cambria Math" panose="02040503050406030204" pitchFamily="18" charset="0"/>
                          <a:cs typeface="Calibri" panose="020F0502020204030204" pitchFamily="34" charset="0"/>
                        </a:rPr>
                        <m:t>=</m:t>
                      </m:r>
                      <m:f>
                        <m:fPr>
                          <m:ctrlPr>
                            <a:rPr lang="es-ES" sz="2000" i="1">
                              <a:solidFill>
                                <a:schemeClr val="bg1"/>
                              </a:solidFill>
                              <a:latin typeface="Cambria Math" panose="02040503050406030204" pitchFamily="18" charset="0"/>
                              <a:cs typeface="Calibri" panose="020F0502020204030204" pitchFamily="34" charset="0"/>
                            </a:rPr>
                          </m:ctrlPr>
                        </m:fPr>
                        <m:num>
                          <m:r>
                            <a:rPr lang="es-ES" sz="2000" b="0" i="1" smtClean="0">
                              <a:solidFill>
                                <a:schemeClr val="bg1"/>
                              </a:solidFill>
                              <a:latin typeface="Cambria Math" panose="02040503050406030204" pitchFamily="18" charset="0"/>
                              <a:cs typeface="Calibri" panose="020F0502020204030204" pitchFamily="34" charset="0"/>
                            </a:rPr>
                            <m:t>20−3</m:t>
                          </m:r>
                        </m:num>
                        <m:den>
                          <m:r>
                            <a:rPr lang="es-ES" sz="2000" b="0" i="1" smtClean="0">
                              <a:solidFill>
                                <a:schemeClr val="bg1"/>
                              </a:solidFill>
                              <a:latin typeface="Cambria Math" panose="02040503050406030204" pitchFamily="18" charset="0"/>
                              <a:cs typeface="Calibri" panose="020F0502020204030204" pitchFamily="34" charset="0"/>
                            </a:rPr>
                            <m:t>3</m:t>
                          </m:r>
                          <m:d>
                            <m:dPr>
                              <m:ctrlPr>
                                <a:rPr lang="es-ES" sz="2000" i="1">
                                  <a:solidFill>
                                    <a:schemeClr val="bg1"/>
                                  </a:solidFill>
                                  <a:latin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cs typeface="Calibri" panose="020F0502020204030204" pitchFamily="34" charset="0"/>
                                </a:rPr>
                                <m:t>20</m:t>
                              </m:r>
                              <m:r>
                                <a:rPr lang="es-ES" sz="2000" i="1">
                                  <a:solidFill>
                                    <a:schemeClr val="bg1"/>
                                  </a:solidFill>
                                  <a:latin typeface="Cambria Math" panose="02040503050406030204" pitchFamily="18" charset="0"/>
                                  <a:cs typeface="Calibri" panose="020F0502020204030204" pitchFamily="34" charset="0"/>
                                </a:rPr>
                                <m:t>−1</m:t>
                              </m:r>
                            </m:e>
                          </m:d>
                        </m:den>
                      </m:f>
                      <m:r>
                        <a:rPr lang="es-ES" sz="2000" i="1">
                          <a:solidFill>
                            <a:schemeClr val="bg1"/>
                          </a:solidFill>
                          <a:latin typeface="Cambria Math" panose="02040503050406030204" pitchFamily="18" charset="0"/>
                          <a:cs typeface="Calibri" panose="020F0502020204030204" pitchFamily="34" charset="0"/>
                        </a:rPr>
                        <m:t> </m:t>
                      </m:r>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r>
                        <a:rPr lang="es-ES" sz="2000" b="0" i="1" smtClean="0">
                          <a:solidFill>
                            <a:schemeClr val="bg1"/>
                          </a:solidFill>
                          <a:latin typeface="Cambria Math" panose="02040503050406030204" pitchFamily="18" charset="0"/>
                          <a:cs typeface="Calibri" panose="020F0502020204030204" pitchFamily="34" charset="0"/>
                        </a:rPr>
                        <m:t>=4.33</m:t>
                      </m:r>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1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930400"/>
                <a:ext cx="9032723" cy="5229437"/>
              </a:xfrm>
              <a:blipFill>
                <a:blip r:embed="rId2"/>
                <a:stretch>
                  <a:fillRect l="-270" t="-699" r="-67"/>
                </a:stretch>
              </a:blipFill>
            </p:spPr>
            <p:txBody>
              <a:bodyPr/>
              <a:lstStyle/>
              <a:p>
                <a:r>
                  <a:rPr lang="es-ES">
                    <a:noFill/>
                  </a:rPr>
                  <a:t> </a:t>
                </a:r>
              </a:p>
            </p:txBody>
          </p:sp>
        </mc:Fallback>
      </mc:AlternateContent>
    </p:spTree>
    <p:extLst>
      <p:ext uri="{BB962C8B-B14F-4D97-AF65-F5344CB8AC3E}">
        <p14:creationId xmlns:p14="http://schemas.microsoft.com/office/powerpoint/2010/main" val="300083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Ejemplo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28563"/>
                <a:ext cx="8205409" cy="5229437"/>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Supongamos que se ha elegido cierto nivel de significación igual a </a:t>
                </a:r>
                <a14:m>
                  <m:oMath xmlns:m="http://schemas.openxmlformats.org/officeDocument/2006/math">
                    <m:r>
                      <a:rPr lang="es-ES" sz="2000">
                        <a:solidFill>
                          <a:schemeClr val="bg1"/>
                        </a:solidFill>
                        <a:latin typeface="Cambria Math" panose="02040503050406030204" pitchFamily="18" charset="0"/>
                        <a:cs typeface="Calibri" panose="020F0502020204030204" pitchFamily="34" charset="0"/>
                      </a:rPr>
                      <m:t>0.001</m:t>
                    </m:r>
                  </m:oMath>
                </a14:m>
                <a:r>
                  <a:rPr lang="es-ES" sz="2000" dirty="0">
                    <a:solidFill>
                      <a:schemeClr val="bg1"/>
                    </a:solidFill>
                    <a:latin typeface="Calibri" panose="020F0502020204030204" pitchFamily="34" charset="0"/>
                    <a:cs typeface="Calibri" panose="020F0502020204030204" pitchFamily="34" charset="0"/>
                  </a:rPr>
                  <a:t>, tenemos que hallar entonces el </a:t>
                </a:r>
                <a:r>
                  <a:rPr lang="es-ES" sz="2000" dirty="0">
                    <a:solidFill>
                      <a:srgbClr val="FFC000"/>
                    </a:solidFill>
                    <a:latin typeface="Calibri" panose="020F0502020204030204" pitchFamily="34" charset="0"/>
                    <a:cs typeface="Calibri" panose="020F0502020204030204" pitchFamily="34" charset="0"/>
                  </a:rPr>
                  <a:t>percentil:</a:t>
                </a:r>
                <a:r>
                  <a:rPr lang="es-ES" sz="2000" dirty="0">
                    <a:solidFill>
                      <a:schemeClr val="bg1"/>
                    </a:solidFill>
                    <a:latin typeface="Calibri" panose="020F0502020204030204" pitchFamily="34" charset="0"/>
                    <a:cs typeface="Calibri" panose="020F0502020204030204" pitchFamily="34" charset="0"/>
                  </a:rPr>
                  <a:t> </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a:solidFill>
                                <a:schemeClr val="bg1"/>
                              </a:solidFill>
                              <a:latin typeface="Cambria Math" panose="02040503050406030204" pitchFamily="18" charset="0"/>
                              <a:cs typeface="Calibri" panose="020F0502020204030204" pitchFamily="34" charset="0"/>
                            </a:rPr>
                            <m:t>𝐹</m:t>
                          </m:r>
                        </m:e>
                        <m:sub>
                          <m:r>
                            <a:rPr lang="es-ES" sz="2000">
                              <a:solidFill>
                                <a:schemeClr val="bg1"/>
                              </a:solidFill>
                              <a:latin typeface="Cambria Math" panose="02040503050406030204" pitchFamily="18" charset="0"/>
                              <a:cs typeface="Calibri" panose="020F0502020204030204" pitchFamily="34" charset="0"/>
                            </a:rPr>
                            <m:t>3,17</m:t>
                          </m:r>
                        </m:sub>
                      </m:sSub>
                      <m:d>
                        <m:dPr>
                          <m:ctrlPr>
                            <a:rPr lang="es-ES" sz="2000" i="1">
                              <a:solidFill>
                                <a:schemeClr val="bg1"/>
                              </a:solidFill>
                              <a:latin typeface="Cambria Math" panose="02040503050406030204" pitchFamily="18" charset="0"/>
                              <a:cs typeface="Calibri" panose="020F0502020204030204" pitchFamily="34" charset="0"/>
                            </a:rPr>
                          </m:ctrlPr>
                        </m:dPr>
                        <m:e>
                          <m:r>
                            <a:rPr lang="es-ES" sz="2000">
                              <a:solidFill>
                                <a:schemeClr val="bg1"/>
                              </a:solidFill>
                              <a:latin typeface="Cambria Math" panose="02040503050406030204" pitchFamily="18" charset="0"/>
                              <a:cs typeface="Calibri" panose="020F0502020204030204" pitchFamily="34" charset="0"/>
                            </a:rPr>
                            <m:t>0.001</m:t>
                          </m:r>
                        </m:e>
                      </m:d>
                      <m:r>
                        <a:rPr lang="es-ES" sz="2000">
                          <a:solidFill>
                            <a:schemeClr val="bg1"/>
                          </a:solidFill>
                          <a:latin typeface="Cambria Math" panose="02040503050406030204" pitchFamily="18" charset="0"/>
                          <a:cs typeface="Calibri" panose="020F0502020204030204" pitchFamily="34" charset="0"/>
                        </a:rPr>
                        <m:t>=3.4</m:t>
                      </m:r>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Podemos rechazar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0</m:t>
                        </m:r>
                      </m:sub>
                    </m:sSub>
                  </m:oMath>
                </a14:m>
                <a:r>
                  <a:rPr lang="es-ES" sz="2000" i="1" dirty="0">
                    <a:solidFill>
                      <a:schemeClr val="bg1"/>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cuando </a:t>
                </a:r>
                <a14:m>
                  <m:oMath xmlns:m="http://schemas.openxmlformats.org/officeDocument/2006/math">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 sea </a:t>
                </a:r>
                <a:r>
                  <a:rPr lang="es-ES" sz="2000" dirty="0">
                    <a:solidFill>
                      <a:srgbClr val="92D050"/>
                    </a:solidFill>
                    <a:latin typeface="Calibri" panose="020F0502020204030204" pitchFamily="34" charset="0"/>
                    <a:cs typeface="Calibri" panose="020F0502020204030204" pitchFamily="34" charset="0"/>
                  </a:rPr>
                  <a:t>suficientemente grande</a:t>
                </a:r>
                <a:r>
                  <a:rPr lang="es-ES" sz="2000" dirty="0">
                    <a:solidFill>
                      <a:schemeClr val="bg1"/>
                    </a:solidFill>
                    <a:latin typeface="Calibri" panose="020F0502020204030204" pitchFamily="34" charset="0"/>
                    <a:cs typeface="Calibri" panose="020F0502020204030204" pitchFamily="34" charset="0"/>
                  </a:rPr>
                  <a:t>, y hemos visto que es más grande que el percentil</a:t>
                </a:r>
                <a:r>
                  <a:rPr lang="es-ES" sz="2000" dirty="0">
                    <a:solidFill>
                      <a:schemeClr val="bg1"/>
                    </a:solidFill>
                    <a:cs typeface="Calibri" panose="020F0502020204030204" pitchFamily="34" charset="0"/>
                  </a:rPr>
                  <a:t> </a:t>
                </a:r>
                <a14:m>
                  <m:oMath xmlns:m="http://schemas.openxmlformats.org/officeDocument/2006/math">
                    <m:r>
                      <a:rPr lang="es-ES" sz="2000">
                        <a:solidFill>
                          <a:schemeClr val="bg1"/>
                        </a:solidFill>
                        <a:latin typeface="Cambria Math" panose="02040503050406030204" pitchFamily="18" charset="0"/>
                        <a:cs typeface="Calibri" panose="020F0502020204030204" pitchFamily="34" charset="0"/>
                      </a:rPr>
                      <m:t>0.001</m:t>
                    </m:r>
                  </m:oMath>
                </a14:m>
                <a:r>
                  <a:rPr lang="es-ES" sz="2000" dirty="0">
                    <a:solidFill>
                      <a:schemeClr val="bg1"/>
                    </a:solidFill>
                    <a:latin typeface="Calibri" panose="020F0502020204030204" pitchFamily="34" charset="0"/>
                    <a:cs typeface="Calibri" panose="020F0502020204030204" pitchFamily="34" charset="0"/>
                  </a:rPr>
                  <a:t> de la </a:t>
                </a:r>
                <a14:m>
                  <m:oMath xmlns:m="http://schemas.openxmlformats.org/officeDocument/2006/math">
                    <m:r>
                      <a:rPr lang="es-ES" sz="2000">
                        <a:solidFill>
                          <a:schemeClr val="bg1"/>
                        </a:solidFill>
                        <a:latin typeface="Cambria Math" panose="02040503050406030204" pitchFamily="18" charset="0"/>
                        <a:cs typeface="Calibri" panose="020F0502020204030204" pitchFamily="34" charset="0"/>
                      </a:rPr>
                      <m:t>𝐹</m:t>
                    </m:r>
                    <m:r>
                      <a:rPr lang="es-ES" sz="2000" b="0" i="0" smtClean="0">
                        <a:solidFill>
                          <a:schemeClr val="bg1"/>
                        </a:solidFill>
                        <a:latin typeface="Cambria Math" panose="02040503050406030204" pitchFamily="18" charset="0"/>
                        <a:cs typeface="Calibri" panose="020F0502020204030204" pitchFamily="34" charset="0"/>
                      </a:rPr>
                      <m:t>:</m:t>
                    </m:r>
                  </m:oMath>
                </a14:m>
                <a:endParaRPr lang="es-ES" dirty="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4.33</m:t>
                      </m:r>
                      <m:r>
                        <a:rPr lang="es-ES" sz="2000" b="0" i="0" smtClean="0">
                          <a:solidFill>
                            <a:schemeClr val="bg1"/>
                          </a:solidFill>
                          <a:latin typeface="Cambria Math" panose="02040503050406030204" pitchFamily="18" charset="0"/>
                          <a:cs typeface="Calibri" panose="020F0502020204030204" pitchFamily="34" charset="0"/>
                        </a:rPr>
                        <m:t>&gt;</m:t>
                      </m:r>
                      <m:r>
                        <a:rPr lang="es-ES" sz="2000">
                          <a:solidFill>
                            <a:schemeClr val="bg1"/>
                          </a:solidFill>
                          <a:latin typeface="Cambria Math" panose="02040503050406030204" pitchFamily="18" charset="0"/>
                          <a:cs typeface="Calibri" panose="020F0502020204030204" pitchFamily="34" charset="0"/>
                        </a:rPr>
                        <m:t>3.4</m:t>
                      </m:r>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100" dirty="0">
                    <a:solidFill>
                      <a:srgbClr val="00B0F0"/>
                    </a:solidFill>
                    <a:latin typeface="Calibri" panose="020F0502020204030204" pitchFamily="34" charset="0"/>
                    <a:cs typeface="Calibri" panose="020F0502020204030204" pitchFamily="34" charset="0"/>
                  </a:rPr>
                  <a:t>Entonces, rechazamos la </a:t>
                </a:r>
                <a:r>
                  <a:rPr lang="es-ES" sz="2000" dirty="0">
                    <a:solidFill>
                      <a:srgbClr val="00B0F0"/>
                    </a:solidFill>
                    <a:latin typeface="Calibri" panose="020F0502020204030204" pitchFamily="34" charset="0"/>
                    <a:cs typeface="Calibri" panose="020F0502020204030204" pitchFamily="34" charset="0"/>
                  </a:rPr>
                  <a:t>hipótesis </a:t>
                </a:r>
                <a14:m>
                  <m:oMath xmlns:m="http://schemas.openxmlformats.org/officeDocument/2006/math">
                    <m:sSub>
                      <m:sSubPr>
                        <m:ctrlPr>
                          <a:rPr lang="es-ES" sz="2000" i="1">
                            <a:solidFill>
                              <a:srgbClr val="00B0F0"/>
                            </a:solidFill>
                            <a:latin typeface="Cambria Math" panose="02040503050406030204" pitchFamily="18" charset="0"/>
                            <a:cs typeface="Calibri" panose="020F0502020204030204" pitchFamily="34" charset="0"/>
                          </a:rPr>
                        </m:ctrlPr>
                      </m:sSubPr>
                      <m:e>
                        <m:r>
                          <a:rPr lang="es-ES" sz="2000" i="1">
                            <a:solidFill>
                              <a:srgbClr val="00B0F0"/>
                            </a:solidFill>
                            <a:latin typeface="Cambria Math" panose="02040503050406030204" pitchFamily="18" charset="0"/>
                            <a:cs typeface="Calibri" panose="020F0502020204030204" pitchFamily="34" charset="0"/>
                          </a:rPr>
                          <m:t>𝐻</m:t>
                        </m:r>
                      </m:e>
                      <m:sub>
                        <m:r>
                          <a:rPr lang="es-ES" sz="2000" i="1">
                            <a:solidFill>
                              <a:srgbClr val="00B0F0"/>
                            </a:solidFill>
                            <a:latin typeface="Cambria Math" panose="02040503050406030204" pitchFamily="18" charset="0"/>
                            <a:cs typeface="Calibri" panose="020F0502020204030204" pitchFamily="34" charset="0"/>
                          </a:rPr>
                          <m:t>0</m:t>
                        </m:r>
                      </m:sub>
                    </m:sSub>
                  </m:oMath>
                </a14:m>
                <a:r>
                  <a:rPr lang="es-ES" sz="2000" dirty="0">
                    <a:solidFill>
                      <a:srgbClr val="00B0F0"/>
                    </a:solidFill>
                    <a:latin typeface="Calibri" panose="020F0502020204030204" pitchFamily="34" charset="0"/>
                    <a:cs typeface="Calibri" panose="020F0502020204030204" pitchFamily="34" charset="0"/>
                  </a:rPr>
                  <a:t> </a:t>
                </a:r>
                <a:r>
                  <a:rPr lang="es-ES" sz="2100" dirty="0">
                    <a:solidFill>
                      <a:srgbClr val="00B0F0"/>
                    </a:solidFill>
                    <a:latin typeface="Calibri" panose="020F0502020204030204" pitchFamily="34" charset="0"/>
                    <a:cs typeface="Calibri" panose="020F0502020204030204" pitchFamily="34" charset="0"/>
                  </a:rPr>
                  <a:t>de que el proceso está en estado de control.</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628563"/>
                <a:ext cx="8205409" cy="5229437"/>
              </a:xfrm>
              <a:blipFill>
                <a:blip r:embed="rId2"/>
                <a:stretch>
                  <a:fillRect l="-371" t="-583" r="-594"/>
                </a:stretch>
              </a:blipFill>
            </p:spPr>
            <p:txBody>
              <a:bodyPr/>
              <a:lstStyle/>
              <a:p>
                <a:r>
                  <a:rPr lang="es-ES">
                    <a:noFill/>
                  </a:rPr>
                  <a:t> </a:t>
                </a:r>
              </a:p>
            </p:txBody>
          </p:sp>
        </mc:Fallback>
      </mc:AlternateContent>
    </p:spTree>
    <p:extLst>
      <p:ext uri="{BB962C8B-B14F-4D97-AF65-F5344CB8AC3E}">
        <p14:creationId xmlns:p14="http://schemas.microsoft.com/office/powerpoint/2010/main" val="274724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¿Y si lo hiciéramos por métodos univariantes?</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2312882"/>
                <a:ext cx="8742437" cy="5229437"/>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Si miramos cada </a:t>
                </a:r>
                <a:r>
                  <a:rPr lang="es-ES" sz="2000" dirty="0">
                    <a:solidFill>
                      <a:srgbClr val="FFC000"/>
                    </a:solidFill>
                    <a:latin typeface="Calibri" panose="020F0502020204030204" pitchFamily="34" charset="0"/>
                    <a:cs typeface="Calibri" panose="020F0502020204030204" pitchFamily="34" charset="0"/>
                  </a:rPr>
                  <a:t>variable univariante </a:t>
                </a:r>
                <a:r>
                  <a:rPr lang="es-ES" sz="2000" dirty="0">
                    <a:solidFill>
                      <a:schemeClr val="bg1"/>
                    </a:solidFill>
                    <a:latin typeface="Calibri" panose="020F0502020204030204" pitchFamily="34" charset="0"/>
                    <a:cs typeface="Calibri" panose="020F0502020204030204" pitchFamily="34" charset="0"/>
                  </a:rPr>
                  <a:t>por separado, aparentemente, no hay diferencias significativas entre las medias muestrales y las del proceso bajo control, es decir, no habría evidencia para rechazar </a:t>
                </a:r>
                <a14:m>
                  <m:oMath xmlns:m="http://schemas.openxmlformats.org/officeDocument/2006/math">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i="1" dirty="0" smtClean="0">
                            <a:solidFill>
                              <a:schemeClr val="bg1"/>
                            </a:solidFill>
                            <a:latin typeface="Cambria Math" panose="02040503050406030204" pitchFamily="18" charset="0"/>
                            <a:cs typeface="Calibri" panose="020F0502020204030204" pitchFamily="34" charset="0"/>
                          </a:rPr>
                          <m:t>𝐻</m:t>
                        </m:r>
                      </m:e>
                      <m:sub>
                        <m:r>
                          <a:rPr lang="es-ES" sz="2000" i="1" dirty="0" smtClean="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y concluiríamos que no hay evidencia de que el proceso esté fuera de control.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Para entender la razones de esta discrepancia entre el contraste multivariante y los univariantes, observemos que </a:t>
                </a:r>
                <a:r>
                  <a:rPr lang="es-ES" sz="2000" dirty="0">
                    <a:solidFill>
                      <a:srgbClr val="92D050"/>
                    </a:solidFill>
                    <a:latin typeface="Calibri" panose="020F0502020204030204" pitchFamily="34" charset="0"/>
                    <a:cs typeface="Calibri" panose="020F0502020204030204" pitchFamily="34" charset="0"/>
                  </a:rPr>
                  <a:t>el contraste multivariante tiene en cuenta las correlaciones</a:t>
                </a:r>
                <a:r>
                  <a:rPr lang="es-ES" sz="2000" dirty="0">
                    <a:solidFill>
                      <a:schemeClr val="bg1"/>
                    </a:solidFill>
                    <a:latin typeface="Calibri" panose="020F0502020204030204" pitchFamily="34" charset="0"/>
                    <a:cs typeface="Calibri" panose="020F0502020204030204" pitchFamily="34" charset="0"/>
                  </a:rPr>
                  <a:t>. </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2312882"/>
                <a:ext cx="8742437" cy="5229437"/>
              </a:xfrm>
              <a:blipFill>
                <a:blip r:embed="rId2"/>
                <a:stretch>
                  <a:fillRect l="-279" t="-583" r="-1185"/>
                </a:stretch>
              </a:blipFill>
            </p:spPr>
            <p:txBody>
              <a:bodyPr/>
              <a:lstStyle/>
              <a:p>
                <a:r>
                  <a:rPr lang="es-ES">
                    <a:noFill/>
                  </a:rPr>
                  <a:t> </a:t>
                </a:r>
              </a:p>
            </p:txBody>
          </p:sp>
        </mc:Fallback>
      </mc:AlternateContent>
    </p:spTree>
    <p:extLst>
      <p:ext uri="{BB962C8B-B14F-4D97-AF65-F5344CB8AC3E}">
        <p14:creationId xmlns:p14="http://schemas.microsoft.com/office/powerpoint/2010/main" val="219879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¿Y si lo hiciéramos por métodos univariantes?</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2312882"/>
                <a:ext cx="8742437" cy="5229437"/>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La </a:t>
                </a:r>
                <a:r>
                  <a:rPr lang="es-ES" sz="2000" dirty="0">
                    <a:solidFill>
                      <a:srgbClr val="FFC000"/>
                    </a:solidFill>
                    <a:latin typeface="Calibri" panose="020F0502020204030204" pitchFamily="34" charset="0"/>
                    <a:cs typeface="Calibri" panose="020F0502020204030204" pitchFamily="34" charset="0"/>
                  </a:rPr>
                  <a:t>matriz de correlaciones </a:t>
                </a:r>
                <a:r>
                  <a:rPr lang="es-ES" sz="2000" dirty="0">
                    <a:solidFill>
                      <a:schemeClr val="bg1"/>
                    </a:solidFill>
                    <a:latin typeface="Calibri" panose="020F0502020204030204" pitchFamily="34" charset="0"/>
                    <a:cs typeface="Calibri" panose="020F0502020204030204" pitchFamily="34" charset="0"/>
                  </a:rPr>
                  <a:t>de los datos muestrales obtenida a partir de la matriz de covarianzas es:</a:t>
                </a:r>
              </a:p>
              <a:p>
                <a:pPr marL="0" indent="0">
                  <a:buNone/>
                </a:pPr>
                <a14:m>
                  <m:oMathPara xmlns:m="http://schemas.openxmlformats.org/officeDocument/2006/math">
                    <m:oMathParaPr>
                      <m:jc m:val="centerGroup"/>
                    </m:oMathParaPr>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𝑅</m:t>
                      </m:r>
                      <m:r>
                        <a:rPr lang="es-ES" sz="2000" b="0" i="1" smtClean="0">
                          <a:solidFill>
                            <a:schemeClr val="bg1"/>
                          </a:solidFill>
                          <a:latin typeface="Cambria Math" panose="02040503050406030204" pitchFamily="18" charset="0"/>
                          <a:cs typeface="Calibri" panose="020F0502020204030204" pitchFamily="34" charset="0"/>
                        </a:rPr>
                        <m:t>=</m:t>
                      </m:r>
                      <m:d>
                        <m:dPr>
                          <m:ctrlPr>
                            <a:rPr lang="es-ES" sz="2000" i="1" smtClean="0">
                              <a:solidFill>
                                <a:schemeClr val="bg1"/>
                              </a:solidFill>
                              <a:latin typeface="Cambria Math" panose="02040503050406030204" pitchFamily="18" charset="0"/>
                              <a:cs typeface="Calibri" panose="020F0502020204030204" pitchFamily="34" charset="0"/>
                            </a:rPr>
                          </m:ctrlPr>
                        </m:dPr>
                        <m:e>
                          <m:m>
                            <m:mPr>
                              <m:mcs>
                                <m:mc>
                                  <m:mcPr>
                                    <m:count m:val="3"/>
                                    <m:mcJc m:val="center"/>
                                  </m:mcPr>
                                </m:mc>
                              </m:mcs>
                              <m:ctrlPr>
                                <a:rPr lang="es-ES" sz="2000" i="1" smtClean="0">
                                  <a:solidFill>
                                    <a:schemeClr val="bg1"/>
                                  </a:solidFill>
                                  <a:latin typeface="Cambria Math" panose="02040503050406030204" pitchFamily="18" charset="0"/>
                                  <a:cs typeface="Calibri" panose="020F0502020204030204" pitchFamily="34" charset="0"/>
                                </a:rPr>
                              </m:ctrlPr>
                            </m:mPr>
                            <m:mr>
                              <m:e>
                                <m:r>
                                  <m:rPr>
                                    <m:brk m:alnAt="7"/>
                                  </m:rPr>
                                  <a:rPr lang="es-ES" sz="2000" b="0" i="1" smtClean="0">
                                    <a:solidFill>
                                      <a:schemeClr val="bg1"/>
                                    </a:solidFill>
                                    <a:latin typeface="Cambria Math" panose="02040503050406030204" pitchFamily="18" charset="0"/>
                                    <a:cs typeface="Calibri" panose="020F0502020204030204" pitchFamily="34" charset="0"/>
                                  </a:rPr>
                                  <m:t>1</m:t>
                                </m:r>
                              </m:e>
                              <m:e>
                                <m:r>
                                  <a:rPr lang="es-ES" sz="2000" b="0" i="1" smtClean="0">
                                    <a:solidFill>
                                      <a:schemeClr val="bg1"/>
                                    </a:solidFill>
                                    <a:latin typeface="Cambria Math" panose="02040503050406030204" pitchFamily="18" charset="0"/>
                                    <a:cs typeface="Calibri" panose="020F0502020204030204" pitchFamily="34" charset="0"/>
                                  </a:rPr>
                                  <m:t>0.37</m:t>
                                </m:r>
                              </m:e>
                              <m:e>
                                <m:r>
                                  <a:rPr lang="es-ES" sz="2000" b="0" i="1" smtClean="0">
                                    <a:solidFill>
                                      <a:schemeClr val="bg1"/>
                                    </a:solidFill>
                                    <a:latin typeface="Cambria Math" panose="02040503050406030204" pitchFamily="18" charset="0"/>
                                    <a:cs typeface="Calibri" panose="020F0502020204030204" pitchFamily="34" charset="0"/>
                                  </a:rPr>
                                  <m:t>−0.79</m:t>
                                </m:r>
                              </m:e>
                            </m:mr>
                            <m:mr>
                              <m:e>
                                <m:r>
                                  <a:rPr lang="es-ES" sz="2000" b="0" i="1" smtClean="0">
                                    <a:solidFill>
                                      <a:schemeClr val="bg1"/>
                                    </a:solidFill>
                                    <a:latin typeface="Cambria Math" panose="02040503050406030204" pitchFamily="18" charset="0"/>
                                    <a:cs typeface="Calibri" panose="020F0502020204030204" pitchFamily="34" charset="0"/>
                                  </a:rPr>
                                  <m:t>0.37</m:t>
                                </m:r>
                              </m:e>
                              <m:e>
                                <m:r>
                                  <a:rPr lang="es-ES" sz="2000" b="0" i="1" smtClean="0">
                                    <a:solidFill>
                                      <a:schemeClr val="bg1"/>
                                    </a:solidFill>
                                    <a:latin typeface="Cambria Math" panose="02040503050406030204" pitchFamily="18" charset="0"/>
                                    <a:cs typeface="Calibri" panose="020F0502020204030204" pitchFamily="34" charset="0"/>
                                  </a:rPr>
                                  <m:t>1</m:t>
                                </m:r>
                              </m:e>
                              <m:e>
                                <m:r>
                                  <a:rPr lang="es-ES" sz="2000" b="0" i="1" smtClean="0">
                                    <a:solidFill>
                                      <a:schemeClr val="bg1"/>
                                    </a:solidFill>
                                    <a:latin typeface="Cambria Math" panose="02040503050406030204" pitchFamily="18" charset="0"/>
                                    <a:cs typeface="Calibri" panose="020F0502020204030204" pitchFamily="34" charset="0"/>
                                  </a:rPr>
                                  <m:t>−0.43</m:t>
                                </m:r>
                              </m:e>
                            </m:mr>
                            <m:mr>
                              <m:e>
                                <m:r>
                                  <a:rPr lang="es-ES" sz="2000" b="0" i="1" smtClean="0">
                                    <a:solidFill>
                                      <a:schemeClr val="bg1"/>
                                    </a:solidFill>
                                    <a:latin typeface="Cambria Math" panose="02040503050406030204" pitchFamily="18" charset="0"/>
                                    <a:cs typeface="Calibri" panose="020F0502020204030204" pitchFamily="34" charset="0"/>
                                  </a:rPr>
                                  <m:t>−0.79</m:t>
                                </m:r>
                              </m:e>
                              <m:e>
                                <m:r>
                                  <a:rPr lang="es-ES" sz="2000" i="1">
                                    <a:solidFill>
                                      <a:schemeClr val="bg1"/>
                                    </a:solidFill>
                                    <a:latin typeface="Cambria Math" panose="02040503050406030204" pitchFamily="18" charset="0"/>
                                    <a:cs typeface="Calibri" panose="020F0502020204030204" pitchFamily="34" charset="0"/>
                                  </a:rPr>
                                  <m:t>−0.43</m:t>
                                </m:r>
                              </m:e>
                              <m:e>
                                <m:r>
                                  <a:rPr lang="es-ES" sz="2000" b="0" i="1" smtClean="0">
                                    <a:solidFill>
                                      <a:schemeClr val="bg1"/>
                                    </a:solidFill>
                                    <a:latin typeface="Cambria Math" panose="02040503050406030204" pitchFamily="18" charset="0"/>
                                    <a:cs typeface="Calibri" panose="020F0502020204030204" pitchFamily="34" charset="0"/>
                                  </a:rPr>
                                  <m:t>1</m:t>
                                </m:r>
                              </m:e>
                            </m:mr>
                          </m:m>
                        </m:e>
                      </m:d>
                    </m:oMath>
                  </m:oMathPara>
                </a14:m>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correlación entre la primera variable y la tercera es negativa. Esto quiere decir que si observamos un valor por debajo de la media en la primera variable, esperamos que aparezca un valor por encima de la media en la tercera. En la muestra ocurre lo contrario, y esto contribuye a </a:t>
                </a:r>
                <a:r>
                  <a:rPr lang="es-ES" sz="2000" dirty="0">
                    <a:solidFill>
                      <a:srgbClr val="92D050"/>
                    </a:solidFill>
                    <a:latin typeface="Calibri" panose="020F0502020204030204" pitchFamily="34" charset="0"/>
                    <a:cs typeface="Calibri" panose="020F0502020204030204" pitchFamily="34" charset="0"/>
                  </a:rPr>
                  <a:t>sugerir</a:t>
                </a:r>
                <a:r>
                  <a:rPr lang="es-ES" sz="2000" dirty="0">
                    <a:solidFill>
                      <a:schemeClr val="bg1"/>
                    </a:solidFill>
                    <a:latin typeface="Calibri" panose="020F0502020204030204" pitchFamily="34" charset="0"/>
                    <a:cs typeface="Calibri" panose="020F0502020204030204" pitchFamily="34" charset="0"/>
                  </a:rPr>
                  <a:t> un desplazamiento de la media del proceso.</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2312882"/>
                <a:ext cx="8742437" cy="5229437"/>
              </a:xfrm>
              <a:blipFill>
                <a:blip r:embed="rId2"/>
                <a:stretch>
                  <a:fillRect l="-279" t="-583" r="-1395"/>
                </a:stretch>
              </a:blipFill>
            </p:spPr>
            <p:txBody>
              <a:bodyPr/>
              <a:lstStyle/>
              <a:p>
                <a:r>
                  <a:rPr lang="es-ES">
                    <a:noFill/>
                  </a:rPr>
                  <a:t> </a:t>
                </a:r>
              </a:p>
            </p:txBody>
          </p:sp>
        </mc:Fallback>
      </mc:AlternateContent>
    </p:spTree>
    <p:extLst>
      <p:ext uri="{BB962C8B-B14F-4D97-AF65-F5344CB8AC3E}">
        <p14:creationId xmlns:p14="http://schemas.microsoft.com/office/powerpoint/2010/main" val="254363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Contraste para la media de una Normal multivariante</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00066"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Consideremos la muestra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r>
                      <a:rPr lang="es-ES" sz="2000" b="0" i="0" smtClean="0">
                        <a:solidFill>
                          <a:schemeClr val="bg1"/>
                        </a:solidFill>
                        <a:latin typeface="Cambria Math" panose="02040503050406030204" pitchFamily="18" charset="0"/>
                        <a:cs typeface="Calibri" panose="020F0502020204030204" pitchFamily="34" charset="0"/>
                      </a:rPr>
                      <m:t>=</m:t>
                    </m:r>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b="1" i="1" smtClean="0">
                                <a:solidFill>
                                  <a:schemeClr val="bg1"/>
                                </a:solidFill>
                                <a:latin typeface="Cambria Math" panose="02040503050406030204" pitchFamily="18" charset="0"/>
                                <a:cs typeface="Calibri" panose="020F0502020204030204" pitchFamily="34" charset="0"/>
                              </a:rPr>
                            </m:ctrlPr>
                          </m:sSubPr>
                          <m:e>
                            <m:r>
                              <a:rPr lang="es-ES" sz="2000" b="1">
                                <a:solidFill>
                                  <a:schemeClr val="bg1"/>
                                </a:solidFill>
                                <a:latin typeface="Cambria Math" panose="02040503050406030204" pitchFamily="18" charset="0"/>
                                <a:cs typeface="Calibri" panose="020F0502020204030204" pitchFamily="34" charset="0"/>
                              </a:rPr>
                              <m:t>𝐱</m:t>
                            </m:r>
                          </m:e>
                          <m:sub>
                            <m:r>
                              <a:rPr lang="es-ES" sz="2000" b="0" i="1" smtClean="0">
                                <a:solidFill>
                                  <a:schemeClr val="bg1"/>
                                </a:solidFill>
                                <a:latin typeface="Cambria Math" panose="02040503050406030204" pitchFamily="18" charset="0"/>
                                <a:cs typeface="Calibri" panose="020F0502020204030204" pitchFamily="34" charset="0"/>
                              </a:rPr>
                              <m:t>1</m:t>
                            </m:r>
                          </m:sub>
                        </m:sSub>
                        <m:r>
                          <a:rPr lang="es-ES" sz="2000" b="1" i="0" smtClean="0">
                            <a:solidFill>
                              <a:schemeClr val="bg1"/>
                            </a:solidFill>
                            <a:latin typeface="Cambria Math" panose="02040503050406030204" pitchFamily="18" charset="0"/>
                            <a:cs typeface="Calibri" panose="020F0502020204030204" pitchFamily="34" charset="0"/>
                          </a:rPr>
                          <m:t>,…,</m:t>
                        </m:r>
                        <m:sSub>
                          <m:sSubPr>
                            <m:ctrlPr>
                              <a:rPr lang="es-ES" sz="2000" b="1" i="1" smtClean="0">
                                <a:solidFill>
                                  <a:schemeClr val="bg1"/>
                                </a:solidFill>
                                <a:latin typeface="Cambria Math" panose="02040503050406030204" pitchFamily="18" charset="0"/>
                                <a:cs typeface="Calibri" panose="020F0502020204030204" pitchFamily="34" charset="0"/>
                              </a:rPr>
                            </m:ctrlPr>
                          </m:sSubPr>
                          <m:e>
                            <m:r>
                              <a:rPr lang="es-ES" sz="2000" b="1">
                                <a:solidFill>
                                  <a:schemeClr val="bg1"/>
                                </a:solidFill>
                                <a:latin typeface="Cambria Math" panose="02040503050406030204" pitchFamily="18" charset="0"/>
                                <a:cs typeface="Calibri" panose="020F0502020204030204" pitchFamily="34" charset="0"/>
                              </a:rPr>
                              <m:t>𝐱</m:t>
                            </m:r>
                          </m:e>
                          <m:sub>
                            <m:r>
                              <a:rPr lang="es-ES" sz="2000" b="0" i="1" smtClean="0">
                                <a:solidFill>
                                  <a:schemeClr val="bg1"/>
                                </a:solidFill>
                                <a:latin typeface="Cambria Math" panose="02040503050406030204" pitchFamily="18" charset="0"/>
                                <a:cs typeface="Calibri" panose="020F0502020204030204" pitchFamily="34" charset="0"/>
                              </a:rPr>
                              <m:t>𝑛</m:t>
                            </m:r>
                          </m:sub>
                        </m:sSub>
                      </m:e>
                    </m:d>
                    <m:r>
                      <a:rPr lang="es-ES" sz="2000" b="1" i="0" smtClean="0">
                        <a:solidFill>
                          <a:schemeClr val="bg1"/>
                        </a:solidFill>
                        <a:latin typeface="Cambria Math" panose="02040503050406030204" pitchFamily="18" charset="0"/>
                        <a:cs typeface="Calibri" panose="020F0502020204030204" pitchFamily="34" charset="0"/>
                      </a:rPr>
                      <m:t> </m:t>
                    </m:r>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a:rPr lang="es-ES" sz="2000" b="1"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s-ES" sz="200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𝑁</m:t>
                        </m:r>
                      </m:e>
                      <m:sub>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𝑝</m:t>
                        </m:r>
                      </m:sub>
                    </m:sSub>
                    <m:d>
                      <m:dPr>
                        <m:ctrlPr>
                          <a:rPr lang="es-ES" sz="200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dPr>
                      <m:e>
                        <m:r>
                          <a:rPr lang="es-ES" sz="2000" b="1"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sty m:val="p"/>
                          </m:rPr>
                          <a:rPr lang="es-ES" sz="2000" b="0" i="0"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Σ</m:t>
                        </m:r>
                      </m:e>
                    </m:d>
                  </m:oMath>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Se desea realizar un contraste de hipótesis para la media:</a:t>
                </a:r>
              </a:p>
              <a:p>
                <a:pPr marL="0" indent="0">
                  <a:buNone/>
                </a:pPr>
                <a14:m>
                  <m:oMathPara xmlns:m="http://schemas.openxmlformats.org/officeDocument/2006/math">
                    <m:oMathParaPr>
                      <m:jc m:val="centerGroup"/>
                    </m:oMathParaPr>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r>
                        <a:rPr lang="es-ES" sz="2000" i="1">
                          <a:solidFill>
                            <a:schemeClr val="bg1"/>
                          </a:solidFill>
                          <a:latin typeface="Cambria Math" panose="02040503050406030204" pitchFamily="18" charset="0"/>
                          <a:cs typeface="Calibri" panose="020F0502020204030204" pitchFamily="34" charset="0"/>
                        </a:rPr>
                        <m:t>:</m:t>
                      </m:r>
                      <m:r>
                        <a:rPr lang="es-ES" sz="2000" b="1" i="1">
                          <a:solidFill>
                            <a:schemeClr val="bg1"/>
                          </a:solidFill>
                          <a:latin typeface="Cambria Math" panose="02040503050406030204" pitchFamily="18" charset="0"/>
                          <a:cs typeface="Calibri" panose="020F0502020204030204" pitchFamily="34" charset="0"/>
                        </a:rPr>
                        <m:t> </m:t>
                      </m:r>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r>
                        <a:rPr lang="es-ES" sz="2000" b="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a:solidFill>
                                <a:schemeClr val="bg1"/>
                              </a:solidFill>
                              <a:latin typeface="Cambria Math" panose="02040503050406030204" pitchFamily="18" charset="0"/>
                              <a:cs typeface="Calibri" panose="020F0502020204030204" pitchFamily="34" charset="0"/>
                            </a:rPr>
                            <m:t>0</m:t>
                          </m:r>
                        </m:sub>
                      </m:sSub>
                    </m:oMath>
                  </m:oMathPara>
                </a14:m>
                <a:endParaRPr lang="es-ES" sz="2000" i="1" dirty="0">
                  <a:solidFill>
                    <a:schemeClr val="bg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1</m:t>
                          </m:r>
                        </m:sub>
                      </m:sSub>
                      <m:r>
                        <a:rPr lang="es-ES" sz="2000" i="1">
                          <a:solidFill>
                            <a:schemeClr val="bg1"/>
                          </a:solidFill>
                          <a:latin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cs typeface="Calibri" panose="020F0502020204030204" pitchFamily="34" charset="0"/>
                        </a:rPr>
                        <m:t> </m:t>
                      </m:r>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r>
                        <a:rPr lang="es-ES" sz="200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a:solidFill>
                                <a:schemeClr val="bg1"/>
                              </a:solidFill>
                              <a:latin typeface="Cambria Math" panose="02040503050406030204" pitchFamily="18" charset="0"/>
                              <a:cs typeface="Calibri" panose="020F0502020204030204" pitchFamily="34" charset="0"/>
                            </a:rPr>
                            <m:t>0</m:t>
                          </m:r>
                        </m:sub>
                      </m:sSub>
                    </m:oMath>
                  </m:oMathPara>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En este caso no se asume nada sobre </a:t>
                </a:r>
                <a14:m>
                  <m:oMath xmlns:m="http://schemas.openxmlformats.org/officeDocument/2006/math">
                    <m:r>
                      <m:rPr>
                        <m:sty m:val="p"/>
                      </m:rPr>
                      <a:rPr lang="es-ES" sz="2000">
                        <a:solidFill>
                          <a:schemeClr val="bg1"/>
                        </a:solidFill>
                        <a:latin typeface="Cambria Math" panose="02040503050406030204" pitchFamily="18" charset="0"/>
                        <a:ea typeface="Cambria Math" panose="02040503050406030204" pitchFamily="18" charset="0"/>
                        <a:cs typeface="Calibri" panose="020F0502020204030204" pitchFamily="34" charset="0"/>
                      </a:rPr>
                      <m:t>Σ</m:t>
                    </m:r>
                  </m:oMath>
                </a14:m>
                <a:r>
                  <a:rPr lang="es-ES" sz="2000" dirty="0">
                    <a:solidFill>
                      <a:schemeClr val="bg1"/>
                    </a:solidFill>
                    <a:latin typeface="Calibri" panose="020F0502020204030204" pitchFamily="34" charset="0"/>
                    <a:cs typeface="Calibri" panose="020F0502020204030204" pitchFamily="34" charset="0"/>
                  </a:rPr>
                  <a:t>.</a:t>
                </a:r>
              </a:p>
              <a:p>
                <a:r>
                  <a:rPr lang="es-ES" sz="2000" dirty="0">
                    <a:solidFill>
                      <a:schemeClr val="bg1"/>
                    </a:solidFill>
                    <a:latin typeface="Calibri" panose="020F0502020204030204" pitchFamily="34" charset="0"/>
                    <a:cs typeface="Calibri" panose="020F0502020204030204" pitchFamily="34" charset="0"/>
                  </a:rPr>
                  <a:t>Para construir un contraste de razón de verosimilitudes, tenemos que calcular el máximo de la función de verosimilitud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y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1</m:t>
                        </m:r>
                      </m:sub>
                    </m:sSub>
                  </m:oMath>
                </a14:m>
                <a:r>
                  <a:rPr lang="es-ES" sz="2000" dirty="0">
                    <a:solidFill>
                      <a:schemeClr val="bg1"/>
                    </a:solidFill>
                    <a:latin typeface="Calibri" panose="020F0502020204030204" pitchFamily="34" charset="0"/>
                    <a:cs typeface="Calibri" panose="020F0502020204030204" pitchFamily="34" charset="0"/>
                  </a:rPr>
                  <a:t>. </a:t>
                </a:r>
              </a:p>
              <a:p>
                <a:r>
                  <a:rPr lang="es-ES" sz="2000" dirty="0">
                    <a:solidFill>
                      <a:schemeClr val="bg1"/>
                    </a:solidFill>
                    <a:latin typeface="Calibri" panose="020F0502020204030204" pitchFamily="34" charset="0"/>
                    <a:cs typeface="Calibri" panose="020F0502020204030204" pitchFamily="34" charset="0"/>
                  </a:rPr>
                  <a:t>La función soporte es:</a:t>
                </a:r>
              </a:p>
              <a:p>
                <a:pPr marL="0" indent="0">
                  <a:buNone/>
                </a:pPr>
                <a14:m>
                  <m:oMathPara xmlns:m="http://schemas.openxmlformats.org/officeDocument/2006/math">
                    <m:oMathParaPr>
                      <m:jc m:val="centerGroup"/>
                    </m:oMathParaPr>
                    <m:oMath xmlns:m="http://schemas.openxmlformats.org/officeDocument/2006/math">
                      <m:r>
                        <a:rPr lang="es-ES" sz="2000" i="1" smtClean="0">
                          <a:solidFill>
                            <a:schemeClr val="bg1"/>
                          </a:solidFill>
                          <a:latin typeface="Cambria Math" panose="02040503050406030204" pitchFamily="18" charset="0"/>
                          <a:cs typeface="Calibri" panose="020F0502020204030204" pitchFamily="34" charset="0"/>
                        </a:rPr>
                        <m:t>𝐿</m:t>
                      </m:r>
                      <m:d>
                        <m:dPr>
                          <m:endChr m:val="|"/>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1" i="1" smtClean="0">
                              <a:solidFill>
                                <a:schemeClr val="bg1"/>
                              </a:solidFill>
                              <a:latin typeface="Cambria Math" panose="02040503050406030204" pitchFamily="18" charset="0"/>
                              <a:cs typeface="Calibri" panose="020F0502020204030204" pitchFamily="34" charset="0"/>
                            </a:rPr>
                            <m:t>𝝁</m:t>
                          </m:r>
                          <m:r>
                            <a:rPr lang="es-ES" sz="2000" b="0" i="1" smtClean="0">
                              <a:solidFill>
                                <a:schemeClr val="bg1"/>
                              </a:solidFill>
                              <a:latin typeface="Cambria Math" panose="02040503050406030204" pitchFamily="18" charset="0"/>
                              <a:cs typeface="Calibri" panose="020F0502020204030204" pitchFamily="34" charset="0"/>
                            </a:rPr>
                            <m:t>,</m:t>
                          </m:r>
                          <m:r>
                            <m:rPr>
                              <m:sty m:val="p"/>
                            </m:rPr>
                            <a:rPr lang="es-ES" sz="2000" b="0" i="0" smtClean="0">
                              <a:solidFill>
                                <a:schemeClr val="bg1"/>
                              </a:solidFill>
                              <a:latin typeface="Cambria Math" panose="02040503050406030204" pitchFamily="18" charset="0"/>
                              <a:cs typeface="Calibri" panose="020F0502020204030204" pitchFamily="34" charset="0"/>
                            </a:rPr>
                            <m:t>Σ</m:t>
                          </m:r>
                          <m:r>
                            <a:rPr lang="es-ES" sz="2000" b="0" i="1" smtClean="0">
                              <a:solidFill>
                                <a:schemeClr val="bg1"/>
                              </a:solidFill>
                              <a:latin typeface="Cambria Math" panose="02040503050406030204" pitchFamily="18" charset="0"/>
                              <a:cs typeface="Calibri" panose="020F0502020204030204" pitchFamily="34" charset="0"/>
                            </a:rPr>
                            <m:t> </m:t>
                          </m:r>
                        </m:e>
                      </m:d>
                      <m:r>
                        <a:rPr lang="es-ES" sz="2000" b="1" i="0" smtClean="0">
                          <a:solidFill>
                            <a:schemeClr val="bg1"/>
                          </a:solidFill>
                          <a:latin typeface="Cambria Math" panose="02040503050406030204" pitchFamily="18" charset="0"/>
                          <a:cs typeface="Calibri" panose="020F0502020204030204" pitchFamily="34" charset="0"/>
                        </a:rPr>
                        <m:t>𝐱</m:t>
                      </m:r>
                      <m:r>
                        <a:rPr lang="es-ES" sz="2000" b="0" i="1" smtClean="0">
                          <a:solidFill>
                            <a:schemeClr val="bg1"/>
                          </a:solidFill>
                          <a:latin typeface="Cambria Math" panose="02040503050406030204" pitchFamily="18" charset="0"/>
                          <a:cs typeface="Calibri" panose="020F0502020204030204" pitchFamily="34" charset="0"/>
                        </a:rPr>
                        <m:t>)=−</m:t>
                      </m:r>
                      <m:f>
                        <m:fPr>
                          <m:ctrlPr>
                            <a:rPr lang="es-ES" sz="2000" b="0" i="1" smtClean="0">
                              <a:solidFill>
                                <a:schemeClr val="bg1"/>
                              </a:solidFill>
                              <a:latin typeface="Cambria Math" panose="02040503050406030204" pitchFamily="18" charset="0"/>
                              <a:cs typeface="Calibri" panose="020F0502020204030204" pitchFamily="34" charset="0"/>
                            </a:rPr>
                          </m:ctrlPr>
                        </m:fPr>
                        <m:num>
                          <m:r>
                            <a:rPr lang="es-ES" sz="2000" b="0" i="1" smtClean="0">
                              <a:solidFill>
                                <a:schemeClr val="bg1"/>
                              </a:solidFill>
                              <a:latin typeface="Cambria Math" panose="02040503050406030204" pitchFamily="18" charset="0"/>
                              <a:cs typeface="Calibri" panose="020F0502020204030204" pitchFamily="34" charset="0"/>
                            </a:rPr>
                            <m:t>𝑛</m:t>
                          </m:r>
                        </m:num>
                        <m:den>
                          <m:r>
                            <a:rPr lang="es-ES" sz="2000" b="0" i="1" smtClean="0">
                              <a:solidFill>
                                <a:schemeClr val="bg1"/>
                              </a:solidFill>
                              <a:latin typeface="Cambria Math" panose="02040503050406030204" pitchFamily="18" charset="0"/>
                              <a:cs typeface="Calibri" panose="020F0502020204030204" pitchFamily="34" charset="0"/>
                            </a:rPr>
                            <m:t>2</m:t>
                          </m:r>
                        </m:den>
                      </m:f>
                      <m:func>
                        <m:funcPr>
                          <m:ctrlPr>
                            <a:rPr lang="es-ES" sz="2000" b="0" i="1" smtClean="0">
                              <a:solidFill>
                                <a:schemeClr val="bg1"/>
                              </a:solidFill>
                              <a:latin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cs typeface="Calibri" panose="020F0502020204030204" pitchFamily="34" charset="0"/>
                            </a:rPr>
                            <m:t>log</m:t>
                          </m:r>
                        </m:fName>
                        <m:e>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r>
                                <m:rPr>
                                  <m:sty m:val="p"/>
                                </m:rPr>
                                <a:rPr lang="es-ES" sz="2000" b="0" i="0" smtClean="0">
                                  <a:solidFill>
                                    <a:schemeClr val="bg1"/>
                                  </a:solidFill>
                                  <a:latin typeface="Cambria Math" panose="02040503050406030204" pitchFamily="18" charset="0"/>
                                  <a:cs typeface="Calibri" panose="020F0502020204030204" pitchFamily="34" charset="0"/>
                                </a:rPr>
                                <m:t>Σ</m:t>
                              </m:r>
                            </m:e>
                          </m:d>
                        </m:e>
                      </m:func>
                      <m:r>
                        <a:rPr lang="es-ES" sz="2000" b="0" i="1" smtClean="0">
                          <a:solidFill>
                            <a:schemeClr val="bg1"/>
                          </a:solidFill>
                          <a:latin typeface="Cambria Math" panose="02040503050406030204" pitchFamily="18" charset="0"/>
                          <a:cs typeface="Calibri" panose="020F0502020204030204" pitchFamily="34" charset="0"/>
                        </a:rPr>
                        <m:t>−</m:t>
                      </m:r>
                      <m:f>
                        <m:fPr>
                          <m:ctrlPr>
                            <a:rPr lang="es-ES" sz="2000" b="0" i="1" smtClean="0">
                              <a:solidFill>
                                <a:schemeClr val="bg1"/>
                              </a:solidFill>
                              <a:latin typeface="Cambria Math" panose="02040503050406030204" pitchFamily="18" charset="0"/>
                              <a:cs typeface="Calibri" panose="020F0502020204030204" pitchFamily="34" charset="0"/>
                            </a:rPr>
                          </m:ctrlPr>
                        </m:fPr>
                        <m:num>
                          <m:r>
                            <a:rPr lang="es-ES" sz="2000" b="0" i="1" smtClean="0">
                              <a:solidFill>
                                <a:schemeClr val="bg1"/>
                              </a:solidFill>
                              <a:latin typeface="Cambria Math" panose="02040503050406030204" pitchFamily="18" charset="0"/>
                              <a:cs typeface="Calibri" panose="020F0502020204030204" pitchFamily="34" charset="0"/>
                            </a:rPr>
                            <m:t>1</m:t>
                          </m:r>
                        </m:num>
                        <m:den>
                          <m:r>
                            <a:rPr lang="es-ES" sz="2000" b="0" i="1" smtClean="0">
                              <a:solidFill>
                                <a:schemeClr val="bg1"/>
                              </a:solidFill>
                              <a:latin typeface="Cambria Math" panose="02040503050406030204" pitchFamily="18" charset="0"/>
                              <a:cs typeface="Calibri" panose="020F0502020204030204" pitchFamily="34" charset="0"/>
                            </a:rPr>
                            <m:t>2</m:t>
                          </m:r>
                        </m:den>
                      </m:f>
                      <m:nary>
                        <m:naryPr>
                          <m:chr m:val="∑"/>
                          <m:ctrlPr>
                            <a:rPr lang="es-ES" sz="2000" b="0" i="1" smtClean="0">
                              <a:solidFill>
                                <a:schemeClr val="bg1"/>
                              </a:solidFill>
                              <a:latin typeface="Cambria Math" panose="02040503050406030204" pitchFamily="18" charset="0"/>
                              <a:cs typeface="Calibri" panose="020F0502020204030204" pitchFamily="34" charset="0"/>
                            </a:rPr>
                          </m:ctrlPr>
                        </m:naryPr>
                        <m:sub>
                          <m:r>
                            <m:rPr>
                              <m:brk m:alnAt="23"/>
                            </m:rPr>
                            <a:rPr lang="es-ES" sz="2000" b="0" i="1" smtClean="0">
                              <a:solidFill>
                                <a:schemeClr val="bg1"/>
                              </a:solidFill>
                              <a:latin typeface="Cambria Math" panose="02040503050406030204" pitchFamily="18" charset="0"/>
                              <a:cs typeface="Calibri" panose="020F0502020204030204" pitchFamily="34" charset="0"/>
                            </a:rPr>
                            <m:t>𝑖</m:t>
                          </m:r>
                          <m:r>
                            <a:rPr lang="es-ES" sz="2000" b="0" i="1" smtClean="0">
                              <a:solidFill>
                                <a:schemeClr val="bg1"/>
                              </a:solidFill>
                              <a:latin typeface="Cambria Math" panose="02040503050406030204" pitchFamily="18" charset="0"/>
                              <a:cs typeface="Calibri" panose="020F0502020204030204" pitchFamily="34" charset="0"/>
                            </a:rPr>
                            <m:t>=1</m:t>
                          </m:r>
                        </m:sub>
                        <m:sup>
                          <m:r>
                            <a:rPr lang="es-ES" sz="2000" b="0" i="1" smtClean="0">
                              <a:solidFill>
                                <a:schemeClr val="bg1"/>
                              </a:solidFill>
                              <a:latin typeface="Cambria Math" panose="02040503050406030204" pitchFamily="18" charset="0"/>
                              <a:cs typeface="Calibri" panose="020F0502020204030204" pitchFamily="34" charset="0"/>
                            </a:rPr>
                            <m:t>𝑛</m:t>
                          </m:r>
                        </m:sup>
                        <m:e>
                          <m:sSup>
                            <m:sSupPr>
                              <m:ctrlPr>
                                <a:rPr lang="es-ES" sz="2000" b="0" i="1" smtClean="0">
                                  <a:solidFill>
                                    <a:schemeClr val="bg1"/>
                                  </a:solidFill>
                                  <a:latin typeface="Cambria Math" panose="02040503050406030204" pitchFamily="18" charset="0"/>
                                  <a:cs typeface="Calibri" panose="020F0502020204030204" pitchFamily="34" charset="0"/>
                                </a:rPr>
                              </m:ctrlPr>
                            </m:sSupPr>
                            <m:e>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1" i="0" smtClean="0">
                                      <a:solidFill>
                                        <a:schemeClr val="bg1"/>
                                      </a:solidFill>
                                      <a:latin typeface="Cambria Math" panose="02040503050406030204" pitchFamily="18" charset="0"/>
                                      <a:cs typeface="Calibri" panose="020F0502020204030204" pitchFamily="34" charset="0"/>
                                    </a:rPr>
                                    <m:t>𝐱</m:t>
                                  </m:r>
                                  <m:r>
                                    <a:rPr lang="es-ES" sz="2000" b="0" i="1" smtClean="0">
                                      <a:solidFill>
                                        <a:schemeClr val="bg1"/>
                                      </a:solidFill>
                                      <a:latin typeface="Cambria Math" panose="02040503050406030204" pitchFamily="18" charset="0"/>
                                      <a:cs typeface="Calibri" panose="020F0502020204030204" pitchFamily="34" charset="0"/>
                                    </a:rPr>
                                    <m:t>−</m:t>
                                  </m:r>
                                  <m:r>
                                    <a:rPr lang="es-ES" sz="2000" b="1" i="1" smtClean="0">
                                      <a:solidFill>
                                        <a:schemeClr val="bg1"/>
                                      </a:solidFill>
                                      <a:latin typeface="Cambria Math" panose="02040503050406030204" pitchFamily="18" charset="0"/>
                                      <a:cs typeface="Calibri" panose="020F0502020204030204" pitchFamily="34" charset="0"/>
                                    </a:rPr>
                                    <m:t>𝝁</m:t>
                                  </m:r>
                                </m:e>
                              </m:d>
                            </m:e>
                            <m:sup>
                              <m:r>
                                <a:rPr lang="es-ES" sz="2000" b="0" i="1" smtClean="0">
                                  <a:solidFill>
                                    <a:schemeClr val="bg1"/>
                                  </a:solidFill>
                                  <a:latin typeface="Cambria Math" panose="02040503050406030204" pitchFamily="18" charset="0"/>
                                  <a:cs typeface="Calibri" panose="020F0502020204030204" pitchFamily="34" charset="0"/>
                                </a:rPr>
                                <m:t>𝑡</m:t>
                              </m:r>
                            </m:sup>
                          </m:sSup>
                          <m:sSup>
                            <m:sSupPr>
                              <m:ctrlPr>
                                <a:rPr lang="es-ES" sz="2000" b="0" i="1" smtClean="0">
                                  <a:solidFill>
                                    <a:schemeClr val="bg1"/>
                                  </a:solidFill>
                                  <a:latin typeface="Cambria Math" panose="02040503050406030204" pitchFamily="18" charset="0"/>
                                  <a:cs typeface="Calibri" panose="020F0502020204030204" pitchFamily="34" charset="0"/>
                                </a:rPr>
                              </m:ctrlPr>
                            </m:sSupPr>
                            <m:e>
                              <m:r>
                                <m:rPr>
                                  <m:sty m:val="p"/>
                                </m:rPr>
                                <a:rPr lang="es-ES" sz="2000" b="0" i="0" smtClean="0">
                                  <a:solidFill>
                                    <a:schemeClr val="bg1"/>
                                  </a:solidFill>
                                  <a:latin typeface="Cambria Math" panose="02040503050406030204" pitchFamily="18" charset="0"/>
                                  <a:cs typeface="Calibri" panose="020F0502020204030204" pitchFamily="34" charset="0"/>
                                </a:rPr>
                                <m:t>Σ</m:t>
                              </m:r>
                            </m:e>
                            <m:sup>
                              <m:r>
                                <a:rPr lang="es-ES" sz="2000" b="0" i="1" smtClean="0">
                                  <a:solidFill>
                                    <a:schemeClr val="bg1"/>
                                  </a:solidFill>
                                  <a:latin typeface="Cambria Math" panose="02040503050406030204" pitchFamily="18" charset="0"/>
                                  <a:cs typeface="Calibri" panose="020F0502020204030204" pitchFamily="34" charset="0"/>
                                </a:rPr>
                                <m:t>−1</m:t>
                              </m:r>
                            </m:sup>
                          </m:sSup>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1" i="0" smtClean="0">
                                  <a:solidFill>
                                    <a:schemeClr val="bg1"/>
                                  </a:solidFill>
                                  <a:latin typeface="Cambria Math" panose="02040503050406030204" pitchFamily="18" charset="0"/>
                                  <a:cs typeface="Calibri" panose="020F0502020204030204" pitchFamily="34" charset="0"/>
                                </a:rPr>
                                <m:t>𝐱</m:t>
                              </m:r>
                              <m:r>
                                <a:rPr lang="es-ES" sz="2000" b="0" i="1" smtClean="0">
                                  <a:solidFill>
                                    <a:schemeClr val="bg1"/>
                                  </a:solidFill>
                                  <a:latin typeface="Cambria Math" panose="02040503050406030204" pitchFamily="18" charset="0"/>
                                  <a:cs typeface="Calibri" panose="020F0502020204030204" pitchFamily="34" charset="0"/>
                                </a:rPr>
                                <m:t>−</m:t>
                              </m:r>
                              <m:r>
                                <a:rPr lang="es-ES" sz="2000" b="1" i="1" smtClean="0">
                                  <a:solidFill>
                                    <a:schemeClr val="bg1"/>
                                  </a:solidFill>
                                  <a:latin typeface="Cambria Math" panose="02040503050406030204" pitchFamily="18" charset="0"/>
                                  <a:cs typeface="Calibri" panose="020F0502020204030204" pitchFamily="34" charset="0"/>
                                </a:rPr>
                                <m:t>𝝁</m:t>
                              </m:r>
                            </m:e>
                          </m:d>
                        </m:e>
                      </m:nary>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476163"/>
                <a:ext cx="9000066" cy="4932584"/>
              </a:xfrm>
              <a:blipFill>
                <a:blip r:embed="rId2"/>
                <a:stretch>
                  <a:fillRect l="-271"/>
                </a:stretch>
              </a:blipFill>
            </p:spPr>
            <p:txBody>
              <a:bodyPr/>
              <a:lstStyle/>
              <a:p>
                <a:r>
                  <a:rPr lang="es-ES">
                    <a:noFill/>
                  </a:rPr>
                  <a:t> </a:t>
                </a:r>
              </a:p>
            </p:txBody>
          </p:sp>
        </mc:Fallback>
      </mc:AlternateContent>
    </p:spTree>
    <p:extLst>
      <p:ext uri="{BB962C8B-B14F-4D97-AF65-F5344CB8AC3E}">
        <p14:creationId xmlns:p14="http://schemas.microsoft.com/office/powerpoint/2010/main" val="158233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Contraste para la media de una Normal multivariante</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00066"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Es decir, tenemos que obtener los estimadores MV de </a:t>
                </a:r>
                <a14:m>
                  <m:oMath xmlns:m="http://schemas.openxmlformats.org/officeDocument/2006/math">
                    <m:r>
                      <a:rPr lang="es-ES" sz="2000">
                        <a:solidFill>
                          <a:schemeClr val="bg1"/>
                        </a:solidFill>
                        <a:latin typeface="Cambria Math" panose="02040503050406030204" pitchFamily="18" charset="0"/>
                      </a:rPr>
                      <m:t>𝝁</m:t>
                    </m:r>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r>
                      <m:rPr>
                        <m:sty m:val="p"/>
                      </m:rPr>
                      <a:rPr lang="es-ES" sz="2000">
                        <a:solidFill>
                          <a:schemeClr val="bg1"/>
                        </a:solidFill>
                        <a:latin typeface="Cambria Math" panose="02040503050406030204" pitchFamily="18" charset="0"/>
                      </a:rPr>
                      <m:t>Σ</m:t>
                    </m:r>
                  </m:oMath>
                </a14:m>
                <a:r>
                  <a:rPr lang="es-ES" sz="2000" dirty="0">
                    <a:solidFill>
                      <a:schemeClr val="bg1"/>
                    </a:solidFill>
                    <a:latin typeface="Calibri" panose="020F0502020204030204" pitchFamily="34" charset="0"/>
                    <a:cs typeface="Calibri" panose="020F0502020204030204" pitchFamily="34" charset="0"/>
                  </a:rPr>
                  <a:t>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y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1</m:t>
                        </m:r>
                      </m:sub>
                    </m:sSub>
                  </m:oMath>
                </a14:m>
                <a:r>
                  <a:rPr lang="es-ES" sz="2000" dirty="0">
                    <a:solidFill>
                      <a:schemeClr val="bg1"/>
                    </a:solidFill>
                    <a:latin typeface="Calibri" panose="020F0502020204030204" pitchFamily="34" charset="0"/>
                    <a:cs typeface="Calibri" panose="020F0502020204030204" pitchFamily="34" charset="0"/>
                  </a:rPr>
                  <a:t>.</a:t>
                </a:r>
              </a:p>
              <a:p>
                <a:pPr marL="0" indent="0">
                  <a:buNone/>
                </a:pPr>
                <a14:m>
                  <m:oMathPara xmlns:m="http://schemas.openxmlformats.org/officeDocument/2006/math">
                    <m:oMathParaPr>
                      <m:jc m:val="centerGroup"/>
                    </m:oMathParaPr>
                    <m:oMath xmlns:m="http://schemas.openxmlformats.org/officeDocument/2006/math">
                      <m:r>
                        <a:rPr lang="es-ES" sz="2000">
                          <a:solidFill>
                            <a:schemeClr val="bg1"/>
                          </a:solidFill>
                          <a:latin typeface="Cambria Math" panose="02040503050406030204" pitchFamily="18" charset="0"/>
                        </a:rPr>
                        <m:t>𝐿</m:t>
                      </m:r>
                      <m:d>
                        <m:dPr>
                          <m:endChr m:val="|"/>
                          <m:ctrlPr>
                            <a:rPr lang="es-ES" sz="2000" i="1">
                              <a:solidFill>
                                <a:schemeClr val="bg1"/>
                              </a:solidFill>
                              <a:latin typeface="Cambria Math" panose="02040503050406030204" pitchFamily="18" charset="0"/>
                            </a:rPr>
                          </m:ctrlPr>
                        </m:dPr>
                        <m:e>
                          <m:r>
                            <a:rPr lang="es-ES" sz="2000">
                              <a:solidFill>
                                <a:schemeClr val="bg1"/>
                              </a:solidFill>
                              <a:latin typeface="Cambria Math" panose="02040503050406030204" pitchFamily="18" charset="0"/>
                            </a:rPr>
                            <m:t>𝝁</m:t>
                          </m:r>
                          <m:r>
                            <a:rPr lang="es-ES" sz="2000">
                              <a:solidFill>
                                <a:schemeClr val="bg1"/>
                              </a:solidFill>
                              <a:latin typeface="Cambria Math" panose="02040503050406030204" pitchFamily="18" charset="0"/>
                            </a:rPr>
                            <m:t>,</m:t>
                          </m:r>
                          <m:r>
                            <m:rPr>
                              <m:sty m:val="p"/>
                            </m:rPr>
                            <a:rPr lang="es-ES" sz="2000">
                              <a:solidFill>
                                <a:schemeClr val="bg1"/>
                              </a:solidFill>
                              <a:latin typeface="Cambria Math" panose="02040503050406030204" pitchFamily="18" charset="0"/>
                            </a:rPr>
                            <m:t>Σ</m:t>
                          </m:r>
                          <m:r>
                            <a:rPr lang="es-ES" sz="2000">
                              <a:solidFill>
                                <a:schemeClr val="bg1"/>
                              </a:solidFill>
                              <a:latin typeface="Cambria Math" panose="02040503050406030204" pitchFamily="18" charset="0"/>
                            </a:rPr>
                            <m:t> </m:t>
                          </m:r>
                        </m:e>
                      </m:d>
                      <m:r>
                        <a:rPr lang="es-ES" sz="2000">
                          <a:solidFill>
                            <a:schemeClr val="bg1"/>
                          </a:solidFill>
                          <a:latin typeface="Cambria Math" panose="02040503050406030204" pitchFamily="18" charset="0"/>
                        </a:rPr>
                        <m:t>𝐱</m:t>
                      </m:r>
                      <m:r>
                        <a:rPr lang="es-ES" sz="2000">
                          <a:solidFill>
                            <a:schemeClr val="bg1"/>
                          </a:solidFill>
                          <a:latin typeface="Cambria Math" panose="02040503050406030204" pitchFamily="18" charset="0"/>
                        </a:rPr>
                        <m:t>)=−</m:t>
                      </m:r>
                      <m:f>
                        <m:fPr>
                          <m:ctrlPr>
                            <a:rPr lang="es-ES" sz="2000" i="1">
                              <a:solidFill>
                                <a:schemeClr val="bg1"/>
                              </a:solidFill>
                              <a:latin typeface="Cambria Math" panose="02040503050406030204" pitchFamily="18" charset="0"/>
                            </a:rPr>
                          </m:ctrlPr>
                        </m:fPr>
                        <m:num>
                          <m:r>
                            <a:rPr lang="es-ES" sz="2000">
                              <a:solidFill>
                                <a:schemeClr val="bg1"/>
                              </a:solidFill>
                              <a:latin typeface="Cambria Math" panose="02040503050406030204" pitchFamily="18" charset="0"/>
                            </a:rPr>
                            <m:t>𝑛</m:t>
                          </m:r>
                        </m:num>
                        <m:den>
                          <m:r>
                            <a:rPr lang="es-ES" sz="2000">
                              <a:solidFill>
                                <a:schemeClr val="bg1"/>
                              </a:solidFill>
                              <a:latin typeface="Cambria Math" panose="02040503050406030204" pitchFamily="18" charset="0"/>
                            </a:rPr>
                            <m:t>2</m:t>
                          </m:r>
                        </m:den>
                      </m:f>
                      <m:func>
                        <m:funcPr>
                          <m:ctrlPr>
                            <a:rPr lang="es-ES" sz="2000" i="1">
                              <a:solidFill>
                                <a:schemeClr val="bg1"/>
                              </a:solidFill>
                              <a:latin typeface="Cambria Math" panose="02040503050406030204" pitchFamily="18" charset="0"/>
                            </a:rPr>
                          </m:ctrlPr>
                        </m:funcPr>
                        <m:fName>
                          <m:r>
                            <m:rPr>
                              <m:sty m:val="p"/>
                            </m:rPr>
                            <a:rPr lang="es-ES" sz="2000">
                              <a:solidFill>
                                <a:schemeClr val="bg1"/>
                              </a:solidFill>
                              <a:latin typeface="Cambria Math" panose="02040503050406030204" pitchFamily="18" charset="0"/>
                            </a:rPr>
                            <m:t>log</m:t>
                          </m:r>
                        </m:fName>
                        <m:e>
                          <m:d>
                            <m:dPr>
                              <m:begChr m:val="|"/>
                              <m:endChr m:val="|"/>
                              <m:ctrlPr>
                                <a:rPr lang="es-ES" sz="2000" i="1">
                                  <a:solidFill>
                                    <a:schemeClr val="bg1"/>
                                  </a:solidFill>
                                  <a:latin typeface="Cambria Math" panose="02040503050406030204" pitchFamily="18" charset="0"/>
                                </a:rPr>
                              </m:ctrlPr>
                            </m:dPr>
                            <m:e>
                              <m:r>
                                <m:rPr>
                                  <m:sty m:val="p"/>
                                </m:rPr>
                                <a:rPr lang="es-ES" sz="2000">
                                  <a:solidFill>
                                    <a:schemeClr val="bg1"/>
                                  </a:solidFill>
                                  <a:latin typeface="Cambria Math" panose="02040503050406030204" pitchFamily="18" charset="0"/>
                                </a:rPr>
                                <m:t>Σ</m:t>
                              </m:r>
                            </m:e>
                          </m:d>
                        </m:e>
                      </m:func>
                      <m:r>
                        <a:rPr lang="es-ES" sz="2000">
                          <a:solidFill>
                            <a:schemeClr val="bg1"/>
                          </a:solidFill>
                          <a:latin typeface="Cambria Math" panose="02040503050406030204" pitchFamily="18" charset="0"/>
                        </a:rPr>
                        <m:t>−</m:t>
                      </m:r>
                      <m:f>
                        <m:fPr>
                          <m:ctrlPr>
                            <a:rPr lang="es-ES" sz="2000" i="1">
                              <a:solidFill>
                                <a:schemeClr val="bg1"/>
                              </a:solidFill>
                              <a:latin typeface="Cambria Math" panose="02040503050406030204" pitchFamily="18" charset="0"/>
                            </a:rPr>
                          </m:ctrlPr>
                        </m:fPr>
                        <m:num>
                          <m:r>
                            <a:rPr lang="es-ES" sz="2000">
                              <a:solidFill>
                                <a:schemeClr val="bg1"/>
                              </a:solidFill>
                              <a:latin typeface="Cambria Math" panose="02040503050406030204" pitchFamily="18" charset="0"/>
                            </a:rPr>
                            <m:t>1</m:t>
                          </m:r>
                        </m:num>
                        <m:den>
                          <m:r>
                            <a:rPr lang="es-ES" sz="2000">
                              <a:solidFill>
                                <a:schemeClr val="bg1"/>
                              </a:solidFill>
                              <a:latin typeface="Cambria Math" panose="02040503050406030204" pitchFamily="18" charset="0"/>
                            </a:rPr>
                            <m:t>2</m:t>
                          </m:r>
                        </m:den>
                      </m:f>
                      <m:nary>
                        <m:naryPr>
                          <m:chr m:val="∑"/>
                          <m:ctrlPr>
                            <a:rPr lang="es-ES" sz="2000" i="1">
                              <a:solidFill>
                                <a:schemeClr val="bg1"/>
                              </a:solidFill>
                              <a:latin typeface="Cambria Math" panose="02040503050406030204" pitchFamily="18" charset="0"/>
                            </a:rPr>
                          </m:ctrlPr>
                        </m:naryPr>
                        <m:sub>
                          <m:r>
                            <m:rPr>
                              <m:brk m:alnAt="23"/>
                            </m:rPr>
                            <a:rPr lang="es-ES" sz="2000">
                              <a:solidFill>
                                <a:schemeClr val="bg1"/>
                              </a:solidFill>
                              <a:latin typeface="Cambria Math" panose="02040503050406030204" pitchFamily="18" charset="0"/>
                            </a:rPr>
                            <m:t>𝑖</m:t>
                          </m:r>
                          <m:r>
                            <a:rPr lang="es-ES" sz="2000">
                              <a:solidFill>
                                <a:schemeClr val="bg1"/>
                              </a:solidFill>
                              <a:latin typeface="Cambria Math" panose="02040503050406030204" pitchFamily="18" charset="0"/>
                            </a:rPr>
                            <m:t>=1</m:t>
                          </m:r>
                        </m:sub>
                        <m:sup>
                          <m:r>
                            <a:rPr lang="es-ES" sz="2000">
                              <a:solidFill>
                                <a:schemeClr val="bg1"/>
                              </a:solidFill>
                              <a:latin typeface="Cambria Math" panose="02040503050406030204" pitchFamily="18" charset="0"/>
                            </a:rPr>
                            <m:t>𝑛</m:t>
                          </m:r>
                        </m:sup>
                        <m:e>
                          <m:sSup>
                            <m:sSupPr>
                              <m:ctrlPr>
                                <a:rPr lang="es-ES" sz="2000" i="1">
                                  <a:solidFill>
                                    <a:schemeClr val="bg1"/>
                                  </a:solidFill>
                                  <a:latin typeface="Cambria Math" panose="02040503050406030204" pitchFamily="18" charset="0"/>
                                </a:rPr>
                              </m:ctrlPr>
                            </m:sSupPr>
                            <m:e>
                              <m:d>
                                <m:dPr>
                                  <m:ctrlPr>
                                    <a:rPr lang="es-ES" sz="2000" i="1">
                                      <a:solidFill>
                                        <a:schemeClr val="bg1"/>
                                      </a:solidFill>
                                      <a:latin typeface="Cambria Math" panose="02040503050406030204" pitchFamily="18" charset="0"/>
                                    </a:rPr>
                                  </m:ctrlPr>
                                </m:dPr>
                                <m:e>
                                  <m:r>
                                    <a:rPr lang="es-ES" sz="2000">
                                      <a:solidFill>
                                        <a:schemeClr val="bg1"/>
                                      </a:solidFill>
                                      <a:latin typeface="Cambria Math" panose="02040503050406030204" pitchFamily="18" charset="0"/>
                                    </a:rPr>
                                    <m:t>𝐱</m:t>
                                  </m:r>
                                  <m:r>
                                    <a:rPr lang="es-ES" sz="2000">
                                      <a:solidFill>
                                        <a:schemeClr val="bg1"/>
                                      </a:solidFill>
                                      <a:latin typeface="Cambria Math" panose="02040503050406030204" pitchFamily="18" charset="0"/>
                                    </a:rPr>
                                    <m:t>−</m:t>
                                  </m:r>
                                  <m:r>
                                    <a:rPr lang="es-ES" sz="2000">
                                      <a:solidFill>
                                        <a:schemeClr val="bg1"/>
                                      </a:solidFill>
                                      <a:latin typeface="Cambria Math" panose="02040503050406030204" pitchFamily="18" charset="0"/>
                                    </a:rPr>
                                    <m:t>𝝁</m:t>
                                  </m:r>
                                </m:e>
                              </m:d>
                            </m:e>
                            <m:sup>
                              <m:r>
                                <a:rPr lang="es-ES" sz="2000">
                                  <a:solidFill>
                                    <a:schemeClr val="bg1"/>
                                  </a:solidFill>
                                  <a:latin typeface="Cambria Math" panose="02040503050406030204" pitchFamily="18" charset="0"/>
                                </a:rPr>
                                <m:t>𝑡</m:t>
                              </m:r>
                            </m:sup>
                          </m:sSup>
                          <m:sSup>
                            <m:sSupPr>
                              <m:ctrlPr>
                                <a:rPr lang="es-ES" sz="2000" i="1">
                                  <a:solidFill>
                                    <a:schemeClr val="bg1"/>
                                  </a:solidFill>
                                  <a:latin typeface="Cambria Math" panose="02040503050406030204" pitchFamily="18" charset="0"/>
                                </a:rPr>
                              </m:ctrlPr>
                            </m:sSupPr>
                            <m:e>
                              <m:r>
                                <m:rPr>
                                  <m:sty m:val="p"/>
                                </m:rPr>
                                <a:rPr lang="es-ES" sz="2000">
                                  <a:solidFill>
                                    <a:schemeClr val="bg1"/>
                                  </a:solidFill>
                                  <a:latin typeface="Cambria Math" panose="02040503050406030204" pitchFamily="18" charset="0"/>
                                </a:rPr>
                                <m:t>Σ</m:t>
                              </m:r>
                            </m:e>
                            <m:sup>
                              <m:r>
                                <a:rPr lang="es-ES" sz="2000">
                                  <a:solidFill>
                                    <a:schemeClr val="bg1"/>
                                  </a:solidFill>
                                  <a:latin typeface="Cambria Math" panose="02040503050406030204" pitchFamily="18" charset="0"/>
                                </a:rPr>
                                <m:t>−1</m:t>
                              </m:r>
                            </m:sup>
                          </m:sSup>
                          <m:d>
                            <m:dPr>
                              <m:ctrlPr>
                                <a:rPr lang="es-ES" sz="2000" i="1">
                                  <a:solidFill>
                                    <a:schemeClr val="bg1"/>
                                  </a:solidFill>
                                  <a:latin typeface="Cambria Math" panose="02040503050406030204" pitchFamily="18" charset="0"/>
                                </a:rPr>
                              </m:ctrlPr>
                            </m:dPr>
                            <m:e>
                              <m:r>
                                <a:rPr lang="es-ES" sz="2000">
                                  <a:solidFill>
                                    <a:schemeClr val="bg1"/>
                                  </a:solidFill>
                                  <a:latin typeface="Cambria Math" panose="02040503050406030204" pitchFamily="18" charset="0"/>
                                </a:rPr>
                                <m:t>𝐱</m:t>
                              </m:r>
                              <m:r>
                                <a:rPr lang="es-ES" sz="2000">
                                  <a:solidFill>
                                    <a:schemeClr val="bg1"/>
                                  </a:solidFill>
                                  <a:latin typeface="Cambria Math" panose="02040503050406030204" pitchFamily="18" charset="0"/>
                                </a:rPr>
                                <m:t>−</m:t>
                              </m:r>
                              <m:r>
                                <a:rPr lang="es-ES" sz="2000">
                                  <a:solidFill>
                                    <a:schemeClr val="bg1"/>
                                  </a:solidFill>
                                  <a:latin typeface="Cambria Math" panose="02040503050406030204" pitchFamily="18" charset="0"/>
                                </a:rPr>
                                <m:t>𝝁</m:t>
                              </m:r>
                            </m:e>
                          </m:d>
                        </m:e>
                      </m:nary>
                    </m:oMath>
                  </m:oMathPara>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Ya sabemos que en el caso de la distribución Normal estos estimadores,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1</m:t>
                        </m:r>
                      </m:sub>
                    </m:sSub>
                  </m:oMath>
                </a14:m>
                <a:r>
                  <a:rPr lang="es-ES" sz="2000" dirty="0">
                    <a:solidFill>
                      <a:schemeClr val="bg1"/>
                    </a:solidFill>
                    <a:latin typeface="Calibri" panose="020F0502020204030204" pitchFamily="34" charset="0"/>
                    <a:cs typeface="Calibri" panose="020F0502020204030204" pitchFamily="34" charset="0"/>
                  </a:rPr>
                  <a:t>, son el vector de media muestral </a:t>
                </a:r>
                <a14:m>
                  <m:oMath xmlns:m="http://schemas.openxmlformats.org/officeDocument/2006/math">
                    <m:acc>
                      <m:accPr>
                        <m:chr m:val="̅"/>
                        <m:ctrlPr>
                          <a:rPr lang="es-ES" sz="2000" b="0" i="1" smtClean="0">
                            <a:solidFill>
                              <a:schemeClr val="bg1"/>
                            </a:solidFill>
                            <a:latin typeface="Cambria Math" panose="02040503050406030204" pitchFamily="18" charset="0"/>
                            <a:cs typeface="Calibri" panose="020F0502020204030204" pitchFamily="34" charset="0"/>
                          </a:rPr>
                        </m:ctrlPr>
                      </m:accPr>
                      <m:e>
                        <m:r>
                          <a:rPr lang="es-ES" sz="2000" b="1" i="0" smtClean="0">
                            <a:solidFill>
                              <a:schemeClr val="bg1"/>
                            </a:solidFill>
                            <a:latin typeface="Cambria Math" panose="02040503050406030204" pitchFamily="18" charset="0"/>
                            <a:cs typeface="Calibri" panose="020F0502020204030204" pitchFamily="34" charset="0"/>
                          </a:rPr>
                          <m:t>𝐱</m:t>
                        </m:r>
                      </m:e>
                    </m:acc>
                  </m:oMath>
                </a14:m>
                <a:r>
                  <a:rPr lang="es-ES" sz="2000" dirty="0">
                    <a:solidFill>
                      <a:schemeClr val="bg1"/>
                    </a:solidFill>
                    <a:latin typeface="Calibri" panose="020F0502020204030204" pitchFamily="34" charset="0"/>
                    <a:cs typeface="Calibri" panose="020F0502020204030204" pitchFamily="34" charset="0"/>
                  </a:rPr>
                  <a:t> y la matriz de covarianza muestral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𝑆</m:t>
                    </m:r>
                  </m:oMath>
                </a14:m>
                <a:r>
                  <a:rPr lang="es-ES" sz="2000" dirty="0">
                    <a:solidFill>
                      <a:schemeClr val="bg1"/>
                    </a:solidFill>
                    <a:latin typeface="Calibri" panose="020F0502020204030204" pitchFamily="34" charset="0"/>
                    <a:cs typeface="Calibri" panose="020F0502020204030204" pitchFamily="34" charset="0"/>
                  </a:rPr>
                  <a:t>.</a:t>
                </a:r>
              </a:p>
              <a:p>
                <a:r>
                  <a:rPr lang="es-ES" sz="2000" dirty="0">
                    <a:solidFill>
                      <a:schemeClr val="bg1"/>
                    </a:solidFill>
                    <a:latin typeface="Calibri" panose="020F0502020204030204" pitchFamily="34" charset="0"/>
                    <a:cs typeface="Calibri" panose="020F0502020204030204" pitchFamily="34" charset="0"/>
                  </a:rPr>
                  <a:t>Según la definición equivalente:</a:t>
                </a:r>
              </a:p>
              <a:p>
                <a:pPr marL="0" indent="0">
                  <a:buNone/>
                </a:pPr>
                <a14:m>
                  <m:oMathPara xmlns:m="http://schemas.openxmlformats.org/officeDocument/2006/math">
                    <m:oMathParaPr>
                      <m:jc m:val="centerGroup"/>
                    </m:oMathParaPr>
                    <m:oMath xmlns:m="http://schemas.openxmlformats.org/officeDocument/2006/math">
                      <m:r>
                        <a:rPr lang="es-ES" sz="2000">
                          <a:solidFill>
                            <a:schemeClr val="bg1"/>
                          </a:solidFill>
                          <a:latin typeface="Cambria Math" panose="02040503050406030204" pitchFamily="18" charset="0"/>
                        </a:rPr>
                        <m:t>𝐿</m:t>
                      </m:r>
                      <m:d>
                        <m:dPr>
                          <m:endChr m:val="|"/>
                          <m:ctrlPr>
                            <a:rPr lang="es-ES" sz="2000" i="1">
                              <a:solidFill>
                                <a:schemeClr val="bg1"/>
                              </a:solidFill>
                              <a:latin typeface="Cambria Math" panose="02040503050406030204" pitchFamily="18" charset="0"/>
                            </a:rPr>
                          </m:ctrlPr>
                        </m:dPr>
                        <m:e>
                          <m:r>
                            <a:rPr lang="es-ES" sz="2000">
                              <a:solidFill>
                                <a:schemeClr val="bg1"/>
                              </a:solidFill>
                              <a:latin typeface="Cambria Math" panose="02040503050406030204" pitchFamily="18" charset="0"/>
                            </a:rPr>
                            <m:t>𝝁</m:t>
                          </m:r>
                          <m:r>
                            <a:rPr lang="es-ES" sz="2000">
                              <a:solidFill>
                                <a:schemeClr val="bg1"/>
                              </a:solidFill>
                              <a:latin typeface="Cambria Math" panose="02040503050406030204" pitchFamily="18" charset="0"/>
                            </a:rPr>
                            <m:t>,</m:t>
                          </m:r>
                          <m:r>
                            <m:rPr>
                              <m:sty m:val="p"/>
                            </m:rPr>
                            <a:rPr lang="es-ES" sz="2000">
                              <a:solidFill>
                                <a:schemeClr val="bg1"/>
                              </a:solidFill>
                              <a:latin typeface="Cambria Math" panose="02040503050406030204" pitchFamily="18" charset="0"/>
                            </a:rPr>
                            <m:t>Σ</m:t>
                          </m:r>
                          <m:r>
                            <a:rPr lang="es-ES" sz="2000">
                              <a:solidFill>
                                <a:schemeClr val="bg1"/>
                              </a:solidFill>
                              <a:latin typeface="Cambria Math" panose="02040503050406030204" pitchFamily="18" charset="0"/>
                            </a:rPr>
                            <m:t> </m:t>
                          </m:r>
                        </m:e>
                      </m:d>
                      <m:r>
                        <a:rPr lang="es-ES" sz="2000">
                          <a:solidFill>
                            <a:schemeClr val="bg1"/>
                          </a:solidFill>
                          <a:latin typeface="Cambria Math" panose="02040503050406030204" pitchFamily="18" charset="0"/>
                        </a:rPr>
                        <m:t>𝐱</m:t>
                      </m:r>
                      <m:r>
                        <a:rPr lang="es-ES" sz="2000">
                          <a:solidFill>
                            <a:schemeClr val="bg1"/>
                          </a:solidFill>
                          <a:latin typeface="Cambria Math" panose="02040503050406030204" pitchFamily="18" charset="0"/>
                        </a:rPr>
                        <m:t>)=−</m:t>
                      </m:r>
                      <m:f>
                        <m:fPr>
                          <m:ctrlPr>
                            <a:rPr lang="es-ES" sz="2000" i="1">
                              <a:solidFill>
                                <a:schemeClr val="bg1"/>
                              </a:solidFill>
                              <a:latin typeface="Cambria Math" panose="02040503050406030204" pitchFamily="18" charset="0"/>
                            </a:rPr>
                          </m:ctrlPr>
                        </m:fPr>
                        <m:num>
                          <m:r>
                            <a:rPr lang="es-ES" sz="2000">
                              <a:solidFill>
                                <a:schemeClr val="bg1"/>
                              </a:solidFill>
                              <a:latin typeface="Cambria Math" panose="02040503050406030204" pitchFamily="18" charset="0"/>
                            </a:rPr>
                            <m:t>𝑛</m:t>
                          </m:r>
                        </m:num>
                        <m:den>
                          <m:r>
                            <a:rPr lang="es-ES" sz="2000">
                              <a:solidFill>
                                <a:schemeClr val="bg1"/>
                              </a:solidFill>
                              <a:latin typeface="Cambria Math" panose="02040503050406030204" pitchFamily="18" charset="0"/>
                            </a:rPr>
                            <m:t>2</m:t>
                          </m:r>
                        </m:den>
                      </m:f>
                      <m:func>
                        <m:funcPr>
                          <m:ctrlPr>
                            <a:rPr lang="es-ES" sz="2000" i="1">
                              <a:solidFill>
                                <a:schemeClr val="bg1"/>
                              </a:solidFill>
                              <a:latin typeface="Cambria Math" panose="02040503050406030204" pitchFamily="18" charset="0"/>
                            </a:rPr>
                          </m:ctrlPr>
                        </m:funcPr>
                        <m:fName>
                          <m:r>
                            <m:rPr>
                              <m:sty m:val="p"/>
                            </m:rPr>
                            <a:rPr lang="es-ES" sz="2000">
                              <a:solidFill>
                                <a:schemeClr val="bg1"/>
                              </a:solidFill>
                              <a:latin typeface="Cambria Math" panose="02040503050406030204" pitchFamily="18" charset="0"/>
                            </a:rPr>
                            <m:t>log</m:t>
                          </m:r>
                        </m:fName>
                        <m:e>
                          <m:d>
                            <m:dPr>
                              <m:begChr m:val="|"/>
                              <m:endChr m:val="|"/>
                              <m:ctrlPr>
                                <a:rPr lang="es-ES" sz="2000" i="1">
                                  <a:solidFill>
                                    <a:schemeClr val="bg1"/>
                                  </a:solidFill>
                                  <a:latin typeface="Cambria Math" panose="02040503050406030204" pitchFamily="18" charset="0"/>
                                </a:rPr>
                              </m:ctrlPr>
                            </m:dPr>
                            <m:e>
                              <m:r>
                                <m:rPr>
                                  <m:sty m:val="p"/>
                                </m:rPr>
                                <a:rPr lang="es-ES" sz="2000">
                                  <a:solidFill>
                                    <a:schemeClr val="bg1"/>
                                  </a:solidFill>
                                  <a:latin typeface="Cambria Math" panose="02040503050406030204" pitchFamily="18" charset="0"/>
                                </a:rPr>
                                <m:t>Σ</m:t>
                              </m:r>
                            </m:e>
                          </m:d>
                        </m:e>
                      </m:func>
                      <m:r>
                        <a:rPr lang="es-ES" sz="2000" b="0" i="1" smtClean="0">
                          <a:solidFill>
                            <a:schemeClr val="bg1"/>
                          </a:solidFill>
                          <a:latin typeface="Cambria Math" panose="02040503050406030204" pitchFamily="18" charset="0"/>
                        </a:rPr>
                        <m:t>−</m:t>
                      </m:r>
                      <m:f>
                        <m:fPr>
                          <m:ctrlPr>
                            <a:rPr lang="es-ES" sz="2000" b="0" i="1" smtClean="0">
                              <a:solidFill>
                                <a:schemeClr val="bg1"/>
                              </a:solidFill>
                              <a:latin typeface="Cambria Math" panose="02040503050406030204" pitchFamily="18" charset="0"/>
                            </a:rPr>
                          </m:ctrlPr>
                        </m:fPr>
                        <m:num>
                          <m:r>
                            <a:rPr lang="es-ES" sz="2000" b="0" i="1" smtClean="0">
                              <a:solidFill>
                                <a:schemeClr val="bg1"/>
                              </a:solidFill>
                              <a:latin typeface="Cambria Math" panose="02040503050406030204" pitchFamily="18" charset="0"/>
                            </a:rPr>
                            <m:t>𝑛</m:t>
                          </m:r>
                        </m:num>
                        <m:den>
                          <m:r>
                            <a:rPr lang="es-ES" sz="2000" b="0" i="1" smtClean="0">
                              <a:solidFill>
                                <a:schemeClr val="bg1"/>
                              </a:solidFill>
                              <a:latin typeface="Cambria Math" panose="02040503050406030204" pitchFamily="18" charset="0"/>
                            </a:rPr>
                            <m:t>2</m:t>
                          </m:r>
                        </m:den>
                      </m:f>
                      <m:r>
                        <a:rPr lang="es-ES" sz="2000" b="0" i="1" smtClean="0">
                          <a:solidFill>
                            <a:schemeClr val="bg1"/>
                          </a:solidFill>
                          <a:latin typeface="Cambria Math" panose="02040503050406030204" pitchFamily="18" charset="0"/>
                        </a:rPr>
                        <m:t>𝑡𝑟</m:t>
                      </m:r>
                      <m:r>
                        <a:rPr lang="es-ES" sz="2000" b="0" i="1" smtClean="0">
                          <a:solidFill>
                            <a:schemeClr val="bg1"/>
                          </a:solidFill>
                          <a:latin typeface="Cambria Math" panose="02040503050406030204" pitchFamily="18" charset="0"/>
                        </a:rPr>
                        <m:t> </m:t>
                      </m:r>
                      <m:sSup>
                        <m:sSupPr>
                          <m:ctrlPr>
                            <a:rPr lang="es-ES" sz="2000" b="0" i="1" smtClean="0">
                              <a:solidFill>
                                <a:schemeClr val="bg1"/>
                              </a:solidFill>
                              <a:latin typeface="Cambria Math" panose="02040503050406030204" pitchFamily="18" charset="0"/>
                            </a:rPr>
                          </m:ctrlPr>
                        </m:sSupPr>
                        <m:e>
                          <m:r>
                            <m:rPr>
                              <m:sty m:val="p"/>
                            </m:rPr>
                            <a:rPr lang="es-ES" sz="2000" b="0" i="0" smtClean="0">
                              <a:solidFill>
                                <a:schemeClr val="bg1"/>
                              </a:solidFill>
                              <a:latin typeface="Cambria Math" panose="02040503050406030204" pitchFamily="18" charset="0"/>
                            </a:rPr>
                            <m:t>Σ</m:t>
                          </m:r>
                        </m:e>
                        <m:sup>
                          <m:r>
                            <a:rPr lang="es-ES" sz="2000" b="0" i="0" smtClean="0">
                              <a:solidFill>
                                <a:schemeClr val="bg1"/>
                              </a:solidFill>
                              <a:latin typeface="Cambria Math" panose="02040503050406030204" pitchFamily="18" charset="0"/>
                            </a:rPr>
                            <m:t>−1</m:t>
                          </m:r>
                        </m:sup>
                      </m:sSup>
                      <m:r>
                        <m:rPr>
                          <m:sty m:val="p"/>
                        </m:rPr>
                        <a:rPr lang="es-ES" sz="2000" b="0" i="0" smtClean="0">
                          <a:solidFill>
                            <a:schemeClr val="bg1"/>
                          </a:solidFill>
                          <a:latin typeface="Cambria Math" panose="02040503050406030204" pitchFamily="18" charset="0"/>
                        </a:rPr>
                        <m:t>S</m:t>
                      </m:r>
                      <m:r>
                        <a:rPr lang="es-ES" sz="2000" b="0" i="0" smtClean="0">
                          <a:solidFill>
                            <a:schemeClr val="bg1"/>
                          </a:solidFill>
                          <a:latin typeface="Cambria Math" panose="02040503050406030204" pitchFamily="18" charset="0"/>
                        </a:rPr>
                        <m:t>−</m:t>
                      </m:r>
                      <m:f>
                        <m:fPr>
                          <m:ctrlPr>
                            <a:rPr lang="es-ES" sz="2000" b="0" i="1" smtClean="0">
                              <a:solidFill>
                                <a:schemeClr val="bg1"/>
                              </a:solidFill>
                              <a:latin typeface="Cambria Math" panose="02040503050406030204" pitchFamily="18" charset="0"/>
                            </a:rPr>
                          </m:ctrlPr>
                        </m:fPr>
                        <m:num>
                          <m:r>
                            <a:rPr lang="es-ES" sz="2000" b="0" i="1" smtClean="0">
                              <a:solidFill>
                                <a:schemeClr val="bg1"/>
                              </a:solidFill>
                              <a:latin typeface="Cambria Math" panose="02040503050406030204" pitchFamily="18" charset="0"/>
                            </a:rPr>
                            <m:t>𝑛</m:t>
                          </m:r>
                        </m:num>
                        <m:den>
                          <m:r>
                            <a:rPr lang="es-ES" sz="2000" b="0" i="0" smtClean="0">
                              <a:solidFill>
                                <a:schemeClr val="bg1"/>
                              </a:solidFill>
                              <a:latin typeface="Cambria Math" panose="02040503050406030204" pitchFamily="18" charset="0"/>
                            </a:rPr>
                            <m:t>2</m:t>
                          </m:r>
                        </m:den>
                      </m:f>
                      <m:sSup>
                        <m:sSupPr>
                          <m:ctrlPr>
                            <a:rPr lang="es-ES" sz="2000" b="0" i="1" smtClean="0">
                              <a:solidFill>
                                <a:schemeClr val="bg1"/>
                              </a:solidFill>
                              <a:latin typeface="Cambria Math" panose="02040503050406030204" pitchFamily="18" charset="0"/>
                            </a:rPr>
                          </m:ctrlPr>
                        </m:sSupPr>
                        <m:e>
                          <m:d>
                            <m:dPr>
                              <m:ctrlPr>
                                <a:rPr lang="es-ES" sz="2000" b="0" i="1" smtClean="0">
                                  <a:solidFill>
                                    <a:schemeClr val="bg1"/>
                                  </a:solidFill>
                                  <a:latin typeface="Cambria Math" panose="02040503050406030204" pitchFamily="18" charset="0"/>
                                </a:rPr>
                              </m:ctrlPr>
                            </m:dPr>
                            <m:e>
                              <m:acc>
                                <m:accPr>
                                  <m:chr m:val="̅"/>
                                  <m:ctrlPr>
                                    <a:rPr lang="es-ES" sz="2000"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r>
                                <a:rPr lang="es-ES" sz="2000" b="0" i="1" smtClean="0">
                                  <a:solidFill>
                                    <a:schemeClr val="bg1"/>
                                  </a:solidFill>
                                  <a:latin typeface="Cambria Math" panose="02040503050406030204" pitchFamily="18" charset="0"/>
                                  <a:cs typeface="Calibri" panose="020F0502020204030204" pitchFamily="34" charset="0"/>
                                </a:rPr>
                                <m:t>−</m:t>
                              </m:r>
                              <m:r>
                                <a:rPr lang="es-ES" sz="2000">
                                  <a:solidFill>
                                    <a:schemeClr val="bg1"/>
                                  </a:solidFill>
                                  <a:latin typeface="Cambria Math" panose="02040503050406030204" pitchFamily="18" charset="0"/>
                                </a:rPr>
                                <m:t>𝝁</m:t>
                              </m:r>
                            </m:e>
                          </m:d>
                        </m:e>
                        <m:sup>
                          <m:r>
                            <a:rPr lang="es-ES" sz="2000" b="0" i="1" smtClean="0">
                              <a:solidFill>
                                <a:schemeClr val="bg1"/>
                              </a:solidFill>
                              <a:latin typeface="Cambria Math" panose="02040503050406030204" pitchFamily="18" charset="0"/>
                            </a:rPr>
                            <m:t>𝑡</m:t>
                          </m:r>
                        </m:sup>
                      </m:sSup>
                      <m:sSup>
                        <m:sSupPr>
                          <m:ctrlPr>
                            <a:rPr lang="es-ES" sz="2000" b="0" i="1" smtClean="0">
                              <a:solidFill>
                                <a:schemeClr val="bg1"/>
                              </a:solidFill>
                              <a:latin typeface="Cambria Math" panose="02040503050406030204" pitchFamily="18" charset="0"/>
                            </a:rPr>
                          </m:ctrlPr>
                        </m:sSupPr>
                        <m:e>
                          <m:r>
                            <m:rPr>
                              <m:sty m:val="p"/>
                            </m:rPr>
                            <a:rPr lang="es-ES" sz="2000" b="0" i="0" smtClean="0">
                              <a:solidFill>
                                <a:schemeClr val="bg1"/>
                              </a:solidFill>
                              <a:latin typeface="Cambria Math" panose="02040503050406030204" pitchFamily="18" charset="0"/>
                            </a:rPr>
                            <m:t>Σ</m:t>
                          </m:r>
                        </m:e>
                        <m:sup>
                          <m:r>
                            <a:rPr lang="es-ES" sz="2000" b="0" i="0" smtClean="0">
                              <a:solidFill>
                                <a:schemeClr val="bg1"/>
                              </a:solidFill>
                              <a:latin typeface="Cambria Math" panose="02040503050406030204" pitchFamily="18" charset="0"/>
                            </a:rPr>
                            <m:t>−1</m:t>
                          </m:r>
                        </m:sup>
                      </m:sSup>
                      <m:d>
                        <m:dPr>
                          <m:ctrlPr>
                            <a:rPr lang="es-ES" sz="2000" b="0" i="1" smtClean="0">
                              <a:solidFill>
                                <a:schemeClr val="bg1"/>
                              </a:solidFill>
                              <a:latin typeface="Cambria Math" panose="02040503050406030204" pitchFamily="18" charset="0"/>
                            </a:rPr>
                          </m:ctrlPr>
                        </m:dPr>
                        <m:e>
                          <m:acc>
                            <m:accPr>
                              <m:chr m:val="̅"/>
                              <m:ctrlPr>
                                <a:rPr lang="es-ES" sz="2000"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r>
                            <a:rPr lang="es-ES" sz="2000" i="1">
                              <a:solidFill>
                                <a:schemeClr val="bg1"/>
                              </a:solidFill>
                              <a:latin typeface="Cambria Math" panose="02040503050406030204" pitchFamily="18" charset="0"/>
                              <a:cs typeface="Calibri" panose="020F0502020204030204" pitchFamily="34" charset="0"/>
                            </a:rPr>
                            <m:t>−</m:t>
                          </m:r>
                          <m:r>
                            <a:rPr lang="es-ES" sz="2000">
                              <a:solidFill>
                                <a:schemeClr val="bg1"/>
                              </a:solidFill>
                              <a:latin typeface="Cambria Math" panose="02040503050406030204" pitchFamily="18" charset="0"/>
                            </a:rPr>
                            <m:t>𝝁</m:t>
                          </m:r>
                        </m:e>
                      </m:d>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dirty="0">
                    <a:solidFill>
                      <a:schemeClr val="bg1"/>
                    </a:solidFill>
                    <a:latin typeface="Calibri" panose="020F0502020204030204" pitchFamily="34" charset="0"/>
                    <a:cs typeface="Calibri" panose="020F0502020204030204" pitchFamily="34" charset="0"/>
                  </a:rPr>
                  <a:t>Y sustituyendo </a:t>
                </a:r>
                <a14:m>
                  <m:oMath xmlns:m="http://schemas.openxmlformats.org/officeDocument/2006/math">
                    <m:r>
                      <a:rPr lang="es-ES" sz="2000">
                        <a:solidFill>
                          <a:schemeClr val="bg1"/>
                        </a:solidFill>
                        <a:latin typeface="Cambria Math" panose="02040503050406030204" pitchFamily="18" charset="0"/>
                      </a:rPr>
                      <m:t>𝝁</m:t>
                    </m:r>
                  </m:oMath>
                </a14:m>
                <a:r>
                  <a:rPr lang="es-ES" sz="2000" dirty="0">
                    <a:solidFill>
                      <a:schemeClr val="bg1"/>
                    </a:solidFill>
                    <a:latin typeface="Calibri" panose="020F0502020204030204" pitchFamily="34" charset="0"/>
                    <a:cs typeface="Calibri" panose="020F0502020204030204" pitchFamily="34" charset="0"/>
                  </a:rPr>
                  <a:t> por </a:t>
                </a:r>
                <a14:m>
                  <m:oMath xmlns:m="http://schemas.openxmlformats.org/officeDocument/2006/math">
                    <m:acc>
                      <m:accPr>
                        <m:chr m:val="̅"/>
                        <m:ctrlPr>
                          <a:rPr lang="es-ES" sz="2000"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r>
                      <m:rPr>
                        <m:sty m:val="p"/>
                      </m:rPr>
                      <a:rPr lang="es-ES" sz="2000">
                        <a:solidFill>
                          <a:schemeClr val="bg1"/>
                        </a:solidFill>
                        <a:latin typeface="Cambria Math" panose="02040503050406030204" pitchFamily="18" charset="0"/>
                      </a:rPr>
                      <m:t>Σ</m:t>
                    </m:r>
                  </m:oMath>
                </a14:m>
                <a:r>
                  <a:rPr lang="es-ES" sz="2000" dirty="0">
                    <a:solidFill>
                      <a:schemeClr val="bg1"/>
                    </a:solidFill>
                    <a:latin typeface="Calibri" panose="020F0502020204030204" pitchFamily="34" charset="0"/>
                    <a:cs typeface="Calibri" panose="020F0502020204030204" pitchFamily="34" charset="0"/>
                  </a:rPr>
                  <a:t> por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𝑆</m:t>
                    </m:r>
                  </m:oMath>
                </a14:m>
                <a:r>
                  <a:rPr lang="es-ES" sz="2000" dirty="0">
                    <a:solidFill>
                      <a:schemeClr val="bg1"/>
                    </a:solidFill>
                    <a:latin typeface="Calibri" panose="020F0502020204030204" pitchFamily="34" charset="0"/>
                    <a:cs typeface="Calibri" panose="020F0502020204030204" pitchFamily="34" charset="0"/>
                  </a:rPr>
                  <a:t>, el soporte para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1</m:t>
                        </m:r>
                      </m:sub>
                    </m:sSub>
                  </m:oMath>
                </a14:m>
                <a:r>
                  <a:rPr lang="es-ES" sz="2000" dirty="0">
                    <a:solidFill>
                      <a:schemeClr val="bg1"/>
                    </a:solidFill>
                    <a:latin typeface="Calibri" panose="020F0502020204030204" pitchFamily="34" charset="0"/>
                    <a:cs typeface="Calibri" panose="020F0502020204030204" pitchFamily="34" charset="0"/>
                  </a:rPr>
                  <a:t> es: </a:t>
                </a:r>
              </a:p>
              <a:p>
                <a:pPr marL="0" indent="0">
                  <a:buNone/>
                </a:pPr>
                <a14:m>
                  <m:oMathPara xmlns:m="http://schemas.openxmlformats.org/officeDocument/2006/math">
                    <m:oMathParaPr>
                      <m:jc m:val="centerGroup"/>
                    </m:oMathParaPr>
                    <m:oMath xmlns:m="http://schemas.openxmlformats.org/officeDocument/2006/math">
                      <m:r>
                        <a:rPr lang="es-ES" sz="2000">
                          <a:solidFill>
                            <a:schemeClr val="bg1"/>
                          </a:solidFill>
                          <a:latin typeface="Cambria Math" panose="02040503050406030204" pitchFamily="18" charset="0"/>
                        </a:rPr>
                        <m:t>𝐿</m:t>
                      </m:r>
                      <m:d>
                        <m:dPr>
                          <m:ctrlPr>
                            <a:rPr lang="es-ES" sz="2000" b="0" i="1" smtClean="0">
                              <a:solidFill>
                                <a:schemeClr val="bg1"/>
                              </a:solidFill>
                              <a:latin typeface="Cambria Math" panose="02040503050406030204" pitchFamily="18" charset="0"/>
                            </a:rPr>
                          </m:ctrlPr>
                        </m:dPr>
                        <m:e>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𝐻</m:t>
                              </m:r>
                            </m:e>
                            <m:sub>
                              <m:r>
                                <a:rPr lang="es-ES" sz="2000" b="0" i="1" smtClean="0">
                                  <a:solidFill>
                                    <a:schemeClr val="bg1"/>
                                  </a:solidFill>
                                  <a:latin typeface="Cambria Math" panose="02040503050406030204" pitchFamily="18" charset="0"/>
                                </a:rPr>
                                <m:t>1</m:t>
                              </m:r>
                            </m:sub>
                          </m:sSub>
                        </m:e>
                      </m:d>
                      <m:r>
                        <a:rPr lang="es-ES" sz="2000" b="0" i="1" smtClean="0">
                          <a:solidFill>
                            <a:schemeClr val="bg1"/>
                          </a:solidFill>
                          <a:latin typeface="Cambria Math" panose="02040503050406030204" pitchFamily="18" charset="0"/>
                        </a:rPr>
                        <m:t>=−</m:t>
                      </m:r>
                      <m:f>
                        <m:fPr>
                          <m:ctrlPr>
                            <a:rPr lang="es-ES" sz="2000" b="0" i="1" smtClean="0">
                              <a:solidFill>
                                <a:schemeClr val="bg1"/>
                              </a:solidFill>
                              <a:latin typeface="Cambria Math" panose="02040503050406030204" pitchFamily="18" charset="0"/>
                            </a:rPr>
                          </m:ctrlPr>
                        </m:fPr>
                        <m:num>
                          <m:r>
                            <a:rPr lang="es-ES" sz="2000" b="0" i="1" smtClean="0">
                              <a:solidFill>
                                <a:schemeClr val="bg1"/>
                              </a:solidFill>
                              <a:latin typeface="Cambria Math" panose="02040503050406030204" pitchFamily="18" charset="0"/>
                            </a:rPr>
                            <m:t>𝑛</m:t>
                          </m:r>
                        </m:num>
                        <m:den>
                          <m:r>
                            <a:rPr lang="es-ES" sz="2000" b="0" i="1" smtClean="0">
                              <a:solidFill>
                                <a:schemeClr val="bg1"/>
                              </a:solidFill>
                              <a:latin typeface="Cambria Math" panose="02040503050406030204" pitchFamily="18" charset="0"/>
                            </a:rPr>
                            <m:t>2</m:t>
                          </m:r>
                        </m:den>
                      </m:f>
                      <m:func>
                        <m:funcPr>
                          <m:ctrlPr>
                            <a:rPr lang="es-ES" sz="2000" b="0" i="1" smtClean="0">
                              <a:solidFill>
                                <a:schemeClr val="bg1"/>
                              </a:solidFill>
                              <a:latin typeface="Cambria Math" panose="02040503050406030204" pitchFamily="18" charset="0"/>
                            </a:rPr>
                          </m:ctrlPr>
                        </m:funcPr>
                        <m:fName>
                          <m:r>
                            <m:rPr>
                              <m:sty m:val="p"/>
                            </m:rPr>
                            <a:rPr lang="es-ES" sz="2000" b="0" i="0" smtClean="0">
                              <a:solidFill>
                                <a:schemeClr val="bg1"/>
                              </a:solidFill>
                              <a:latin typeface="Cambria Math" panose="02040503050406030204" pitchFamily="18" charset="0"/>
                            </a:rPr>
                            <m:t>log</m:t>
                          </m:r>
                        </m:fName>
                        <m:e>
                          <m:d>
                            <m:dPr>
                              <m:begChr m:val="|"/>
                              <m:endChr m:val="|"/>
                              <m:ctrlPr>
                                <a:rPr lang="es-ES" sz="2000" b="0" i="1" smtClean="0">
                                  <a:solidFill>
                                    <a:schemeClr val="bg1"/>
                                  </a:solidFill>
                                  <a:latin typeface="Cambria Math" panose="02040503050406030204" pitchFamily="18" charset="0"/>
                                </a:rPr>
                              </m:ctrlPr>
                            </m:dPr>
                            <m:e>
                              <m:r>
                                <a:rPr lang="es-ES" sz="2000" b="0" i="1" smtClean="0">
                                  <a:solidFill>
                                    <a:schemeClr val="bg1"/>
                                  </a:solidFill>
                                  <a:latin typeface="Cambria Math" panose="02040503050406030204" pitchFamily="18" charset="0"/>
                                </a:rPr>
                                <m:t>𝑆</m:t>
                              </m:r>
                            </m:e>
                          </m:d>
                        </m:e>
                      </m:func>
                      <m:r>
                        <a:rPr lang="es-ES" sz="2000" b="0" i="1" smtClean="0">
                          <a:solidFill>
                            <a:schemeClr val="bg1"/>
                          </a:solidFill>
                          <a:latin typeface="Cambria Math" panose="02040503050406030204" pitchFamily="18" charset="0"/>
                        </a:rPr>
                        <m:t>−</m:t>
                      </m:r>
                      <m:f>
                        <m:fPr>
                          <m:ctrlPr>
                            <a:rPr lang="es-ES" sz="2000" b="0" i="1" smtClean="0">
                              <a:solidFill>
                                <a:schemeClr val="bg1"/>
                              </a:solidFill>
                              <a:latin typeface="Cambria Math" panose="02040503050406030204" pitchFamily="18" charset="0"/>
                            </a:rPr>
                          </m:ctrlPr>
                        </m:fPr>
                        <m:num>
                          <m:r>
                            <a:rPr lang="es-ES" sz="2000" b="0" i="1" smtClean="0">
                              <a:solidFill>
                                <a:schemeClr val="bg1"/>
                              </a:solidFill>
                              <a:latin typeface="Cambria Math" panose="02040503050406030204" pitchFamily="18" charset="0"/>
                            </a:rPr>
                            <m:t>𝑛𝑝</m:t>
                          </m:r>
                        </m:num>
                        <m:den>
                          <m:r>
                            <a:rPr lang="es-ES" sz="2000" b="0" i="1" smtClean="0">
                              <a:solidFill>
                                <a:schemeClr val="bg1"/>
                              </a:solidFill>
                              <a:latin typeface="Cambria Math" panose="02040503050406030204" pitchFamily="18" charset="0"/>
                            </a:rPr>
                            <m:t>2</m:t>
                          </m:r>
                        </m:den>
                      </m:f>
                    </m:oMath>
                  </m:oMathPara>
                </a14:m>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476163"/>
                <a:ext cx="9000066" cy="4932584"/>
              </a:xfrm>
              <a:blipFill>
                <a:blip r:embed="rId2"/>
                <a:stretch>
                  <a:fillRect l="-677"/>
                </a:stretch>
              </a:blipFill>
            </p:spPr>
            <p:txBody>
              <a:bodyPr/>
              <a:lstStyle/>
              <a:p>
                <a:r>
                  <a:rPr lang="es-ES">
                    <a:noFill/>
                  </a:rPr>
                  <a:t> </a:t>
                </a:r>
              </a:p>
            </p:txBody>
          </p:sp>
        </mc:Fallback>
      </mc:AlternateContent>
    </p:spTree>
    <p:extLst>
      <p:ext uri="{BB962C8B-B14F-4D97-AF65-F5344CB8AC3E}">
        <p14:creationId xmlns:p14="http://schemas.microsoft.com/office/powerpoint/2010/main" val="352087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Contraste para la media de una Normal multivariante</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8437637" cy="4932584"/>
              </a:xfrm>
            </p:spPr>
            <p:txBody>
              <a:bodyPr>
                <a:normAutofit fontScale="92500" lnSpcReduction="10000"/>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el estimador de </a:t>
                </a:r>
                <a14:m>
                  <m:oMath xmlns:m="http://schemas.openxmlformats.org/officeDocument/2006/math">
                    <m:r>
                      <a:rPr lang="es-ES" sz="2000">
                        <a:solidFill>
                          <a:schemeClr val="bg1"/>
                        </a:solidFill>
                        <a:latin typeface="Cambria Math" panose="02040503050406030204" pitchFamily="18" charset="0"/>
                      </a:rPr>
                      <m:t>𝝁</m:t>
                    </m:r>
                  </m:oMath>
                </a14:m>
                <a:r>
                  <a:rPr lang="es-ES" sz="2000" dirty="0">
                    <a:solidFill>
                      <a:schemeClr val="bg1"/>
                    </a:solidFill>
                    <a:latin typeface="Calibri" panose="020F0502020204030204" pitchFamily="34" charset="0"/>
                    <a:cs typeface="Calibri" panose="020F0502020204030204" pitchFamily="34" charset="0"/>
                  </a:rPr>
                  <a:t> es directamente </a:t>
                </a:r>
                <a14:m>
                  <m:oMath xmlns:m="http://schemas.openxmlformats.org/officeDocument/2006/math">
                    <m:sSub>
                      <m:sSubPr>
                        <m:ctrlPr>
                          <a:rPr lang="es-ES" sz="2000" b="0" i="1" smtClean="0">
                            <a:solidFill>
                              <a:schemeClr val="bg1"/>
                            </a:solidFill>
                            <a:latin typeface="Cambria Math" panose="02040503050406030204" pitchFamily="18" charset="0"/>
                          </a:rPr>
                        </m:ctrlPr>
                      </m:sSubPr>
                      <m:e>
                        <m:r>
                          <a:rPr lang="es-ES" sz="2000">
                            <a:solidFill>
                              <a:schemeClr val="bg1"/>
                            </a:solidFill>
                            <a:latin typeface="Cambria Math" panose="02040503050406030204" pitchFamily="18" charset="0"/>
                          </a:rPr>
                          <m:t>𝝁</m:t>
                        </m:r>
                      </m:e>
                      <m:sub>
                        <m:r>
                          <a:rPr lang="es-ES" sz="2000" b="0" i="0" smtClean="0">
                            <a:solidFill>
                              <a:schemeClr val="bg1"/>
                            </a:solidFill>
                            <a:latin typeface="Cambria Math" panose="02040503050406030204" pitchFamily="18" charset="0"/>
                          </a:rPr>
                          <m:t>0</m:t>
                        </m:r>
                      </m:sub>
                    </m:sSub>
                  </m:oMath>
                </a14:m>
                <a:r>
                  <a:rPr lang="es-ES" sz="2000" dirty="0">
                    <a:solidFill>
                      <a:schemeClr val="bg1"/>
                    </a:solidFill>
                    <a:latin typeface="Calibri" panose="020F0502020204030204" pitchFamily="34" charset="0"/>
                    <a:cs typeface="Calibri" panose="020F0502020204030204" pitchFamily="34" charset="0"/>
                  </a:rPr>
                  <a:t>, con lo cual queda:</a:t>
                </a:r>
              </a:p>
              <a:p>
                <a:pPr marL="0" indent="0">
                  <a:buNone/>
                </a:pPr>
                <a14:m>
                  <m:oMathPara xmlns:m="http://schemas.openxmlformats.org/officeDocument/2006/math">
                    <m:oMathParaPr>
                      <m:jc m:val="centerGroup"/>
                    </m:oMathParaPr>
                    <m:oMath xmlns:m="http://schemas.openxmlformats.org/officeDocument/2006/math">
                      <m:r>
                        <a:rPr lang="es-ES" sz="2000">
                          <a:solidFill>
                            <a:schemeClr val="bg1"/>
                          </a:solidFill>
                          <a:latin typeface="Cambria Math" panose="02040503050406030204" pitchFamily="18" charset="0"/>
                        </a:rPr>
                        <m:t>𝐿</m:t>
                      </m:r>
                      <m:d>
                        <m:dPr>
                          <m:ctrlPr>
                            <a:rPr lang="es-ES" sz="2000" b="0" i="1" smtClean="0">
                              <a:solidFill>
                                <a:schemeClr val="bg1"/>
                              </a:solidFill>
                              <a:latin typeface="Cambria Math" panose="02040503050406030204" pitchFamily="18" charset="0"/>
                            </a:rPr>
                          </m:ctrlPr>
                        </m:dPr>
                        <m:e>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𝐻</m:t>
                              </m:r>
                            </m:e>
                            <m:sub>
                              <m:r>
                                <a:rPr lang="es-ES" sz="2000" b="0" i="1" smtClean="0">
                                  <a:solidFill>
                                    <a:schemeClr val="bg1"/>
                                  </a:solidFill>
                                  <a:latin typeface="Cambria Math" panose="02040503050406030204" pitchFamily="18" charset="0"/>
                                </a:rPr>
                                <m:t>0</m:t>
                              </m:r>
                            </m:sub>
                          </m:sSub>
                        </m:e>
                      </m:d>
                      <m:r>
                        <a:rPr lang="es-ES" sz="2000" b="0" i="1" smtClean="0">
                          <a:solidFill>
                            <a:schemeClr val="bg1"/>
                          </a:solidFill>
                          <a:latin typeface="Cambria Math" panose="02040503050406030204" pitchFamily="18" charset="0"/>
                        </a:rPr>
                        <m:t>=−</m:t>
                      </m:r>
                      <m:f>
                        <m:fPr>
                          <m:ctrlPr>
                            <a:rPr lang="es-ES" sz="2000" b="0" i="1" smtClean="0">
                              <a:solidFill>
                                <a:schemeClr val="bg1"/>
                              </a:solidFill>
                              <a:latin typeface="Cambria Math" panose="02040503050406030204" pitchFamily="18" charset="0"/>
                            </a:rPr>
                          </m:ctrlPr>
                        </m:fPr>
                        <m:num>
                          <m:r>
                            <a:rPr lang="es-ES" sz="2000" b="0" i="1" smtClean="0">
                              <a:solidFill>
                                <a:schemeClr val="bg1"/>
                              </a:solidFill>
                              <a:latin typeface="Cambria Math" panose="02040503050406030204" pitchFamily="18" charset="0"/>
                            </a:rPr>
                            <m:t>𝑛</m:t>
                          </m:r>
                        </m:num>
                        <m:den>
                          <m:r>
                            <a:rPr lang="es-ES" sz="2000" b="0" i="1" smtClean="0">
                              <a:solidFill>
                                <a:schemeClr val="bg1"/>
                              </a:solidFill>
                              <a:latin typeface="Cambria Math" panose="02040503050406030204" pitchFamily="18" charset="0"/>
                            </a:rPr>
                            <m:t>2</m:t>
                          </m:r>
                        </m:den>
                      </m:f>
                      <m:func>
                        <m:funcPr>
                          <m:ctrlPr>
                            <a:rPr lang="es-ES" sz="2000" b="0" i="1" smtClean="0">
                              <a:solidFill>
                                <a:schemeClr val="bg1"/>
                              </a:solidFill>
                              <a:latin typeface="Cambria Math" panose="02040503050406030204" pitchFamily="18" charset="0"/>
                            </a:rPr>
                          </m:ctrlPr>
                        </m:funcPr>
                        <m:fName>
                          <m:r>
                            <m:rPr>
                              <m:sty m:val="p"/>
                            </m:rPr>
                            <a:rPr lang="es-ES" sz="2000" b="0" i="0" smtClean="0">
                              <a:solidFill>
                                <a:schemeClr val="bg1"/>
                              </a:solidFill>
                              <a:latin typeface="Cambria Math" panose="02040503050406030204" pitchFamily="18" charset="0"/>
                            </a:rPr>
                            <m:t>log</m:t>
                          </m:r>
                        </m:fName>
                        <m:e>
                          <m:d>
                            <m:dPr>
                              <m:begChr m:val="|"/>
                              <m:endChr m:val="|"/>
                              <m:ctrlPr>
                                <a:rPr lang="es-ES" sz="2000" b="0" i="1" smtClean="0">
                                  <a:solidFill>
                                    <a:schemeClr val="bg1"/>
                                  </a:solidFill>
                                  <a:latin typeface="Cambria Math" panose="02040503050406030204" pitchFamily="18" charset="0"/>
                                </a:rPr>
                              </m:ctrlPr>
                            </m:dPr>
                            <m:e>
                              <m:sSub>
                                <m:sSubPr>
                                  <m:ctrlPr>
                                    <a:rPr lang="es-ES" sz="2000" b="0" i="1" smtClean="0">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𝑆</m:t>
                                  </m:r>
                                </m:e>
                                <m:sub>
                                  <m:r>
                                    <a:rPr lang="es-ES" sz="2000" b="0" i="1" smtClean="0">
                                      <a:solidFill>
                                        <a:schemeClr val="bg1"/>
                                      </a:solidFill>
                                      <a:latin typeface="Cambria Math" panose="02040503050406030204" pitchFamily="18" charset="0"/>
                                    </a:rPr>
                                    <m:t>0</m:t>
                                  </m:r>
                                </m:sub>
                              </m:sSub>
                            </m:e>
                          </m:d>
                        </m:e>
                      </m:func>
                      <m:r>
                        <a:rPr lang="es-ES" sz="2000" b="0" i="1" smtClean="0">
                          <a:solidFill>
                            <a:schemeClr val="bg1"/>
                          </a:solidFill>
                          <a:latin typeface="Cambria Math" panose="02040503050406030204" pitchFamily="18" charset="0"/>
                        </a:rPr>
                        <m:t>−</m:t>
                      </m:r>
                      <m:f>
                        <m:fPr>
                          <m:ctrlPr>
                            <a:rPr lang="es-ES" sz="2000" b="0" i="1" smtClean="0">
                              <a:solidFill>
                                <a:schemeClr val="bg1"/>
                              </a:solidFill>
                              <a:latin typeface="Cambria Math" panose="02040503050406030204" pitchFamily="18" charset="0"/>
                            </a:rPr>
                          </m:ctrlPr>
                        </m:fPr>
                        <m:num>
                          <m:r>
                            <a:rPr lang="es-ES" sz="2000" b="0" i="1" smtClean="0">
                              <a:solidFill>
                                <a:schemeClr val="bg1"/>
                              </a:solidFill>
                              <a:latin typeface="Cambria Math" panose="02040503050406030204" pitchFamily="18" charset="0"/>
                            </a:rPr>
                            <m:t>𝑛𝑝</m:t>
                          </m:r>
                        </m:num>
                        <m:den>
                          <m:r>
                            <a:rPr lang="es-ES" sz="2000" b="0" i="1" smtClean="0">
                              <a:solidFill>
                                <a:schemeClr val="bg1"/>
                              </a:solidFill>
                              <a:latin typeface="Cambria Math" panose="02040503050406030204" pitchFamily="18" charset="0"/>
                            </a:rPr>
                            <m:t>2</m:t>
                          </m:r>
                        </m:den>
                      </m:f>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𝑆</m:t>
                        </m:r>
                      </m:e>
                      <m:sub>
                        <m:r>
                          <a:rPr lang="es-ES" sz="2000" i="1">
                            <a:solidFill>
                              <a:schemeClr val="bg1"/>
                            </a:solidFill>
                            <a:latin typeface="Cambria Math" panose="02040503050406030204" pitchFamily="18" charset="0"/>
                          </a:rPr>
                          <m:t>0</m:t>
                        </m:r>
                      </m:sub>
                    </m:sSub>
                    <m:r>
                      <a:rPr lang="es-ES" sz="2000" b="0" i="1" smtClean="0">
                        <a:solidFill>
                          <a:schemeClr val="bg1"/>
                        </a:solidFill>
                        <a:latin typeface="Cambria Math" panose="02040503050406030204" pitchFamily="18" charset="0"/>
                      </a:rPr>
                      <m:t>=</m:t>
                    </m:r>
                    <m:f>
                      <m:fPr>
                        <m:ctrlPr>
                          <a:rPr lang="es-ES" sz="2000" b="0" i="1" smtClean="0">
                            <a:solidFill>
                              <a:schemeClr val="bg1"/>
                            </a:solidFill>
                            <a:latin typeface="Cambria Math" panose="02040503050406030204" pitchFamily="18" charset="0"/>
                          </a:rPr>
                        </m:ctrlPr>
                      </m:fPr>
                      <m:num>
                        <m:r>
                          <a:rPr lang="es-ES" sz="2000" b="0" i="1" smtClean="0">
                            <a:solidFill>
                              <a:schemeClr val="bg1"/>
                            </a:solidFill>
                            <a:latin typeface="Cambria Math" panose="02040503050406030204" pitchFamily="18" charset="0"/>
                          </a:rPr>
                          <m:t>1</m:t>
                        </m:r>
                      </m:num>
                      <m:den>
                        <m:r>
                          <a:rPr lang="es-ES" sz="2000" b="0" i="1" smtClean="0">
                            <a:solidFill>
                              <a:schemeClr val="bg1"/>
                            </a:solidFill>
                            <a:latin typeface="Cambria Math" panose="02040503050406030204" pitchFamily="18" charset="0"/>
                          </a:rPr>
                          <m:t>𝑛</m:t>
                        </m:r>
                      </m:den>
                    </m:f>
                    <m:nary>
                      <m:naryPr>
                        <m:chr m:val="∑"/>
                        <m:ctrlPr>
                          <a:rPr lang="es-ES" sz="2000" b="0" i="1" smtClean="0">
                            <a:solidFill>
                              <a:schemeClr val="bg1"/>
                            </a:solidFill>
                            <a:latin typeface="Cambria Math" panose="02040503050406030204" pitchFamily="18" charset="0"/>
                          </a:rPr>
                        </m:ctrlPr>
                      </m:naryPr>
                      <m:sub>
                        <m:r>
                          <m:rPr>
                            <m:brk m:alnAt="23"/>
                          </m:rPr>
                          <a:rPr lang="es-ES" sz="2000" b="0" i="1" smtClean="0">
                            <a:solidFill>
                              <a:schemeClr val="bg1"/>
                            </a:solidFill>
                            <a:latin typeface="Cambria Math" panose="02040503050406030204" pitchFamily="18" charset="0"/>
                          </a:rPr>
                          <m:t>𝑖</m:t>
                        </m:r>
                        <m:r>
                          <a:rPr lang="es-ES" sz="2000" b="0" i="1" smtClean="0">
                            <a:solidFill>
                              <a:schemeClr val="bg1"/>
                            </a:solidFill>
                            <a:latin typeface="Cambria Math" panose="02040503050406030204" pitchFamily="18" charset="0"/>
                          </a:rPr>
                          <m:t>=</m:t>
                        </m:r>
                        <m:r>
                          <m:rPr>
                            <m:brk m:alnAt="23"/>
                          </m:rPr>
                          <a:rPr lang="es-ES" sz="2000" b="0" i="1" smtClean="0">
                            <a:solidFill>
                              <a:schemeClr val="bg1"/>
                            </a:solidFill>
                            <a:latin typeface="Cambria Math" panose="02040503050406030204" pitchFamily="18" charset="0"/>
                          </a:rPr>
                          <m:t>1</m:t>
                        </m:r>
                      </m:sub>
                      <m:sup>
                        <m:r>
                          <a:rPr lang="es-ES" sz="2000" b="0" i="1" smtClean="0">
                            <a:solidFill>
                              <a:schemeClr val="bg1"/>
                            </a:solidFill>
                            <a:latin typeface="Cambria Math" panose="02040503050406030204" pitchFamily="18" charset="0"/>
                          </a:rPr>
                          <m:t>𝑛</m:t>
                        </m:r>
                      </m:sup>
                      <m:e>
                        <m:d>
                          <m:dPr>
                            <m:ctrlPr>
                              <a:rPr lang="es-ES" sz="2000" b="0" i="1" smtClean="0">
                                <a:solidFill>
                                  <a:schemeClr val="bg1"/>
                                </a:solidFill>
                                <a:latin typeface="Cambria Math" panose="02040503050406030204" pitchFamily="18" charset="0"/>
                              </a:rPr>
                            </m:ctrlPr>
                          </m:dPr>
                          <m:e>
                            <m:sSub>
                              <m:sSubPr>
                                <m:ctrlPr>
                                  <a:rPr lang="es-ES" sz="2000" b="0" i="1" smtClean="0">
                                    <a:solidFill>
                                      <a:schemeClr val="bg1"/>
                                    </a:solidFill>
                                    <a:latin typeface="Cambria Math" panose="02040503050406030204" pitchFamily="18" charset="0"/>
                                  </a:rPr>
                                </m:ctrlPr>
                              </m:sSubPr>
                              <m:e>
                                <m:r>
                                  <a:rPr lang="es-ES" sz="2000" b="1" i="0" smtClean="0">
                                    <a:solidFill>
                                      <a:schemeClr val="bg1"/>
                                    </a:solidFill>
                                    <a:latin typeface="Cambria Math" panose="02040503050406030204" pitchFamily="18" charset="0"/>
                                  </a:rPr>
                                  <m:t>𝐱</m:t>
                                </m:r>
                              </m:e>
                              <m:sub>
                                <m:r>
                                  <a:rPr lang="es-ES" sz="2000" b="0" i="1" smtClean="0">
                                    <a:solidFill>
                                      <a:schemeClr val="bg1"/>
                                    </a:solidFill>
                                    <a:latin typeface="Cambria Math" panose="02040503050406030204" pitchFamily="18" charset="0"/>
                                  </a:rPr>
                                  <m:t>𝑖</m:t>
                                </m:r>
                              </m:sub>
                            </m:sSub>
                            <m:r>
                              <a:rPr lang="es-ES" sz="2000" b="0" i="1" smtClean="0">
                                <a:solidFill>
                                  <a:schemeClr val="bg1"/>
                                </a:solidFill>
                                <a:latin typeface="Cambria Math" panose="02040503050406030204" pitchFamily="18" charset="0"/>
                              </a:rPr>
                              <m:t>−</m:t>
                            </m:r>
                            <m:sSub>
                              <m:sSubPr>
                                <m:ctrlPr>
                                  <a:rPr lang="es-ES" sz="2000" i="1">
                                    <a:solidFill>
                                      <a:schemeClr val="bg1"/>
                                    </a:solidFill>
                                    <a:latin typeface="Cambria Math" panose="02040503050406030204" pitchFamily="18" charset="0"/>
                                  </a:rPr>
                                </m:ctrlPr>
                              </m:sSubPr>
                              <m:e>
                                <m:r>
                                  <a:rPr lang="es-ES" sz="2000">
                                    <a:solidFill>
                                      <a:schemeClr val="bg1"/>
                                    </a:solidFill>
                                    <a:latin typeface="Cambria Math" panose="02040503050406030204" pitchFamily="18" charset="0"/>
                                  </a:rPr>
                                  <m:t>𝝁</m:t>
                                </m:r>
                              </m:e>
                              <m:sub>
                                <m:r>
                                  <a:rPr lang="es-ES" sz="2000">
                                    <a:solidFill>
                                      <a:schemeClr val="bg1"/>
                                    </a:solidFill>
                                    <a:latin typeface="Cambria Math" panose="02040503050406030204" pitchFamily="18" charset="0"/>
                                  </a:rPr>
                                  <m:t>0</m:t>
                                </m:r>
                              </m:sub>
                            </m:sSub>
                          </m:e>
                        </m:d>
                        <m:sSup>
                          <m:sSupPr>
                            <m:ctrlPr>
                              <a:rPr lang="es-ES" sz="2000" b="0" i="1" smtClean="0">
                                <a:solidFill>
                                  <a:schemeClr val="bg1"/>
                                </a:solidFill>
                                <a:latin typeface="Cambria Math" panose="02040503050406030204" pitchFamily="18" charset="0"/>
                              </a:rPr>
                            </m:ctrlPr>
                          </m:sSupPr>
                          <m:e>
                            <m:d>
                              <m:dPr>
                                <m:ctrlPr>
                                  <a:rPr lang="es-ES" sz="2000" b="0" i="1" smtClean="0">
                                    <a:solidFill>
                                      <a:schemeClr val="bg1"/>
                                    </a:solidFill>
                                    <a:latin typeface="Cambria Math" panose="02040503050406030204" pitchFamily="18" charset="0"/>
                                  </a:rPr>
                                </m:ctrlPr>
                              </m:dPr>
                              <m:e>
                                <m:sSub>
                                  <m:sSubPr>
                                    <m:ctrlPr>
                                      <a:rPr lang="es-ES" sz="2000" i="1">
                                        <a:solidFill>
                                          <a:schemeClr val="bg1"/>
                                        </a:solidFill>
                                        <a:latin typeface="Cambria Math" panose="02040503050406030204" pitchFamily="18" charset="0"/>
                                      </a:rPr>
                                    </m:ctrlPr>
                                  </m:sSubPr>
                                  <m:e>
                                    <m:r>
                                      <a:rPr lang="es-ES" sz="2000" b="1">
                                        <a:solidFill>
                                          <a:schemeClr val="bg1"/>
                                        </a:solidFill>
                                        <a:latin typeface="Cambria Math" panose="02040503050406030204" pitchFamily="18" charset="0"/>
                                      </a:rPr>
                                      <m:t>𝐱</m:t>
                                    </m:r>
                                  </m:e>
                                  <m:sub>
                                    <m:r>
                                      <a:rPr lang="es-ES" sz="2000" i="1">
                                        <a:solidFill>
                                          <a:schemeClr val="bg1"/>
                                        </a:solidFill>
                                        <a:latin typeface="Cambria Math" panose="02040503050406030204" pitchFamily="18" charset="0"/>
                                      </a:rPr>
                                      <m:t>𝑖</m:t>
                                    </m:r>
                                  </m:sub>
                                </m:sSub>
                                <m:r>
                                  <a:rPr lang="es-ES" sz="2000" i="1">
                                    <a:solidFill>
                                      <a:schemeClr val="bg1"/>
                                    </a:solidFill>
                                    <a:latin typeface="Cambria Math" panose="02040503050406030204" pitchFamily="18" charset="0"/>
                                  </a:rPr>
                                  <m:t>−</m:t>
                                </m:r>
                                <m:sSub>
                                  <m:sSubPr>
                                    <m:ctrlPr>
                                      <a:rPr lang="es-ES" sz="2000" i="1">
                                        <a:solidFill>
                                          <a:schemeClr val="bg1"/>
                                        </a:solidFill>
                                        <a:latin typeface="Cambria Math" panose="02040503050406030204" pitchFamily="18" charset="0"/>
                                      </a:rPr>
                                    </m:ctrlPr>
                                  </m:sSubPr>
                                  <m:e>
                                    <m:r>
                                      <a:rPr lang="es-ES" sz="2000">
                                        <a:solidFill>
                                          <a:schemeClr val="bg1"/>
                                        </a:solidFill>
                                        <a:latin typeface="Cambria Math" panose="02040503050406030204" pitchFamily="18" charset="0"/>
                                      </a:rPr>
                                      <m:t>𝝁</m:t>
                                    </m:r>
                                  </m:e>
                                  <m:sub>
                                    <m:r>
                                      <a:rPr lang="es-ES" sz="2000">
                                        <a:solidFill>
                                          <a:schemeClr val="bg1"/>
                                        </a:solidFill>
                                        <a:latin typeface="Cambria Math" panose="02040503050406030204" pitchFamily="18" charset="0"/>
                                      </a:rPr>
                                      <m:t>0</m:t>
                                    </m:r>
                                  </m:sub>
                                </m:sSub>
                              </m:e>
                            </m:d>
                          </m:e>
                          <m:sup>
                            <m:r>
                              <a:rPr lang="es-ES" sz="2000" b="0" i="1" smtClean="0">
                                <a:solidFill>
                                  <a:schemeClr val="bg1"/>
                                </a:solidFill>
                                <a:latin typeface="Cambria Math" panose="02040503050406030204" pitchFamily="18" charset="0"/>
                              </a:rPr>
                              <m:t>𝑡</m:t>
                            </m:r>
                          </m:sup>
                        </m:sSup>
                      </m:e>
                    </m:nary>
                  </m:oMath>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Como bajo</a:t>
                </a:r>
                <a14:m>
                  <m:oMath xmlns:m="http://schemas.openxmlformats.org/officeDocument/2006/math">
                    <m:sSub>
                      <m:sSubPr>
                        <m:ctrlPr>
                          <a:rPr lang="es-ES" sz="2000" i="1">
                            <a:solidFill>
                              <a:schemeClr val="bg1"/>
                            </a:solidFill>
                            <a:latin typeface="Cambria Math" panose="02040503050406030204" pitchFamily="18" charset="0"/>
                          </a:rPr>
                        </m:ctrlPr>
                      </m:sSubPr>
                      <m:e>
                        <m:r>
                          <a:rPr lang="es-ES" sz="2000" b="0" i="1" smtClean="0">
                            <a:solidFill>
                              <a:schemeClr val="bg1"/>
                            </a:solidFill>
                            <a:latin typeface="Cambria Math" panose="02040503050406030204" pitchFamily="18" charset="0"/>
                          </a:rPr>
                          <m:t> </m:t>
                        </m:r>
                        <m:r>
                          <a:rPr lang="es-ES" sz="2000" i="1">
                            <a:solidFill>
                              <a:schemeClr val="bg1"/>
                            </a:solidFill>
                            <a:latin typeface="Cambria Math" panose="02040503050406030204" pitchFamily="18" charset="0"/>
                          </a:rPr>
                          <m:t>𝐻</m:t>
                        </m:r>
                      </m:e>
                      <m:sub>
                        <m:r>
                          <a:rPr lang="es-ES" sz="2000" i="1">
                            <a:solidFill>
                              <a:schemeClr val="bg1"/>
                            </a:solidFill>
                            <a:latin typeface="Cambria Math" panose="02040503050406030204" pitchFamily="18" charset="0"/>
                          </a:rPr>
                          <m:t>1</m:t>
                        </m:r>
                      </m:sub>
                    </m:sSub>
                  </m:oMath>
                </a14:m>
                <a:r>
                  <a:rPr lang="es-ES" sz="2000" dirty="0">
                    <a:solidFill>
                      <a:schemeClr val="bg1"/>
                    </a:solidFill>
                    <a:latin typeface="Calibri" panose="020F0502020204030204" pitchFamily="34" charset="0"/>
                    <a:cs typeface="Calibri" panose="020F0502020204030204" pitchFamily="34" charset="0"/>
                  </a:rPr>
                  <a:t> el soporte era:</a:t>
                </a:r>
              </a:p>
              <a:p>
                <a:pPr marL="0" indent="0">
                  <a:buNone/>
                </a:pPr>
                <a14:m>
                  <m:oMathPara xmlns:m="http://schemas.openxmlformats.org/officeDocument/2006/math">
                    <m:oMathParaPr>
                      <m:jc m:val="centerGroup"/>
                    </m:oMathParaPr>
                    <m:oMath xmlns:m="http://schemas.openxmlformats.org/officeDocument/2006/math">
                      <m:r>
                        <a:rPr lang="es-ES" sz="2000">
                          <a:solidFill>
                            <a:schemeClr val="bg1"/>
                          </a:solidFill>
                          <a:latin typeface="Cambria Math" panose="02040503050406030204" pitchFamily="18" charset="0"/>
                        </a:rPr>
                        <m:t>𝐿</m:t>
                      </m:r>
                      <m:d>
                        <m:dPr>
                          <m:ctrlPr>
                            <a:rPr lang="es-ES" sz="2000" i="1">
                              <a:solidFill>
                                <a:schemeClr val="bg1"/>
                              </a:solidFill>
                              <a:latin typeface="Cambria Math" panose="02040503050406030204" pitchFamily="18" charset="0"/>
                            </a:rPr>
                          </m:ctrlPr>
                        </m:dPr>
                        <m:e>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𝐻</m:t>
                              </m:r>
                            </m:e>
                            <m:sub>
                              <m:r>
                                <a:rPr lang="es-ES" sz="2000" i="1">
                                  <a:solidFill>
                                    <a:schemeClr val="bg1"/>
                                  </a:solidFill>
                                  <a:latin typeface="Cambria Math" panose="02040503050406030204" pitchFamily="18" charset="0"/>
                                </a:rPr>
                                <m:t>1</m:t>
                              </m:r>
                            </m:sub>
                          </m:sSub>
                        </m:e>
                      </m:d>
                      <m:r>
                        <a:rPr lang="es-ES" sz="2000" i="1">
                          <a:solidFill>
                            <a:schemeClr val="bg1"/>
                          </a:solidFill>
                          <a:latin typeface="Cambria Math" panose="02040503050406030204" pitchFamily="18" charset="0"/>
                        </a:rPr>
                        <m:t>=−</m:t>
                      </m:r>
                      <m:f>
                        <m:fPr>
                          <m:ctrlPr>
                            <a:rPr lang="es-ES" sz="2000" i="1">
                              <a:solidFill>
                                <a:schemeClr val="bg1"/>
                              </a:solidFill>
                              <a:latin typeface="Cambria Math" panose="02040503050406030204" pitchFamily="18" charset="0"/>
                            </a:rPr>
                          </m:ctrlPr>
                        </m:fPr>
                        <m:num>
                          <m:r>
                            <a:rPr lang="es-ES" sz="2000" i="1">
                              <a:solidFill>
                                <a:schemeClr val="bg1"/>
                              </a:solidFill>
                              <a:latin typeface="Cambria Math" panose="02040503050406030204" pitchFamily="18" charset="0"/>
                            </a:rPr>
                            <m:t>𝑛</m:t>
                          </m:r>
                        </m:num>
                        <m:den>
                          <m:r>
                            <a:rPr lang="es-ES" sz="2000" i="1">
                              <a:solidFill>
                                <a:schemeClr val="bg1"/>
                              </a:solidFill>
                              <a:latin typeface="Cambria Math" panose="02040503050406030204" pitchFamily="18" charset="0"/>
                            </a:rPr>
                            <m:t>2</m:t>
                          </m:r>
                        </m:den>
                      </m:f>
                      <m:func>
                        <m:funcPr>
                          <m:ctrlPr>
                            <a:rPr lang="es-ES" sz="2000" i="1">
                              <a:solidFill>
                                <a:schemeClr val="bg1"/>
                              </a:solidFill>
                              <a:latin typeface="Cambria Math" panose="02040503050406030204" pitchFamily="18" charset="0"/>
                            </a:rPr>
                          </m:ctrlPr>
                        </m:funcPr>
                        <m:fName>
                          <m:r>
                            <m:rPr>
                              <m:sty m:val="p"/>
                            </m:rPr>
                            <a:rPr lang="es-ES" sz="2000">
                              <a:solidFill>
                                <a:schemeClr val="bg1"/>
                              </a:solidFill>
                              <a:latin typeface="Cambria Math" panose="02040503050406030204" pitchFamily="18" charset="0"/>
                            </a:rPr>
                            <m:t>log</m:t>
                          </m:r>
                        </m:fName>
                        <m:e>
                          <m:d>
                            <m:dPr>
                              <m:begChr m:val="|"/>
                              <m:endChr m:val="|"/>
                              <m:ctrlPr>
                                <a:rPr lang="es-ES" sz="2000" i="1">
                                  <a:solidFill>
                                    <a:schemeClr val="bg1"/>
                                  </a:solidFill>
                                  <a:latin typeface="Cambria Math" panose="02040503050406030204" pitchFamily="18" charset="0"/>
                                </a:rPr>
                              </m:ctrlPr>
                            </m:dPr>
                            <m:e>
                              <m:r>
                                <a:rPr lang="es-ES" sz="2000" i="1">
                                  <a:solidFill>
                                    <a:schemeClr val="bg1"/>
                                  </a:solidFill>
                                  <a:latin typeface="Cambria Math" panose="02040503050406030204" pitchFamily="18" charset="0"/>
                                </a:rPr>
                                <m:t>𝑆</m:t>
                              </m:r>
                            </m:e>
                          </m:d>
                        </m:e>
                      </m:func>
                      <m:r>
                        <a:rPr lang="es-ES" sz="2000" i="1">
                          <a:solidFill>
                            <a:schemeClr val="bg1"/>
                          </a:solidFill>
                          <a:latin typeface="Cambria Math" panose="02040503050406030204" pitchFamily="18" charset="0"/>
                        </a:rPr>
                        <m:t>−</m:t>
                      </m:r>
                      <m:f>
                        <m:fPr>
                          <m:ctrlPr>
                            <a:rPr lang="es-ES" sz="2000" i="1">
                              <a:solidFill>
                                <a:schemeClr val="bg1"/>
                              </a:solidFill>
                              <a:latin typeface="Cambria Math" panose="02040503050406030204" pitchFamily="18" charset="0"/>
                            </a:rPr>
                          </m:ctrlPr>
                        </m:fPr>
                        <m:num>
                          <m:r>
                            <a:rPr lang="es-ES" sz="2000" i="1">
                              <a:solidFill>
                                <a:schemeClr val="bg1"/>
                              </a:solidFill>
                              <a:latin typeface="Cambria Math" panose="02040503050406030204" pitchFamily="18" charset="0"/>
                            </a:rPr>
                            <m:t>𝑛𝑝</m:t>
                          </m:r>
                        </m:num>
                        <m:den>
                          <m:r>
                            <a:rPr lang="es-ES" sz="2000" i="1">
                              <a:solidFill>
                                <a:schemeClr val="bg1"/>
                              </a:solidFill>
                              <a:latin typeface="Cambria Math" panose="02040503050406030204" pitchFamily="18" charset="0"/>
                            </a:rPr>
                            <m:t>2</m:t>
                          </m:r>
                        </m:den>
                      </m:f>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diferencia de soportes será: </a:t>
                </a:r>
              </a:p>
              <a:p>
                <a:pPr marL="0" indent="0">
                  <a:buNone/>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𝜆</m:t>
                      </m:r>
                      <m:r>
                        <a:rPr lang="es-ES" sz="2000" i="1">
                          <a:solidFill>
                            <a:schemeClr val="bg1"/>
                          </a:solidFill>
                          <a:latin typeface="Cambria Math" panose="02040503050406030204" pitchFamily="18" charset="0"/>
                          <a:cs typeface="Calibri" panose="020F0502020204030204" pitchFamily="34" charset="0"/>
                        </a:rPr>
                        <m:t>=2</m:t>
                      </m:r>
                      <m:d>
                        <m:dPr>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𝐿</m:t>
                          </m:r>
                          <m:d>
                            <m:dPr>
                              <m:ctrlPr>
                                <a:rPr lang="es-ES" sz="2000" i="1">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1</m:t>
                                  </m:r>
                                </m:sub>
                              </m:sSub>
                            </m:e>
                          </m:d>
                          <m:r>
                            <a:rPr lang="es-ES" sz="2000" i="1">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𝐿</m:t>
                          </m:r>
                          <m:d>
                            <m:dPr>
                              <m:ctrlPr>
                                <a:rPr lang="es-ES" sz="2000" i="1">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e>
                          </m:d>
                        </m:e>
                      </m:d>
                      <m:r>
                        <a:rPr lang="es-ES" sz="2000" b="0" i="1" smtClean="0">
                          <a:solidFill>
                            <a:schemeClr val="bg1"/>
                          </a:solidFill>
                          <a:latin typeface="Cambria Math" panose="02040503050406030204" pitchFamily="18" charset="0"/>
                          <a:cs typeface="Calibri" panose="020F0502020204030204" pitchFamily="34" charset="0"/>
                        </a:rPr>
                        <m:t>=2</m:t>
                      </m:r>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rPr>
                            <m:t>−</m:t>
                          </m:r>
                          <m:f>
                            <m:fPr>
                              <m:ctrlPr>
                                <a:rPr lang="es-ES" sz="2000" i="1">
                                  <a:solidFill>
                                    <a:schemeClr val="bg1"/>
                                  </a:solidFill>
                                  <a:latin typeface="Cambria Math" panose="02040503050406030204" pitchFamily="18" charset="0"/>
                                </a:rPr>
                              </m:ctrlPr>
                            </m:fPr>
                            <m:num>
                              <m:r>
                                <a:rPr lang="es-ES" sz="2000" i="1">
                                  <a:solidFill>
                                    <a:schemeClr val="bg1"/>
                                  </a:solidFill>
                                  <a:latin typeface="Cambria Math" panose="02040503050406030204" pitchFamily="18" charset="0"/>
                                </a:rPr>
                                <m:t>𝑛</m:t>
                              </m:r>
                            </m:num>
                            <m:den>
                              <m:r>
                                <a:rPr lang="es-ES" sz="2000" i="1">
                                  <a:solidFill>
                                    <a:schemeClr val="bg1"/>
                                  </a:solidFill>
                                  <a:latin typeface="Cambria Math" panose="02040503050406030204" pitchFamily="18" charset="0"/>
                                </a:rPr>
                                <m:t>2</m:t>
                              </m:r>
                            </m:den>
                          </m:f>
                          <m:func>
                            <m:funcPr>
                              <m:ctrlPr>
                                <a:rPr lang="es-ES" sz="2000" i="1">
                                  <a:solidFill>
                                    <a:schemeClr val="bg1"/>
                                  </a:solidFill>
                                  <a:latin typeface="Cambria Math" panose="02040503050406030204" pitchFamily="18" charset="0"/>
                                </a:rPr>
                              </m:ctrlPr>
                            </m:funcPr>
                            <m:fName>
                              <m:r>
                                <m:rPr>
                                  <m:sty m:val="p"/>
                                </m:rPr>
                                <a:rPr lang="es-ES" sz="2000">
                                  <a:solidFill>
                                    <a:schemeClr val="bg1"/>
                                  </a:solidFill>
                                  <a:latin typeface="Cambria Math" panose="02040503050406030204" pitchFamily="18" charset="0"/>
                                </a:rPr>
                                <m:t>log</m:t>
                              </m:r>
                            </m:fName>
                            <m:e>
                              <m:d>
                                <m:dPr>
                                  <m:begChr m:val="|"/>
                                  <m:endChr m:val="|"/>
                                  <m:ctrlPr>
                                    <a:rPr lang="es-ES" sz="2000" i="1">
                                      <a:solidFill>
                                        <a:schemeClr val="bg1"/>
                                      </a:solidFill>
                                      <a:latin typeface="Cambria Math" panose="02040503050406030204" pitchFamily="18" charset="0"/>
                                    </a:rPr>
                                  </m:ctrlPr>
                                </m:dPr>
                                <m:e>
                                  <m:r>
                                    <a:rPr lang="es-ES" sz="2000" i="1">
                                      <a:solidFill>
                                        <a:schemeClr val="bg1"/>
                                      </a:solidFill>
                                      <a:latin typeface="Cambria Math" panose="02040503050406030204" pitchFamily="18" charset="0"/>
                                    </a:rPr>
                                    <m:t>𝑆</m:t>
                                  </m:r>
                                </m:e>
                              </m:d>
                            </m:e>
                          </m:func>
                          <m:r>
                            <a:rPr lang="es-ES" sz="2000" i="1" smtClean="0">
                              <a:solidFill>
                                <a:srgbClr val="FFC000"/>
                              </a:solidFill>
                              <a:latin typeface="Cambria Math" panose="02040503050406030204" pitchFamily="18" charset="0"/>
                            </a:rPr>
                            <m:t>−</m:t>
                          </m:r>
                          <m:f>
                            <m:fPr>
                              <m:ctrlPr>
                                <a:rPr lang="es-ES" sz="2000" i="1">
                                  <a:solidFill>
                                    <a:srgbClr val="FFC000"/>
                                  </a:solidFill>
                                  <a:latin typeface="Cambria Math" panose="02040503050406030204" pitchFamily="18" charset="0"/>
                                </a:rPr>
                              </m:ctrlPr>
                            </m:fPr>
                            <m:num>
                              <m:r>
                                <a:rPr lang="es-ES" sz="2000" i="1">
                                  <a:solidFill>
                                    <a:srgbClr val="FFC000"/>
                                  </a:solidFill>
                                  <a:latin typeface="Cambria Math" panose="02040503050406030204" pitchFamily="18" charset="0"/>
                                </a:rPr>
                                <m:t>𝑛𝑝</m:t>
                              </m:r>
                            </m:num>
                            <m:den>
                              <m:r>
                                <a:rPr lang="es-ES" sz="2000" i="1">
                                  <a:solidFill>
                                    <a:srgbClr val="FFC000"/>
                                  </a:solidFill>
                                  <a:latin typeface="Cambria Math" panose="02040503050406030204" pitchFamily="18" charset="0"/>
                                </a:rPr>
                                <m:t>2</m:t>
                              </m:r>
                            </m:den>
                          </m:f>
                          <m:r>
                            <a:rPr lang="es-ES" sz="2000" b="0" i="1" smtClean="0">
                              <a:solidFill>
                                <a:schemeClr val="bg1"/>
                              </a:solidFill>
                              <a:latin typeface="Cambria Math" panose="02040503050406030204" pitchFamily="18" charset="0"/>
                            </a:rPr>
                            <m:t>+</m:t>
                          </m:r>
                          <m:f>
                            <m:fPr>
                              <m:ctrlPr>
                                <a:rPr lang="es-ES" sz="2000" i="1">
                                  <a:solidFill>
                                    <a:schemeClr val="bg1"/>
                                  </a:solidFill>
                                  <a:latin typeface="Cambria Math" panose="02040503050406030204" pitchFamily="18" charset="0"/>
                                </a:rPr>
                              </m:ctrlPr>
                            </m:fPr>
                            <m:num>
                              <m:r>
                                <a:rPr lang="es-ES" sz="2000" i="1">
                                  <a:solidFill>
                                    <a:schemeClr val="bg1"/>
                                  </a:solidFill>
                                  <a:latin typeface="Cambria Math" panose="02040503050406030204" pitchFamily="18" charset="0"/>
                                </a:rPr>
                                <m:t>𝑛</m:t>
                              </m:r>
                            </m:num>
                            <m:den>
                              <m:r>
                                <a:rPr lang="es-ES" sz="2000" i="1">
                                  <a:solidFill>
                                    <a:schemeClr val="bg1"/>
                                  </a:solidFill>
                                  <a:latin typeface="Cambria Math" panose="02040503050406030204" pitchFamily="18" charset="0"/>
                                </a:rPr>
                                <m:t>2</m:t>
                              </m:r>
                            </m:den>
                          </m:f>
                          <m:func>
                            <m:funcPr>
                              <m:ctrlPr>
                                <a:rPr lang="es-ES" sz="2000" i="1">
                                  <a:solidFill>
                                    <a:schemeClr val="bg1"/>
                                  </a:solidFill>
                                  <a:latin typeface="Cambria Math" panose="02040503050406030204" pitchFamily="18" charset="0"/>
                                </a:rPr>
                              </m:ctrlPr>
                            </m:funcPr>
                            <m:fName>
                              <m:r>
                                <m:rPr>
                                  <m:sty m:val="p"/>
                                </m:rPr>
                                <a:rPr lang="es-ES" sz="2000">
                                  <a:solidFill>
                                    <a:schemeClr val="bg1"/>
                                  </a:solidFill>
                                  <a:latin typeface="Cambria Math" panose="02040503050406030204" pitchFamily="18" charset="0"/>
                                </a:rPr>
                                <m:t>log</m:t>
                              </m:r>
                            </m:fName>
                            <m:e>
                              <m:d>
                                <m:dPr>
                                  <m:begChr m:val="|"/>
                                  <m:endChr m:val="|"/>
                                  <m:ctrlPr>
                                    <a:rPr lang="es-ES" sz="2000" i="1">
                                      <a:solidFill>
                                        <a:schemeClr val="bg1"/>
                                      </a:solidFill>
                                      <a:latin typeface="Cambria Math" panose="02040503050406030204" pitchFamily="18" charset="0"/>
                                    </a:rPr>
                                  </m:ctrlPr>
                                </m:dPr>
                                <m:e>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𝑆</m:t>
                                      </m:r>
                                    </m:e>
                                    <m:sub>
                                      <m:r>
                                        <a:rPr lang="es-ES" sz="2000" i="1">
                                          <a:solidFill>
                                            <a:schemeClr val="bg1"/>
                                          </a:solidFill>
                                          <a:latin typeface="Cambria Math" panose="02040503050406030204" pitchFamily="18" charset="0"/>
                                        </a:rPr>
                                        <m:t>0</m:t>
                                      </m:r>
                                    </m:sub>
                                  </m:sSub>
                                </m:e>
                              </m:d>
                            </m:e>
                          </m:func>
                          <m:r>
                            <a:rPr lang="es-ES" sz="2000" b="0" i="1" smtClean="0">
                              <a:solidFill>
                                <a:srgbClr val="FFC000"/>
                              </a:solidFill>
                              <a:latin typeface="Cambria Math" panose="02040503050406030204" pitchFamily="18" charset="0"/>
                            </a:rPr>
                            <m:t>+</m:t>
                          </m:r>
                          <m:f>
                            <m:fPr>
                              <m:ctrlPr>
                                <a:rPr lang="es-ES" sz="2000" i="1">
                                  <a:solidFill>
                                    <a:srgbClr val="FFC000"/>
                                  </a:solidFill>
                                  <a:latin typeface="Cambria Math" panose="02040503050406030204" pitchFamily="18" charset="0"/>
                                </a:rPr>
                              </m:ctrlPr>
                            </m:fPr>
                            <m:num>
                              <m:r>
                                <a:rPr lang="es-ES" sz="2000" i="1">
                                  <a:solidFill>
                                    <a:srgbClr val="FFC000"/>
                                  </a:solidFill>
                                  <a:latin typeface="Cambria Math" panose="02040503050406030204" pitchFamily="18" charset="0"/>
                                </a:rPr>
                                <m:t>𝑛𝑝</m:t>
                              </m:r>
                            </m:num>
                            <m:den>
                              <m:r>
                                <a:rPr lang="es-ES" sz="2000" i="1">
                                  <a:solidFill>
                                    <a:srgbClr val="FFC000"/>
                                  </a:solidFill>
                                  <a:latin typeface="Cambria Math" panose="02040503050406030204" pitchFamily="18" charset="0"/>
                                </a:rPr>
                                <m:t>2</m:t>
                              </m:r>
                            </m:den>
                          </m:f>
                        </m:e>
                      </m:d>
                      <m:r>
                        <a:rPr lang="es-ES" sz="2000" b="0" i="1" smtClean="0">
                          <a:solidFill>
                            <a:schemeClr val="bg1"/>
                          </a:solidFill>
                          <a:latin typeface="Cambria Math" panose="02040503050406030204" pitchFamily="18" charset="0"/>
                        </a:rPr>
                        <m:t>=</m:t>
                      </m:r>
                      <m:f>
                        <m:fPr>
                          <m:ctrlPr>
                            <a:rPr lang="es-ES" sz="2000" b="0" i="1" smtClean="0">
                              <a:solidFill>
                                <a:schemeClr val="bg1"/>
                              </a:solidFill>
                              <a:latin typeface="Cambria Math" panose="02040503050406030204" pitchFamily="18" charset="0"/>
                            </a:rPr>
                          </m:ctrlPr>
                        </m:fPr>
                        <m:num>
                          <m:r>
                            <a:rPr lang="es-ES" sz="2000" b="0" i="1" smtClean="0">
                              <a:solidFill>
                                <a:srgbClr val="92D050"/>
                              </a:solidFill>
                              <a:latin typeface="Cambria Math" panose="02040503050406030204" pitchFamily="18" charset="0"/>
                            </a:rPr>
                            <m:t>2</m:t>
                          </m:r>
                          <m:r>
                            <a:rPr lang="es-ES" sz="2000" b="0" i="1" smtClean="0">
                              <a:solidFill>
                                <a:schemeClr val="bg1"/>
                              </a:solidFill>
                              <a:latin typeface="Cambria Math" panose="02040503050406030204" pitchFamily="18" charset="0"/>
                            </a:rPr>
                            <m:t>𝑛</m:t>
                          </m:r>
                        </m:num>
                        <m:den>
                          <m:r>
                            <a:rPr lang="es-ES" sz="2000" b="0" i="1" smtClean="0">
                              <a:solidFill>
                                <a:srgbClr val="92D050"/>
                              </a:solidFill>
                              <a:latin typeface="Cambria Math" panose="02040503050406030204" pitchFamily="18" charset="0"/>
                            </a:rPr>
                            <m:t>2</m:t>
                          </m:r>
                        </m:den>
                      </m:f>
                      <m:d>
                        <m:dPr>
                          <m:ctrlPr>
                            <a:rPr lang="es-ES" sz="2000" b="0" i="1" smtClean="0">
                              <a:solidFill>
                                <a:schemeClr val="bg1"/>
                              </a:solidFill>
                              <a:latin typeface="Cambria Math" panose="02040503050406030204" pitchFamily="18" charset="0"/>
                            </a:rPr>
                          </m:ctrlPr>
                        </m:dPr>
                        <m:e>
                          <m:func>
                            <m:funcPr>
                              <m:ctrlPr>
                                <a:rPr lang="es-ES" sz="2000" i="1">
                                  <a:solidFill>
                                    <a:schemeClr val="bg1"/>
                                  </a:solidFill>
                                  <a:latin typeface="Cambria Math" panose="02040503050406030204" pitchFamily="18" charset="0"/>
                                </a:rPr>
                              </m:ctrlPr>
                            </m:funcPr>
                            <m:fName>
                              <m:r>
                                <m:rPr>
                                  <m:sty m:val="p"/>
                                </m:rPr>
                                <a:rPr lang="es-ES" sz="2000">
                                  <a:solidFill>
                                    <a:schemeClr val="bg1"/>
                                  </a:solidFill>
                                  <a:latin typeface="Cambria Math" panose="02040503050406030204" pitchFamily="18" charset="0"/>
                                </a:rPr>
                                <m:t>log</m:t>
                              </m:r>
                            </m:fName>
                            <m:e>
                              <m:d>
                                <m:dPr>
                                  <m:begChr m:val="|"/>
                                  <m:endChr m:val="|"/>
                                  <m:ctrlPr>
                                    <a:rPr lang="es-ES" sz="2000" i="1">
                                      <a:solidFill>
                                        <a:schemeClr val="bg1"/>
                                      </a:solidFill>
                                      <a:latin typeface="Cambria Math" panose="02040503050406030204" pitchFamily="18" charset="0"/>
                                    </a:rPr>
                                  </m:ctrlPr>
                                </m:dPr>
                                <m:e>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𝑆</m:t>
                                      </m:r>
                                    </m:e>
                                    <m:sub>
                                      <m:r>
                                        <a:rPr lang="es-ES" sz="2000" i="1">
                                          <a:solidFill>
                                            <a:schemeClr val="bg1"/>
                                          </a:solidFill>
                                          <a:latin typeface="Cambria Math" panose="02040503050406030204" pitchFamily="18" charset="0"/>
                                        </a:rPr>
                                        <m:t>0</m:t>
                                      </m:r>
                                    </m:sub>
                                  </m:sSub>
                                </m:e>
                              </m:d>
                            </m:e>
                          </m:func>
                          <m:r>
                            <a:rPr lang="es-ES" sz="2000" b="0" i="1" smtClean="0">
                              <a:solidFill>
                                <a:schemeClr val="bg1"/>
                              </a:solidFill>
                              <a:latin typeface="Cambria Math" panose="02040503050406030204" pitchFamily="18" charset="0"/>
                            </a:rPr>
                            <m:t>−</m:t>
                          </m:r>
                          <m:func>
                            <m:funcPr>
                              <m:ctrlPr>
                                <a:rPr lang="es-ES" sz="2000" i="1">
                                  <a:solidFill>
                                    <a:schemeClr val="bg1"/>
                                  </a:solidFill>
                                  <a:latin typeface="Cambria Math" panose="02040503050406030204" pitchFamily="18" charset="0"/>
                                </a:rPr>
                              </m:ctrlPr>
                            </m:funcPr>
                            <m:fName>
                              <m:r>
                                <m:rPr>
                                  <m:sty m:val="p"/>
                                </m:rPr>
                                <a:rPr lang="es-ES" sz="2000">
                                  <a:solidFill>
                                    <a:schemeClr val="bg1"/>
                                  </a:solidFill>
                                  <a:latin typeface="Cambria Math" panose="02040503050406030204" pitchFamily="18" charset="0"/>
                                </a:rPr>
                                <m:t>log</m:t>
                              </m:r>
                            </m:fName>
                            <m:e>
                              <m:d>
                                <m:dPr>
                                  <m:begChr m:val="|"/>
                                  <m:endChr m:val="|"/>
                                  <m:ctrlPr>
                                    <a:rPr lang="es-ES" sz="2000" i="1">
                                      <a:solidFill>
                                        <a:schemeClr val="bg1"/>
                                      </a:solidFill>
                                      <a:latin typeface="Cambria Math" panose="02040503050406030204" pitchFamily="18" charset="0"/>
                                    </a:rPr>
                                  </m:ctrlPr>
                                </m:dPr>
                                <m:e>
                                  <m:r>
                                    <a:rPr lang="es-ES" sz="2000" i="1">
                                      <a:solidFill>
                                        <a:schemeClr val="bg1"/>
                                      </a:solidFill>
                                      <a:latin typeface="Cambria Math" panose="02040503050406030204" pitchFamily="18" charset="0"/>
                                    </a:rPr>
                                    <m:t>𝑆</m:t>
                                  </m:r>
                                </m:e>
                              </m:d>
                            </m:e>
                          </m:func>
                        </m:e>
                      </m:d>
                      <m:r>
                        <a:rPr lang="es-ES" sz="2000" b="0" i="1" smtClean="0">
                          <a:solidFill>
                            <a:schemeClr val="bg1"/>
                          </a:solidFill>
                          <a:latin typeface="Cambria Math" panose="02040503050406030204" pitchFamily="18" charset="0"/>
                        </a:rPr>
                        <m:t>=</m:t>
                      </m:r>
                      <m:r>
                        <a:rPr lang="es-ES" sz="2000" b="0" i="1" smtClean="0">
                          <a:solidFill>
                            <a:schemeClr val="bg1"/>
                          </a:solidFill>
                          <a:latin typeface="Cambria Math" panose="02040503050406030204" pitchFamily="18" charset="0"/>
                          <a:cs typeface="Calibri" panose="020F0502020204030204" pitchFamily="34" charset="0"/>
                        </a:rPr>
                        <m:t>𝑛</m:t>
                      </m:r>
                      <m:func>
                        <m:funcPr>
                          <m:ctrlPr>
                            <a:rPr lang="es-ES" sz="2000" b="0" i="1" smtClean="0">
                              <a:solidFill>
                                <a:schemeClr val="bg1"/>
                              </a:solidFill>
                              <a:latin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cs typeface="Calibri" panose="020F0502020204030204" pitchFamily="34" charset="0"/>
                            </a:rPr>
                            <m:t>log</m:t>
                          </m:r>
                        </m:fName>
                        <m:e>
                          <m:f>
                            <m:fPr>
                              <m:ctrlPr>
                                <a:rPr lang="es-ES" sz="2000" b="0" i="1" smtClean="0">
                                  <a:solidFill>
                                    <a:schemeClr val="bg1"/>
                                  </a:solidFill>
                                  <a:latin typeface="Cambria Math" panose="02040503050406030204" pitchFamily="18" charset="0"/>
                                  <a:cs typeface="Calibri" panose="020F0502020204030204" pitchFamily="34" charset="0"/>
                                </a:rPr>
                              </m:ctrlPr>
                            </m:fPr>
                            <m:num>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0</m:t>
                                      </m:r>
                                    </m:sub>
                                  </m:sSub>
                                </m:e>
                              </m:d>
                            </m:num>
                            <m:den>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cs typeface="Calibri" panose="020F0502020204030204" pitchFamily="34" charset="0"/>
                                    </a:rPr>
                                    <m:t>𝑆</m:t>
                                  </m:r>
                                </m:e>
                              </m:d>
                            </m:den>
                          </m:f>
                        </m:e>
                      </m:func>
                    </m:oMath>
                  </m:oMathPara>
                </a14:m>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476163"/>
                <a:ext cx="8437637" cy="4932584"/>
              </a:xfrm>
              <a:blipFill>
                <a:blip r:embed="rId2"/>
                <a:stretch>
                  <a:fillRect l="-650"/>
                </a:stretch>
              </a:blipFill>
            </p:spPr>
            <p:txBody>
              <a:bodyPr/>
              <a:lstStyle/>
              <a:p>
                <a:r>
                  <a:rPr lang="es-ES">
                    <a:noFill/>
                  </a:rPr>
                  <a:t> </a:t>
                </a:r>
              </a:p>
            </p:txBody>
          </p:sp>
        </mc:Fallback>
      </mc:AlternateContent>
    </p:spTree>
    <p:extLst>
      <p:ext uri="{BB962C8B-B14F-4D97-AF65-F5344CB8AC3E}">
        <p14:creationId xmlns:p14="http://schemas.microsoft.com/office/powerpoint/2010/main" val="418448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Contraste para la media de una Normal multivariante</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32723"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Rechazaremos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cuando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𝑅𝑉</m:t>
                    </m:r>
                  </m:oMath>
                </a14:m>
                <a:r>
                  <a:rPr lang="es-ES" sz="2000" dirty="0">
                    <a:solidFill>
                      <a:schemeClr val="bg1"/>
                    </a:solidFill>
                    <a:latin typeface="Calibri" panose="020F0502020204030204" pitchFamily="34" charset="0"/>
                    <a:cs typeface="Calibri" panose="020F0502020204030204" pitchFamily="34" charset="0"/>
                  </a:rPr>
                  <a:t> sea suficientemente pequeño.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En términos de </a:t>
                </a:r>
                <a14:m>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𝜆</m:t>
                    </m:r>
                  </m:oMath>
                </a14:m>
                <a:r>
                  <a:rPr lang="es-ES" sz="2000" dirty="0">
                    <a:solidFill>
                      <a:schemeClr val="bg1"/>
                    </a:solidFill>
                    <a:latin typeface="Calibri" panose="020F0502020204030204" pitchFamily="34" charset="0"/>
                    <a:cs typeface="Calibri" panose="020F0502020204030204" pitchFamily="34" charset="0"/>
                  </a:rPr>
                  <a:t>, rechazamos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cuando </a:t>
                </a:r>
                <a14:m>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𝜆</m:t>
                    </m:r>
                  </m:oMath>
                </a14:m>
                <a:r>
                  <a:rPr lang="es-ES" sz="2000" dirty="0">
                    <a:solidFill>
                      <a:schemeClr val="bg1"/>
                    </a:solidFill>
                    <a:latin typeface="Calibri" panose="020F0502020204030204" pitchFamily="34" charset="0"/>
                    <a:cs typeface="Calibri" panose="020F0502020204030204" pitchFamily="34" charset="0"/>
                  </a:rPr>
                  <a:t> es suficientemente grande, es decir, cuando el soporte de los datos para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1</m:t>
                        </m:r>
                      </m:sub>
                    </m:sSub>
                  </m:oMath>
                </a14:m>
                <a:r>
                  <a:rPr lang="es-ES" sz="2000" dirty="0">
                    <a:solidFill>
                      <a:schemeClr val="bg1"/>
                    </a:solidFill>
                    <a:latin typeface="Calibri" panose="020F0502020204030204" pitchFamily="34" charset="0"/>
                    <a:cs typeface="Calibri" panose="020F0502020204030204" pitchFamily="34" charset="0"/>
                  </a:rPr>
                  <a:t> es suficientemente mayor que para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a:t>
                </a:r>
                <a:endParaRPr lang="es-ES" sz="2000" i="1" dirty="0">
                  <a:solidFill>
                    <a:schemeClr val="bg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𝜆</m:t>
                      </m:r>
                      <m:r>
                        <a:rPr lang="es-ES" sz="2000" i="1">
                          <a:solidFill>
                            <a:schemeClr val="bg1"/>
                          </a:solidFill>
                          <a:latin typeface="Cambria Math" panose="02040503050406030204" pitchFamily="18" charset="0"/>
                          <a:cs typeface="Calibri" panose="020F0502020204030204" pitchFamily="34" charset="0"/>
                        </a:rPr>
                        <m:t>=−2</m:t>
                      </m:r>
                      <m:func>
                        <m:funcPr>
                          <m:ctrlPr>
                            <a:rPr lang="es-ES" sz="2000" b="0" i="1" smtClean="0">
                              <a:solidFill>
                                <a:schemeClr val="bg1"/>
                              </a:solidFill>
                              <a:latin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cs typeface="Calibri" panose="020F0502020204030204" pitchFamily="34" charset="0"/>
                            </a:rPr>
                            <m:t>log</m:t>
                          </m:r>
                        </m:fName>
                        <m:e>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cs typeface="Calibri" panose="020F0502020204030204" pitchFamily="34" charset="0"/>
                                </a:rPr>
                                <m:t>𝑅𝑉</m:t>
                              </m:r>
                            </m:e>
                          </m:d>
                        </m:e>
                      </m:func>
                      <m:r>
                        <a:rPr lang="es-ES" sz="2000" b="0" i="1" smtClean="0">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2</m:t>
                      </m:r>
                      <m:d>
                        <m:dPr>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𝐿</m:t>
                          </m:r>
                          <m:d>
                            <m:dPr>
                              <m:ctrlPr>
                                <a:rPr lang="es-ES" sz="2000" i="1">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1</m:t>
                                  </m:r>
                                </m:sub>
                              </m:sSub>
                            </m:e>
                          </m:d>
                          <m:r>
                            <a:rPr lang="es-ES" sz="2000" i="1">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𝐿</m:t>
                          </m:r>
                          <m:d>
                            <m:dPr>
                              <m:ctrlPr>
                                <a:rPr lang="es-ES" sz="2000" i="1">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e>
                          </m:d>
                        </m:e>
                      </m:d>
                      <m:r>
                        <a:rPr lang="es-ES" sz="2000" b="0" i="1" smtClean="0">
                          <a:solidFill>
                            <a:schemeClr val="bg1"/>
                          </a:solidFill>
                          <a:latin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cs typeface="Calibri" panose="020F0502020204030204" pitchFamily="34" charset="0"/>
                        </a:rPr>
                        <m:t>𝑛</m:t>
                      </m:r>
                      <m:func>
                        <m:funcPr>
                          <m:ctrlPr>
                            <a:rPr lang="es-ES" sz="2000" b="0" i="1" smtClean="0">
                              <a:solidFill>
                                <a:schemeClr val="bg1"/>
                              </a:solidFill>
                              <a:latin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cs typeface="Calibri" panose="020F0502020204030204" pitchFamily="34" charset="0"/>
                            </a:rPr>
                            <m:t>log</m:t>
                          </m:r>
                        </m:fName>
                        <m:e>
                          <m:f>
                            <m:fPr>
                              <m:ctrlPr>
                                <a:rPr lang="es-ES" sz="2000" b="0" i="1" smtClean="0">
                                  <a:solidFill>
                                    <a:schemeClr val="bg1"/>
                                  </a:solidFill>
                                  <a:latin typeface="Cambria Math" panose="02040503050406030204" pitchFamily="18" charset="0"/>
                                  <a:cs typeface="Calibri" panose="020F0502020204030204" pitchFamily="34" charset="0"/>
                                </a:rPr>
                              </m:ctrlPr>
                            </m:fPr>
                            <m:num>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0</m:t>
                                      </m:r>
                                    </m:sub>
                                  </m:sSub>
                                </m:e>
                              </m:d>
                            </m:num>
                            <m:den>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cs typeface="Calibri" panose="020F0502020204030204" pitchFamily="34" charset="0"/>
                                    </a:rPr>
                                    <m:t>𝑆</m:t>
                                  </m:r>
                                </m:e>
                              </m:d>
                            </m:den>
                          </m:f>
                        </m:e>
                      </m:func>
                    </m:oMath>
                  </m:oMathPara>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Esta condición equivale a que la varianza generalizada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a:t>
                </a:r>
                <a14:m>
                  <m:oMath xmlns:m="http://schemas.openxmlformats.org/officeDocument/2006/math">
                    <m:d>
                      <m:dPr>
                        <m:begChr m:val="|"/>
                        <m:endChr m:val="|"/>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0</m:t>
                            </m:r>
                          </m:sub>
                        </m:sSub>
                      </m:e>
                    </m:d>
                  </m:oMath>
                </a14:m>
                <a:r>
                  <a:rPr lang="es-ES" sz="2000" dirty="0">
                    <a:solidFill>
                      <a:schemeClr val="bg1"/>
                    </a:solidFill>
                    <a:latin typeface="Calibri" panose="020F0502020204030204" pitchFamily="34" charset="0"/>
                    <a:cs typeface="Calibri" panose="020F0502020204030204" pitchFamily="34" charset="0"/>
                  </a:rPr>
                  <a:t> sea significativamente mayor que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1</m:t>
                        </m:r>
                      </m:sub>
                    </m:sSub>
                    <m:r>
                      <a:rPr lang="es-ES" sz="2000" b="0" i="1" smtClean="0">
                        <a:solidFill>
                          <a:schemeClr val="bg1"/>
                        </a:solidFill>
                        <a:latin typeface="Cambria Math" panose="02040503050406030204" pitchFamily="18" charset="0"/>
                        <a:cs typeface="Calibri" panose="020F0502020204030204" pitchFamily="34" charset="0"/>
                      </a:rPr>
                      <m:t>: </m:t>
                    </m:r>
                    <m:d>
                      <m:dPr>
                        <m:begChr m:val="|"/>
                        <m:endChr m:val="|"/>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𝑆</m:t>
                        </m:r>
                      </m:e>
                    </m:d>
                  </m:oMath>
                </a14:m>
                <a:r>
                  <a:rPr lang="es-ES" sz="2000" dirty="0">
                    <a:solidFill>
                      <a:schemeClr val="bg1"/>
                    </a:solidFill>
                    <a:latin typeface="Calibri" panose="020F0502020204030204" pitchFamily="34" charset="0"/>
                    <a:cs typeface="Calibri" panose="020F0502020204030204" pitchFamily="34" charset="0"/>
                  </a:rPr>
                  <a:t>.</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476163"/>
                <a:ext cx="9032723" cy="4932584"/>
              </a:xfrm>
              <a:blipFill>
                <a:blip r:embed="rId2"/>
                <a:stretch>
                  <a:fillRect l="-270"/>
                </a:stretch>
              </a:blipFill>
            </p:spPr>
            <p:txBody>
              <a:bodyPr/>
              <a:lstStyle/>
              <a:p>
                <a:r>
                  <a:rPr lang="es-ES">
                    <a:noFill/>
                  </a:rPr>
                  <a:t> </a:t>
                </a:r>
              </a:p>
            </p:txBody>
          </p:sp>
        </mc:Fallback>
      </mc:AlternateContent>
    </p:spTree>
    <p:extLst>
      <p:ext uri="{BB962C8B-B14F-4D97-AF65-F5344CB8AC3E}">
        <p14:creationId xmlns:p14="http://schemas.microsoft.com/office/powerpoint/2010/main" val="171257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Contraste para la media de una Normal multivariante</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32723"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distribución de </a:t>
                </a:r>
                <a14:m>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𝜆</m:t>
                    </m:r>
                  </m:oMath>
                </a14:m>
                <a:r>
                  <a:rPr lang="es-ES" sz="2000" dirty="0">
                    <a:solidFill>
                      <a:schemeClr val="bg1"/>
                    </a:solidFill>
                    <a:latin typeface="Calibri" panose="020F0502020204030204" pitchFamily="34" charset="0"/>
                    <a:cs typeface="Calibri" panose="020F0502020204030204" pitchFamily="34" charset="0"/>
                  </a:rPr>
                  <a:t> es una </a:t>
                </a:r>
                <a14:m>
                  <m:oMath xmlns:m="http://schemas.openxmlformats.org/officeDocument/2006/math">
                    <m:sSup>
                      <m:sSupPr>
                        <m:ctrlPr>
                          <a:rPr lang="es-ES" sz="2000" b="0" i="1" dirty="0" smtClean="0">
                            <a:solidFill>
                              <a:schemeClr val="bg1"/>
                            </a:solidFill>
                            <a:latin typeface="Cambria Math" panose="02040503050406030204" pitchFamily="18" charset="0"/>
                            <a:cs typeface="Calibri" panose="020F0502020204030204" pitchFamily="34" charset="0"/>
                          </a:rPr>
                        </m:ctrlPr>
                      </m:sSupPr>
                      <m:e>
                        <m:r>
                          <a:rPr lang="es-ES" sz="2000" i="1" dirty="0" smtClean="0">
                            <a:solidFill>
                              <a:schemeClr val="bg1"/>
                            </a:solidFill>
                            <a:latin typeface="Cambria Math" panose="02040503050406030204" pitchFamily="18" charset="0"/>
                            <a:cs typeface="Calibri" panose="020F0502020204030204" pitchFamily="34" charset="0"/>
                          </a:rPr>
                          <m:t>𝜒</m:t>
                        </m:r>
                      </m:e>
                      <m:sup>
                        <m:r>
                          <a:rPr lang="es-ES" sz="2000" b="0" i="1" dirty="0" smtClean="0">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 con grados de libertad igual a la diferencia de las dimensiones del espacio en que se mueven los parámetros bajo ambas hipótesis. </a:t>
                </a:r>
              </a:p>
              <a:p>
                <a:r>
                  <a:rPr lang="es-ES" sz="2000" dirty="0">
                    <a:solidFill>
                      <a:schemeClr val="bg1"/>
                    </a:solidFill>
                    <a:latin typeface="Calibri" panose="020F0502020204030204" pitchFamily="34" charset="0"/>
                    <a:cs typeface="Calibri" panose="020F0502020204030204" pitchFamily="34" charset="0"/>
                  </a:rPr>
                  <a:t>La dimensión del espacio paramétrico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es (como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1">
                            <a:solidFill>
                              <a:schemeClr val="bg1"/>
                            </a:solidFill>
                            <a:latin typeface="Cambria Math" panose="02040503050406030204" pitchFamily="18" charset="0"/>
                            <a:ea typeface="Cambria Math" panose="02040503050406030204" pitchFamily="18" charset="0"/>
                            <a:cs typeface="Calibri" panose="020F0502020204030204" pitchFamily="34" charset="0"/>
                          </a:rPr>
                          <m:t>𝝁</m:t>
                        </m:r>
                      </m:e>
                      <m:sub>
                        <m:r>
                          <a:rPr lang="es-ES" sz="2000">
                            <a:solidFill>
                              <a:schemeClr val="bg1"/>
                            </a:solidFill>
                            <a:latin typeface="Cambria Math" panose="02040503050406030204" pitchFamily="18" charset="0"/>
                            <a:cs typeface="Calibri" panose="020F0502020204030204" pitchFamily="34" charset="0"/>
                          </a:rPr>
                          <m:t>0</m:t>
                        </m:r>
                      </m:sub>
                    </m:sSub>
                    <m:r>
                      <a:rPr lang="es-ES" sz="2000" i="1">
                        <a:solidFill>
                          <a:schemeClr val="bg1"/>
                        </a:solidFill>
                        <a:latin typeface="Cambria Math" panose="02040503050406030204" pitchFamily="18" charset="0"/>
                        <a:cs typeface="Calibri" panose="020F0502020204030204" pitchFamily="34" charset="0"/>
                      </a:rPr>
                      <m:t> </m:t>
                    </m:r>
                  </m:oMath>
                </a14:m>
                <a:r>
                  <a:rPr lang="es-ES" sz="2000" dirty="0">
                    <a:solidFill>
                      <a:schemeClr val="bg1"/>
                    </a:solidFill>
                    <a:latin typeface="Calibri" panose="020F0502020204030204" pitchFamily="34" charset="0"/>
                    <a:cs typeface="Calibri" panose="020F0502020204030204" pitchFamily="34" charset="0"/>
                  </a:rPr>
                  <a:t>está fija):  </a:t>
                </a:r>
                <a:endParaRPr lang="es-ES" sz="2000" i="1" dirty="0">
                  <a:solidFill>
                    <a:schemeClr val="bg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𝑝</m:t>
                      </m:r>
                      <m:r>
                        <a:rPr lang="es-ES" sz="2000" i="1" dirty="0" smtClean="0">
                          <a:solidFill>
                            <a:schemeClr val="bg1"/>
                          </a:solidFill>
                          <a:latin typeface="Cambria Math" panose="02040503050406030204" pitchFamily="18" charset="0"/>
                          <a:cs typeface="Calibri" panose="020F0502020204030204" pitchFamily="34" charset="0"/>
                        </a:rPr>
                        <m:t>(</m:t>
                      </m:r>
                      <m:r>
                        <a:rPr lang="es-ES" sz="2000" i="1" dirty="0" smtClean="0">
                          <a:solidFill>
                            <a:schemeClr val="bg1"/>
                          </a:solidFill>
                          <a:latin typeface="Cambria Math" panose="02040503050406030204" pitchFamily="18" charset="0"/>
                          <a:cs typeface="Calibri" panose="020F0502020204030204" pitchFamily="34" charset="0"/>
                        </a:rPr>
                        <m:t>𝑝</m:t>
                      </m:r>
                      <m:r>
                        <a:rPr lang="es-ES" sz="2000" i="1" dirty="0" smtClean="0">
                          <a:solidFill>
                            <a:schemeClr val="bg1"/>
                          </a:solidFill>
                          <a:latin typeface="Cambria Math" panose="02040503050406030204" pitchFamily="18" charset="0"/>
                          <a:cs typeface="Calibri" panose="020F0502020204030204" pitchFamily="34" charset="0"/>
                        </a:rPr>
                        <m:t> + 1)/2</m:t>
                      </m:r>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dirty="0">
                    <a:solidFill>
                      <a:schemeClr val="bg1"/>
                    </a:solidFill>
                    <a:latin typeface="Calibri" panose="020F0502020204030204" pitchFamily="34" charset="0"/>
                    <a:cs typeface="Calibri" panose="020F0502020204030204" pitchFamily="34" charset="0"/>
                  </a:rPr>
                  <a:t>el número de términos distintos en </a:t>
                </a:r>
                <a14:m>
                  <m:oMath xmlns:m="http://schemas.openxmlformats.org/officeDocument/2006/math">
                    <m:r>
                      <m:rPr>
                        <m:sty m:val="p"/>
                      </m:rPr>
                      <a:rPr lang="es-ES" sz="2000" b="0" i="0" smtClean="0">
                        <a:solidFill>
                          <a:schemeClr val="bg1"/>
                        </a:solidFill>
                        <a:latin typeface="Cambria Math" panose="02040503050406030204" pitchFamily="18" charset="0"/>
                        <a:cs typeface="Calibri" panose="020F0502020204030204" pitchFamily="34" charset="0"/>
                      </a:rPr>
                      <m:t>Σ</m:t>
                    </m:r>
                  </m:oMath>
                </a14:m>
                <a:r>
                  <a:rPr lang="es-ES" sz="2000" dirty="0">
                    <a:solidFill>
                      <a:schemeClr val="bg1"/>
                    </a:solidFill>
                    <a:latin typeface="Calibri" panose="020F0502020204030204" pitchFamily="34" charset="0"/>
                    <a:cs typeface="Calibri" panose="020F0502020204030204" pitchFamily="34" charset="0"/>
                  </a:rPr>
                  <a:t>.</a:t>
                </a:r>
              </a:p>
              <a:p>
                <a:r>
                  <a:rPr lang="es-ES" sz="2000" dirty="0">
                    <a:solidFill>
                      <a:schemeClr val="bg1"/>
                    </a:solidFill>
                    <a:latin typeface="Calibri" panose="020F0502020204030204" pitchFamily="34" charset="0"/>
                    <a:cs typeface="Calibri" panose="020F0502020204030204" pitchFamily="34" charset="0"/>
                  </a:rPr>
                  <a:t>La dimensión del espacio paramétrico bajo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𝐻</m:t>
                        </m:r>
                      </m:e>
                      <m:sub>
                        <m:r>
                          <a:rPr lang="es-ES" sz="2000" i="1">
                            <a:solidFill>
                              <a:schemeClr val="bg1"/>
                            </a:solidFill>
                            <a:latin typeface="Cambria Math" panose="02040503050406030204" pitchFamily="18" charset="0"/>
                            <a:cs typeface="Calibri" panose="020F0502020204030204" pitchFamily="34" charset="0"/>
                          </a:rPr>
                          <m:t>1</m:t>
                        </m:r>
                      </m:sub>
                    </m:sSub>
                  </m:oMath>
                </a14:m>
                <a:r>
                  <a:rPr lang="es-ES" sz="2000" dirty="0">
                    <a:solidFill>
                      <a:schemeClr val="bg1"/>
                    </a:solidFill>
                    <a:latin typeface="Calibri" panose="020F0502020204030204" pitchFamily="34" charset="0"/>
                    <a:cs typeface="Calibri" panose="020F0502020204030204" pitchFamily="34" charset="0"/>
                  </a:rPr>
                  <a:t> es:</a:t>
                </a:r>
              </a:p>
              <a:p>
                <a:pPr marL="0" indent="0">
                  <a:buNone/>
                </a:pPr>
                <a14:m>
                  <m:oMathPara xmlns:m="http://schemas.openxmlformats.org/officeDocument/2006/math">
                    <m:oMathParaPr>
                      <m:jc m:val="centerGroup"/>
                    </m:oMathParaPr>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𝑝</m:t>
                      </m:r>
                      <m:r>
                        <a:rPr lang="es-ES" sz="2000" i="1" dirty="0" smtClean="0">
                          <a:solidFill>
                            <a:schemeClr val="bg1"/>
                          </a:solidFill>
                          <a:latin typeface="Cambria Math" panose="02040503050406030204" pitchFamily="18" charset="0"/>
                          <a:cs typeface="Calibri" panose="020F0502020204030204" pitchFamily="34" charset="0"/>
                        </a:rPr>
                        <m:t>+</m:t>
                      </m:r>
                      <m:r>
                        <a:rPr lang="es-ES" sz="2000" i="1" dirty="0" smtClean="0">
                          <a:solidFill>
                            <a:schemeClr val="bg1"/>
                          </a:solidFill>
                          <a:latin typeface="Cambria Math" panose="02040503050406030204" pitchFamily="18" charset="0"/>
                          <a:cs typeface="Calibri" panose="020F0502020204030204" pitchFamily="34" charset="0"/>
                        </a:rPr>
                        <m:t>𝑝</m:t>
                      </m:r>
                      <m:r>
                        <a:rPr lang="es-ES" sz="2000" i="1" dirty="0">
                          <a:solidFill>
                            <a:schemeClr val="bg1"/>
                          </a:solidFill>
                          <a:latin typeface="Cambria Math" panose="02040503050406030204" pitchFamily="18" charset="0"/>
                          <a:cs typeface="Calibri" panose="020F0502020204030204" pitchFamily="34" charset="0"/>
                        </a:rPr>
                        <m:t>(</m:t>
                      </m:r>
                      <m:r>
                        <a:rPr lang="es-ES" sz="2000" i="1" dirty="0">
                          <a:solidFill>
                            <a:schemeClr val="bg1"/>
                          </a:solidFill>
                          <a:latin typeface="Cambria Math" panose="02040503050406030204" pitchFamily="18" charset="0"/>
                          <a:cs typeface="Calibri" panose="020F0502020204030204" pitchFamily="34" charset="0"/>
                        </a:rPr>
                        <m:t>𝑝</m:t>
                      </m:r>
                      <m:r>
                        <a:rPr lang="es-ES" sz="2000" i="1" dirty="0">
                          <a:solidFill>
                            <a:schemeClr val="bg1"/>
                          </a:solidFill>
                          <a:latin typeface="Cambria Math" panose="02040503050406030204" pitchFamily="18" charset="0"/>
                          <a:cs typeface="Calibri" panose="020F0502020204030204" pitchFamily="34" charset="0"/>
                        </a:rPr>
                        <m:t>+1)/2</m:t>
                      </m:r>
                    </m:oMath>
                  </m:oMathPara>
                </a14:m>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diferencia es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𝑝</m:t>
                    </m:r>
                  </m:oMath>
                </a14:m>
                <a:r>
                  <a:rPr lang="es-ES" sz="2000" dirty="0">
                    <a:solidFill>
                      <a:schemeClr val="bg1"/>
                    </a:solidFill>
                    <a:latin typeface="Calibri" panose="020F0502020204030204" pitchFamily="34" charset="0"/>
                    <a:cs typeface="Calibri" panose="020F0502020204030204" pitchFamily="34" charset="0"/>
                  </a:rPr>
                  <a:t>, que serán los grados de libertad de la</a:t>
                </a:r>
                <a14:m>
                  <m:oMath xmlns:m="http://schemas.openxmlformats.org/officeDocument/2006/math">
                    <m:r>
                      <a:rPr lang="es-ES" sz="2000" dirty="0">
                        <a:solidFill>
                          <a:schemeClr val="bg1"/>
                        </a:solidFill>
                        <a:latin typeface="Cambria Math" panose="02040503050406030204" pitchFamily="18" charset="0"/>
                        <a:cs typeface="Calibri" panose="020F0502020204030204" pitchFamily="34" charset="0"/>
                      </a:rPr>
                      <m:t> </m:t>
                    </m:r>
                    <m:sSup>
                      <m:sSupPr>
                        <m:ctrlPr>
                          <a:rPr lang="es-ES" sz="2000" i="1" dirty="0">
                            <a:solidFill>
                              <a:schemeClr val="bg1"/>
                            </a:solidFill>
                            <a:latin typeface="Cambria Math" panose="02040503050406030204" pitchFamily="18" charset="0"/>
                            <a:cs typeface="Calibri" panose="020F0502020204030204" pitchFamily="34" charset="0"/>
                          </a:rPr>
                        </m:ctrlPr>
                      </m:sSupPr>
                      <m:e>
                        <m:r>
                          <a:rPr lang="es-ES" sz="2000" i="1" dirty="0">
                            <a:solidFill>
                              <a:schemeClr val="bg1"/>
                            </a:solidFill>
                            <a:latin typeface="Cambria Math" panose="02040503050406030204" pitchFamily="18" charset="0"/>
                            <a:cs typeface="Calibri" panose="020F0502020204030204" pitchFamily="34" charset="0"/>
                          </a:rPr>
                          <m:t>𝜒</m:t>
                        </m:r>
                      </m:e>
                      <m:sup>
                        <m:r>
                          <a:rPr lang="es-ES" sz="2000" i="1" dirty="0">
                            <a:solidFill>
                              <a:schemeClr val="bg1"/>
                            </a:solidFill>
                            <a:latin typeface="Cambria Math" panose="02040503050406030204" pitchFamily="18" charset="0"/>
                            <a:cs typeface="Calibri" panose="020F0502020204030204" pitchFamily="34" charset="0"/>
                          </a:rPr>
                          <m:t>2</m:t>
                        </m:r>
                      </m:sup>
                    </m:sSup>
                  </m:oMath>
                </a14:m>
                <a:endParaRPr lang="es-ES" sz="2000" dirty="0">
                  <a:solidFill>
                    <a:schemeClr val="bg1"/>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476163"/>
                <a:ext cx="9032723" cy="4932584"/>
              </a:xfrm>
              <a:blipFill>
                <a:blip r:embed="rId2"/>
                <a:stretch>
                  <a:fillRect l="-675"/>
                </a:stretch>
              </a:blipFill>
            </p:spPr>
            <p:txBody>
              <a:bodyPr/>
              <a:lstStyle/>
              <a:p>
                <a:r>
                  <a:rPr lang="es-ES">
                    <a:noFill/>
                  </a:rPr>
                  <a:t> </a:t>
                </a:r>
              </a:p>
            </p:txBody>
          </p:sp>
        </mc:Fallback>
      </mc:AlternateContent>
    </p:spTree>
    <p:extLst>
      <p:ext uri="{BB962C8B-B14F-4D97-AF65-F5344CB8AC3E}">
        <p14:creationId xmlns:p14="http://schemas.microsoft.com/office/powerpoint/2010/main" val="267874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Contraste para la media de una Normal multivariante</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32723"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distribución </a:t>
                </a:r>
                <a14:m>
                  <m:oMath xmlns:m="http://schemas.openxmlformats.org/officeDocument/2006/math">
                    <m:sSup>
                      <m:sSupPr>
                        <m:ctrlPr>
                          <a:rPr lang="es-ES" sz="2000" b="0" i="1" dirty="0" smtClean="0">
                            <a:solidFill>
                              <a:schemeClr val="bg1"/>
                            </a:solidFill>
                            <a:latin typeface="Cambria Math" panose="02040503050406030204" pitchFamily="18" charset="0"/>
                            <a:cs typeface="Calibri" panose="020F0502020204030204" pitchFamily="34" charset="0"/>
                          </a:rPr>
                        </m:ctrlPr>
                      </m:sSupPr>
                      <m:e>
                        <m:r>
                          <a:rPr lang="es-ES" sz="2000" i="1" dirty="0" smtClean="0">
                            <a:solidFill>
                              <a:schemeClr val="bg1"/>
                            </a:solidFill>
                            <a:latin typeface="Cambria Math" panose="02040503050406030204" pitchFamily="18" charset="0"/>
                            <a:cs typeface="Calibri" panose="020F0502020204030204" pitchFamily="34" charset="0"/>
                          </a:rPr>
                          <m:t>𝜒</m:t>
                        </m:r>
                      </m:e>
                      <m:sup>
                        <m:r>
                          <a:rPr lang="es-ES" sz="2000" b="0" i="1" dirty="0" smtClean="0">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 es una distribución asintótica porque hemos asumido que </a:t>
                </a:r>
                <a14:m>
                  <m:oMath xmlns:m="http://schemas.openxmlformats.org/officeDocument/2006/math">
                    <m:r>
                      <a:rPr lang="es-ES" sz="2000" b="0" i="1" dirty="0" smtClean="0">
                        <a:solidFill>
                          <a:schemeClr val="bg1"/>
                        </a:solidFill>
                        <a:latin typeface="Cambria Math" panose="02040503050406030204" pitchFamily="18" charset="0"/>
                        <a:cs typeface="Calibri" panose="020F0502020204030204" pitchFamily="34" charset="0"/>
                      </a:rPr>
                      <m:t>𝑛</m:t>
                    </m:r>
                  </m:oMath>
                </a14:m>
                <a:r>
                  <a:rPr lang="es-ES" sz="2000" dirty="0">
                    <a:solidFill>
                      <a:schemeClr val="bg1"/>
                    </a:solidFill>
                    <a:latin typeface="Calibri" panose="020F0502020204030204" pitchFamily="34" charset="0"/>
                    <a:cs typeface="Calibri" panose="020F0502020204030204" pitchFamily="34" charset="0"/>
                  </a:rPr>
                  <a:t> es grande.</a:t>
                </a:r>
              </a:p>
              <a:p>
                <a:r>
                  <a:rPr lang="es-ES" sz="2000" dirty="0">
                    <a:solidFill>
                      <a:schemeClr val="bg1"/>
                    </a:solidFill>
                    <a:latin typeface="Calibri" panose="020F0502020204030204" pitchFamily="34" charset="0"/>
                    <a:cs typeface="Calibri" panose="020F0502020204030204" pitchFamily="34" charset="0"/>
                  </a:rPr>
                  <a:t>Pero en este caso, podemos obtener la distribución exacta del ratio de verosimilitudes, no siendo necesaria la distribución asintótica. </a:t>
                </a:r>
              </a:p>
              <a:p>
                <a:r>
                  <a:rPr lang="es-ES" sz="2000" dirty="0">
                    <a:solidFill>
                      <a:schemeClr val="bg1"/>
                    </a:solidFill>
                    <a:latin typeface="Calibri" panose="020F0502020204030204" pitchFamily="34" charset="0"/>
                    <a:cs typeface="Calibri" panose="020F0502020204030204" pitchFamily="34" charset="0"/>
                  </a:rPr>
                  <a:t>Se sabe que el ratio</a:t>
                </a:r>
              </a:p>
              <a:p>
                <a:pPr marL="0" indent="0">
                  <a:buNone/>
                </a:pPr>
                <a14:m>
                  <m:oMathPara xmlns:m="http://schemas.openxmlformats.org/officeDocument/2006/math">
                    <m:oMathParaPr>
                      <m:jc m:val="centerGroup"/>
                    </m:oMathParaPr>
                    <m:oMath xmlns:m="http://schemas.openxmlformats.org/officeDocument/2006/math">
                      <m:f>
                        <m:fPr>
                          <m:ctrlPr>
                            <a:rPr lang="es-ES" sz="2000" i="1">
                              <a:solidFill>
                                <a:schemeClr val="bg1"/>
                              </a:solidFill>
                              <a:latin typeface="Cambria Math" panose="02040503050406030204" pitchFamily="18" charset="0"/>
                              <a:cs typeface="Calibri" panose="020F0502020204030204" pitchFamily="34" charset="0"/>
                            </a:rPr>
                          </m:ctrlPr>
                        </m:fPr>
                        <m:num>
                          <m:d>
                            <m:dPr>
                              <m:begChr m:val="|"/>
                              <m:endChr m:val="|"/>
                              <m:ctrlPr>
                                <a:rPr lang="es-ES" sz="2000" i="1">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0</m:t>
                                  </m:r>
                                </m:sub>
                              </m:sSub>
                            </m:e>
                          </m:d>
                        </m:num>
                        <m:den>
                          <m:d>
                            <m:dPr>
                              <m:begChr m:val="|"/>
                              <m:endChr m:val="|"/>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𝑆</m:t>
                              </m:r>
                            </m:e>
                          </m:d>
                        </m:den>
                      </m:f>
                      <m:r>
                        <a:rPr lang="es-ES" sz="2000" b="0" i="1" smtClean="0">
                          <a:solidFill>
                            <a:schemeClr val="bg1"/>
                          </a:solidFill>
                          <a:latin typeface="Cambria Math" panose="02040503050406030204" pitchFamily="18" charset="0"/>
                          <a:cs typeface="Calibri" panose="020F0502020204030204" pitchFamily="34" charset="0"/>
                        </a:rPr>
                        <m:t>=1+</m:t>
                      </m:r>
                      <m:f>
                        <m:fPr>
                          <m:ctrlPr>
                            <a:rPr lang="es-ES" sz="2000" b="0" i="1" smtClean="0">
                              <a:solidFill>
                                <a:schemeClr val="bg1"/>
                              </a:solidFill>
                              <a:latin typeface="Cambria Math" panose="02040503050406030204" pitchFamily="18" charset="0"/>
                              <a:cs typeface="Calibri" panose="020F0502020204030204" pitchFamily="34" charset="0"/>
                            </a:rPr>
                          </m:ctrlPr>
                        </m:fPr>
                        <m:num>
                          <m:sSup>
                            <m:sSupPr>
                              <m:ctrlPr>
                                <a:rPr lang="es-ES" sz="2000" b="0" i="1" smtClean="0">
                                  <a:solidFill>
                                    <a:schemeClr val="bg1"/>
                                  </a:solidFill>
                                  <a:latin typeface="Cambria Math" panose="02040503050406030204" pitchFamily="18" charset="0"/>
                                  <a:cs typeface="Calibri" panose="020F0502020204030204" pitchFamily="34" charset="0"/>
                                </a:rPr>
                              </m:ctrlPr>
                            </m:sSupPr>
                            <m:e>
                              <m:r>
                                <a:rPr lang="es-ES" sz="2000" b="0" i="1" smtClean="0">
                                  <a:solidFill>
                                    <a:schemeClr val="bg1"/>
                                  </a:solidFill>
                                  <a:latin typeface="Cambria Math" panose="02040503050406030204" pitchFamily="18" charset="0"/>
                                  <a:cs typeface="Calibri" panose="020F0502020204030204" pitchFamily="34" charset="0"/>
                                </a:rPr>
                                <m:t>𝑇</m:t>
                              </m:r>
                            </m:e>
                            <m:sup>
                              <m:r>
                                <a:rPr lang="es-ES" sz="2000" b="0" i="1" smtClean="0">
                                  <a:solidFill>
                                    <a:schemeClr val="bg1"/>
                                  </a:solidFill>
                                  <a:latin typeface="Cambria Math" panose="02040503050406030204" pitchFamily="18" charset="0"/>
                                  <a:cs typeface="Calibri" panose="020F0502020204030204" pitchFamily="34" charset="0"/>
                                </a:rPr>
                                <m:t>2</m:t>
                              </m:r>
                            </m:sup>
                          </m:sSup>
                        </m:num>
                        <m:den>
                          <m:r>
                            <a:rPr lang="es-ES" sz="2000" b="0" i="1" smtClean="0">
                              <a:solidFill>
                                <a:schemeClr val="bg1"/>
                              </a:solidFill>
                              <a:latin typeface="Cambria Math" panose="02040503050406030204" pitchFamily="18" charset="0"/>
                              <a:cs typeface="Calibri" panose="020F0502020204030204" pitchFamily="34" charset="0"/>
                            </a:rPr>
                            <m:t>𝑛</m:t>
                          </m:r>
                          <m:r>
                            <a:rPr lang="es-ES" sz="2000" b="0" i="1" smtClean="0">
                              <a:solidFill>
                                <a:schemeClr val="bg1"/>
                              </a:solidFill>
                              <a:latin typeface="Cambria Math" panose="02040503050406030204" pitchFamily="18" charset="0"/>
                              <a:cs typeface="Calibri" panose="020F0502020204030204" pitchFamily="34" charset="0"/>
                            </a:rPr>
                            <m:t>−1</m:t>
                          </m:r>
                        </m:den>
                      </m:f>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dirty="0">
                    <a:solidFill>
                      <a:schemeClr val="bg1"/>
                    </a:solidFill>
                    <a:latin typeface="Calibri" panose="020F0502020204030204" pitchFamily="34" charset="0"/>
                    <a:cs typeface="Calibri" panose="020F0502020204030204" pitchFamily="34" charset="0"/>
                  </a:rPr>
                  <a:t>donde el estadístico </a:t>
                </a:r>
                <a14:m>
                  <m:oMath xmlns:m="http://schemas.openxmlformats.org/officeDocument/2006/math">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r>
                      <a:rPr lang="es-ES" sz="2000" b="0" i="1" smtClean="0">
                        <a:solidFill>
                          <a:schemeClr val="bg1"/>
                        </a:solidFill>
                        <a:latin typeface="Cambria Math" panose="02040503050406030204" pitchFamily="18" charset="0"/>
                        <a:cs typeface="Calibri" panose="020F0502020204030204" pitchFamily="34" charset="0"/>
                      </a:rPr>
                      <m:t>=</m:t>
                    </m:r>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cs typeface="Calibri" panose="020F0502020204030204" pitchFamily="34" charset="0"/>
                          </a:rPr>
                          <m:t>𝑛</m:t>
                        </m:r>
                        <m:r>
                          <a:rPr lang="es-ES" sz="2000" b="0" i="1" smtClean="0">
                            <a:solidFill>
                              <a:schemeClr val="bg1"/>
                            </a:solidFill>
                            <a:latin typeface="Cambria Math" panose="02040503050406030204" pitchFamily="18" charset="0"/>
                            <a:cs typeface="Calibri" panose="020F0502020204030204" pitchFamily="34" charset="0"/>
                          </a:rPr>
                          <m:t>−1</m:t>
                        </m:r>
                      </m:e>
                    </m:d>
                    <m:sSup>
                      <m:sSupPr>
                        <m:ctrlPr>
                          <a:rPr lang="es-ES" sz="2000" b="0" i="1" smtClean="0">
                            <a:solidFill>
                              <a:schemeClr val="bg1"/>
                            </a:solidFill>
                            <a:latin typeface="Cambria Math" panose="02040503050406030204" pitchFamily="18" charset="0"/>
                            <a:cs typeface="Calibri" panose="020F0502020204030204" pitchFamily="34" charset="0"/>
                          </a:rPr>
                        </m:ctrlPr>
                      </m:sSupPr>
                      <m:e>
                        <m:d>
                          <m:dPr>
                            <m:ctrlPr>
                              <a:rPr lang="es-ES" sz="2000" b="0" i="1" smtClean="0">
                                <a:solidFill>
                                  <a:schemeClr val="bg1"/>
                                </a:solidFill>
                                <a:latin typeface="Cambria Math" panose="02040503050406030204" pitchFamily="18" charset="0"/>
                                <a:cs typeface="Calibri" panose="020F0502020204030204" pitchFamily="34" charset="0"/>
                              </a:rPr>
                            </m:ctrlPr>
                          </m:dPr>
                          <m:e>
                            <m:acc>
                              <m:accPr>
                                <m:chr m:val="̅"/>
                                <m:ctrlPr>
                                  <a:rPr lang="es-ES" sz="2000" b="1" i="1" smtClean="0">
                                    <a:solidFill>
                                      <a:schemeClr val="bg1"/>
                                    </a:solidFill>
                                    <a:latin typeface="Cambria Math" panose="02040503050406030204" pitchFamily="18" charset="0"/>
                                    <a:cs typeface="Calibri" panose="020F0502020204030204" pitchFamily="34" charset="0"/>
                                  </a:rPr>
                                </m:ctrlPr>
                              </m:accPr>
                              <m:e>
                                <m:r>
                                  <a:rPr lang="es-ES" sz="2000" b="1" i="0" smtClean="0">
                                    <a:solidFill>
                                      <a:schemeClr val="bg1"/>
                                    </a:solidFill>
                                    <a:latin typeface="Cambria Math" panose="02040503050406030204" pitchFamily="18" charset="0"/>
                                    <a:cs typeface="Calibri" panose="020F0502020204030204" pitchFamily="34" charset="0"/>
                                  </a:rPr>
                                  <m:t>𝐱</m:t>
                                </m:r>
                              </m:e>
                            </m:acc>
                            <m:r>
                              <a:rPr lang="es-ES" sz="2000" b="0" i="1" smtClean="0">
                                <a:solidFill>
                                  <a:schemeClr val="bg1"/>
                                </a:solidFill>
                                <a:latin typeface="Cambria Math" panose="02040503050406030204" pitchFamily="18" charset="0"/>
                                <a:cs typeface="Calibri" panose="020F0502020204030204" pitchFamily="34" charset="0"/>
                              </a:rPr>
                              <m:t>−</m:t>
                            </m:r>
                            <m:r>
                              <a:rPr lang="es-ES" sz="2000" b="1" i="1" smtClean="0">
                                <a:solidFill>
                                  <a:schemeClr val="bg1"/>
                                </a:solidFill>
                                <a:latin typeface="Cambria Math" panose="02040503050406030204" pitchFamily="18" charset="0"/>
                                <a:cs typeface="Calibri" panose="020F0502020204030204" pitchFamily="34" charset="0"/>
                              </a:rPr>
                              <m:t>𝝁</m:t>
                            </m:r>
                          </m:e>
                        </m:d>
                      </m:e>
                      <m:sup>
                        <m:r>
                          <a:rPr lang="es-ES" sz="2000" b="0" i="1" smtClean="0">
                            <a:solidFill>
                              <a:schemeClr val="bg1"/>
                            </a:solidFill>
                            <a:latin typeface="Cambria Math" panose="02040503050406030204" pitchFamily="18" charset="0"/>
                            <a:cs typeface="Calibri" panose="020F0502020204030204" pitchFamily="34" charset="0"/>
                          </a:rPr>
                          <m:t>𝑡</m:t>
                        </m:r>
                      </m:sup>
                    </m:sSup>
                    <m:sSup>
                      <m:sSupPr>
                        <m:ctrlPr>
                          <a:rPr lang="es-ES" sz="2000" b="0" i="1" smtClean="0">
                            <a:solidFill>
                              <a:schemeClr val="bg1"/>
                            </a:solidFill>
                            <a:latin typeface="Cambria Math" panose="02040503050406030204" pitchFamily="18" charset="0"/>
                            <a:cs typeface="Calibri" panose="020F0502020204030204" pitchFamily="34" charset="0"/>
                          </a:rPr>
                        </m:ctrlPr>
                      </m:sSupPr>
                      <m:e>
                        <m:r>
                          <a:rPr lang="es-ES" sz="2000" b="0" i="1" smtClean="0">
                            <a:solidFill>
                              <a:schemeClr val="bg1"/>
                            </a:solidFill>
                            <a:latin typeface="Cambria Math" panose="02040503050406030204" pitchFamily="18" charset="0"/>
                            <a:cs typeface="Calibri" panose="020F0502020204030204" pitchFamily="34" charset="0"/>
                          </a:rPr>
                          <m:t>𝑆</m:t>
                        </m:r>
                      </m:e>
                      <m:sup>
                        <m:r>
                          <a:rPr lang="es-ES" sz="2000" b="0" i="1" smtClean="0">
                            <a:solidFill>
                              <a:schemeClr val="bg1"/>
                            </a:solidFill>
                            <a:latin typeface="Cambria Math" panose="02040503050406030204" pitchFamily="18" charset="0"/>
                            <a:cs typeface="Calibri" panose="020F0502020204030204" pitchFamily="34" charset="0"/>
                          </a:rPr>
                          <m:t>−1</m:t>
                        </m:r>
                      </m:sup>
                    </m:sSup>
                    <m:d>
                      <m:dPr>
                        <m:ctrlPr>
                          <a:rPr lang="es-ES" sz="2000" b="0" i="1" smtClean="0">
                            <a:solidFill>
                              <a:schemeClr val="bg1"/>
                            </a:solidFill>
                            <a:latin typeface="Cambria Math" panose="02040503050406030204" pitchFamily="18" charset="0"/>
                            <a:cs typeface="Calibri" panose="020F0502020204030204" pitchFamily="34" charset="0"/>
                          </a:rPr>
                        </m:ctrlPr>
                      </m:dPr>
                      <m:e>
                        <m:acc>
                          <m:accPr>
                            <m:chr m:val="̅"/>
                            <m:ctrlPr>
                              <a:rPr lang="es-ES" sz="2000" b="1"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r>
                          <a:rPr lang="es-ES" sz="2000" i="1">
                            <a:solidFill>
                              <a:schemeClr val="bg1"/>
                            </a:solidFill>
                            <a:latin typeface="Cambria Math" panose="02040503050406030204" pitchFamily="18" charset="0"/>
                            <a:cs typeface="Calibri" panose="020F0502020204030204" pitchFamily="34" charset="0"/>
                          </a:rPr>
                          <m:t>−</m:t>
                        </m:r>
                        <m:r>
                          <a:rPr lang="es-ES" sz="2000" b="1" i="1">
                            <a:solidFill>
                              <a:schemeClr val="bg1"/>
                            </a:solidFill>
                            <a:latin typeface="Cambria Math" panose="02040503050406030204" pitchFamily="18" charset="0"/>
                            <a:cs typeface="Calibri" panose="020F0502020204030204" pitchFamily="34" charset="0"/>
                          </a:rPr>
                          <m:t>𝝁</m:t>
                        </m:r>
                      </m:e>
                    </m:d>
                  </m:oMath>
                </a14:m>
                <a:r>
                  <a:rPr lang="es-ES" sz="2000" dirty="0">
                    <a:solidFill>
                      <a:schemeClr val="bg1"/>
                    </a:solidFill>
                    <a:latin typeface="Calibri" panose="020F0502020204030204" pitchFamily="34" charset="0"/>
                    <a:cs typeface="Calibri" panose="020F0502020204030204" pitchFamily="34" charset="0"/>
                  </a:rPr>
                  <a:t> sigue una distribución llamada </a:t>
                </a:r>
                <a14:m>
                  <m:oMath xmlns:m="http://schemas.openxmlformats.org/officeDocument/2006/math">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 de Hotelling con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𝑝</m:t>
                    </m:r>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𝑛</m:t>
                    </m:r>
                    <m:r>
                      <a:rPr lang="es-ES" sz="2000" b="0" i="1" smtClean="0">
                        <a:solidFill>
                          <a:schemeClr val="bg1"/>
                        </a:solidFill>
                        <a:latin typeface="Cambria Math" panose="02040503050406030204" pitchFamily="18" charset="0"/>
                        <a:cs typeface="Calibri" panose="020F0502020204030204" pitchFamily="34" charset="0"/>
                      </a:rPr>
                      <m:t>−1</m:t>
                    </m:r>
                  </m:oMath>
                </a14:m>
                <a:r>
                  <a:rPr lang="es-ES" sz="2000" dirty="0">
                    <a:solidFill>
                      <a:schemeClr val="bg1"/>
                    </a:solidFill>
                    <a:latin typeface="Calibri" panose="020F0502020204030204" pitchFamily="34" charset="0"/>
                    <a:cs typeface="Calibri" panose="020F0502020204030204" pitchFamily="34" charset="0"/>
                  </a:rPr>
                  <a:t> grados de libertad.</a:t>
                </a:r>
              </a:p>
              <a:p>
                <a:r>
                  <a:rPr lang="es-ES" sz="2000" dirty="0">
                    <a:solidFill>
                      <a:schemeClr val="bg1"/>
                    </a:solidFill>
                    <a:latin typeface="Calibri" panose="020F0502020204030204" pitchFamily="34" charset="0"/>
                    <a:cs typeface="Calibri" panose="020F0502020204030204" pitchFamily="34" charset="0"/>
                  </a:rPr>
                  <a:t>Existe además una relación entre el estadístico </a:t>
                </a:r>
                <a14:m>
                  <m:oMath xmlns:m="http://schemas.openxmlformats.org/officeDocument/2006/math">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 y la distribución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𝐹</m:t>
                    </m:r>
                  </m:oMath>
                </a14:m>
                <a:r>
                  <a:rPr lang="es-ES" sz="2000" dirty="0">
                    <a:solidFill>
                      <a:schemeClr val="bg1"/>
                    </a:solidFill>
                    <a:latin typeface="Calibri" panose="020F0502020204030204" pitchFamily="34" charset="0"/>
                    <a:cs typeface="Calibri" panose="020F0502020204030204" pitchFamily="34" charset="0"/>
                  </a:rPr>
                  <a:t>, la cual podemos usar para calcular los percentiles de </a:t>
                </a:r>
                <a14:m>
                  <m:oMath xmlns:m="http://schemas.openxmlformats.org/officeDocument/2006/math">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476163"/>
                <a:ext cx="9032723" cy="4932584"/>
              </a:xfrm>
              <a:blipFill>
                <a:blip r:embed="rId2"/>
                <a:stretch>
                  <a:fillRect l="-675" b="-742"/>
                </a:stretch>
              </a:blipFill>
            </p:spPr>
            <p:txBody>
              <a:bodyPr/>
              <a:lstStyle/>
              <a:p>
                <a:r>
                  <a:rPr lang="es-ES">
                    <a:noFill/>
                  </a:rPr>
                  <a:t> </a:t>
                </a:r>
              </a:p>
            </p:txBody>
          </p:sp>
        </mc:Fallback>
      </mc:AlternateContent>
    </p:spTree>
    <p:extLst>
      <p:ext uri="{BB962C8B-B14F-4D97-AF65-F5344CB8AC3E}">
        <p14:creationId xmlns:p14="http://schemas.microsoft.com/office/powerpoint/2010/main" val="378472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Contraste para la media de una Normal multivariante</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32723" cy="4932584"/>
              </a:xfrm>
            </p:spPr>
            <p:txBody>
              <a:bodyPr>
                <a:normAutofit/>
              </a:bodyPr>
              <a:lstStyle/>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diferencia de soportes </a:t>
                </a:r>
                <a14:m>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𝜆</m:t>
                    </m:r>
                    <m:r>
                      <a:rPr lang="es-ES" sz="2000" i="1">
                        <a:solidFill>
                          <a:schemeClr val="bg1"/>
                        </a:solidFill>
                        <a:latin typeface="Cambria Math" panose="02040503050406030204" pitchFamily="18" charset="0"/>
                        <a:cs typeface="Calibri" panose="020F0502020204030204" pitchFamily="34" charset="0"/>
                      </a:rPr>
                      <m:t> </m:t>
                    </m:r>
                  </m:oMath>
                </a14:m>
                <a:r>
                  <a:rPr lang="es-ES" sz="2000" dirty="0">
                    <a:solidFill>
                      <a:schemeClr val="bg1"/>
                    </a:solidFill>
                    <a:latin typeface="Calibri" panose="020F0502020204030204" pitchFamily="34" charset="0"/>
                    <a:cs typeface="Calibri" panose="020F0502020204030204" pitchFamily="34" charset="0"/>
                  </a:rPr>
                  <a:t>es una función monótona de </a:t>
                </a:r>
                <a14:m>
                  <m:oMath xmlns:m="http://schemas.openxmlformats.org/officeDocument/2006/math">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𝜆</m:t>
                      </m:r>
                      <m:r>
                        <a:rPr lang="es-ES" sz="2000" b="0" i="1" smtClean="0">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𝑛</m:t>
                      </m:r>
                      <m:func>
                        <m:funcPr>
                          <m:ctrlPr>
                            <a:rPr lang="es-ES" sz="2000" i="1">
                              <a:solidFill>
                                <a:schemeClr val="bg1"/>
                              </a:solidFill>
                              <a:latin typeface="Cambria Math" panose="02040503050406030204" pitchFamily="18" charset="0"/>
                              <a:cs typeface="Calibri" panose="020F0502020204030204" pitchFamily="34" charset="0"/>
                            </a:rPr>
                          </m:ctrlPr>
                        </m:funcPr>
                        <m:fName>
                          <m:r>
                            <m:rPr>
                              <m:sty m:val="p"/>
                            </m:rPr>
                            <a:rPr lang="es-ES" sz="2000">
                              <a:solidFill>
                                <a:schemeClr val="bg1"/>
                              </a:solidFill>
                              <a:latin typeface="Cambria Math" panose="02040503050406030204" pitchFamily="18" charset="0"/>
                              <a:cs typeface="Calibri" panose="020F0502020204030204" pitchFamily="34" charset="0"/>
                            </a:rPr>
                            <m:t>log</m:t>
                          </m:r>
                        </m:fName>
                        <m:e>
                          <m:f>
                            <m:fPr>
                              <m:ctrlPr>
                                <a:rPr lang="es-ES" sz="2000" i="1">
                                  <a:solidFill>
                                    <a:schemeClr val="bg1"/>
                                  </a:solidFill>
                                  <a:latin typeface="Cambria Math" panose="02040503050406030204" pitchFamily="18" charset="0"/>
                                  <a:cs typeface="Calibri" panose="020F0502020204030204" pitchFamily="34" charset="0"/>
                                </a:rPr>
                              </m:ctrlPr>
                            </m:fPr>
                            <m:num>
                              <m:d>
                                <m:dPr>
                                  <m:begChr m:val="|"/>
                                  <m:endChr m:val="|"/>
                                  <m:ctrlPr>
                                    <a:rPr lang="es-ES" sz="2000" i="1">
                                      <a:solidFill>
                                        <a:schemeClr val="bg1"/>
                                      </a:solidFill>
                                      <a:latin typeface="Cambria Math" panose="02040503050406030204" pitchFamily="18" charset="0"/>
                                      <a:cs typeface="Calibri" panose="020F0502020204030204" pitchFamily="34" charset="0"/>
                                    </a:rPr>
                                  </m:ctrlPr>
                                </m:dPr>
                                <m:e>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0</m:t>
                                      </m:r>
                                    </m:sub>
                                  </m:sSub>
                                </m:e>
                              </m:d>
                            </m:num>
                            <m:den>
                              <m:d>
                                <m:dPr>
                                  <m:begChr m:val="|"/>
                                  <m:endChr m:val="|"/>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𝑆</m:t>
                                  </m:r>
                                </m:e>
                              </m:d>
                            </m:den>
                          </m:f>
                        </m:e>
                      </m:func>
                      <m:r>
                        <a:rPr lang="es-ES" sz="2000" b="0" i="1" smtClean="0">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𝑛</m:t>
                      </m:r>
                      <m:func>
                        <m:funcPr>
                          <m:ctrlPr>
                            <a:rPr lang="es-ES" sz="2000" i="1">
                              <a:solidFill>
                                <a:schemeClr val="bg1"/>
                              </a:solidFill>
                              <a:latin typeface="Cambria Math" panose="02040503050406030204" pitchFamily="18" charset="0"/>
                              <a:cs typeface="Calibri" panose="020F0502020204030204" pitchFamily="34" charset="0"/>
                            </a:rPr>
                          </m:ctrlPr>
                        </m:funcPr>
                        <m:fName>
                          <m:r>
                            <m:rPr>
                              <m:sty m:val="p"/>
                            </m:rPr>
                            <a:rPr lang="es-ES" sz="2000">
                              <a:solidFill>
                                <a:schemeClr val="bg1"/>
                              </a:solidFill>
                              <a:latin typeface="Cambria Math" panose="02040503050406030204" pitchFamily="18" charset="0"/>
                              <a:cs typeface="Calibri" panose="020F0502020204030204" pitchFamily="34" charset="0"/>
                            </a:rPr>
                            <m:t>log</m:t>
                          </m:r>
                        </m:fName>
                        <m:e>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1+</m:t>
                              </m:r>
                              <m:f>
                                <m:fPr>
                                  <m:ctrlPr>
                                    <a:rPr lang="es-ES" sz="2000" i="1">
                                      <a:solidFill>
                                        <a:schemeClr val="bg1"/>
                                      </a:solidFill>
                                      <a:latin typeface="Cambria Math" panose="02040503050406030204" pitchFamily="18" charset="0"/>
                                      <a:cs typeface="Calibri" panose="020F0502020204030204" pitchFamily="34" charset="0"/>
                                    </a:rPr>
                                  </m:ctrlPr>
                                </m:fPr>
                                <m:num>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num>
                                <m:den>
                                  <m:r>
                                    <a:rPr lang="es-ES" sz="2000" i="1">
                                      <a:solidFill>
                                        <a:schemeClr val="bg1"/>
                                      </a:solidFill>
                                      <a:latin typeface="Cambria Math" panose="02040503050406030204" pitchFamily="18" charset="0"/>
                                      <a:cs typeface="Calibri" panose="020F0502020204030204" pitchFamily="34" charset="0"/>
                                    </a:rPr>
                                    <m:t>𝑛</m:t>
                                  </m:r>
                                  <m:r>
                                    <a:rPr lang="es-ES" sz="2000" i="1">
                                      <a:solidFill>
                                        <a:schemeClr val="bg1"/>
                                      </a:solidFill>
                                      <a:latin typeface="Cambria Math" panose="02040503050406030204" pitchFamily="18" charset="0"/>
                                      <a:cs typeface="Calibri" panose="020F0502020204030204" pitchFamily="34" charset="0"/>
                                    </a:rPr>
                                    <m:t>−1</m:t>
                                  </m:r>
                                </m:den>
                              </m:f>
                            </m:e>
                          </m:d>
                        </m:e>
                      </m:func>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Entonces, podemos utilizar directamente este estadístico en lugar de la razón de verosimilitudes.</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Rechazaremos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𝐻</m:t>
                        </m:r>
                      </m:e>
                      <m:sub>
                        <m:r>
                          <a:rPr lang="es-ES" sz="2000" b="0" i="1" smtClean="0">
                            <a:solidFill>
                              <a:schemeClr val="bg1"/>
                            </a:solidFill>
                            <a:latin typeface="Cambria Math" panose="02040503050406030204" pitchFamily="18" charset="0"/>
                            <a:cs typeface="Calibri" panose="020F0502020204030204" pitchFamily="34" charset="0"/>
                          </a:rPr>
                          <m:t>0</m:t>
                        </m:r>
                      </m:sub>
                    </m:sSub>
                  </m:oMath>
                </a14:m>
                <a:r>
                  <a:rPr lang="es-ES" sz="2000" dirty="0">
                    <a:solidFill>
                      <a:schemeClr val="bg1"/>
                    </a:solidFill>
                    <a:latin typeface="Calibri" panose="020F0502020204030204" pitchFamily="34" charset="0"/>
                    <a:cs typeface="Calibri" panose="020F0502020204030204" pitchFamily="34" charset="0"/>
                  </a:rPr>
                  <a:t> cuando </a:t>
                </a:r>
                <a14:m>
                  <m:oMath xmlns:m="http://schemas.openxmlformats.org/officeDocument/2006/math">
                    <m:sSup>
                      <m:sSupPr>
                        <m:ctrlPr>
                          <a:rPr lang="es-ES" sz="2000" i="1">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𝑇</m:t>
                        </m:r>
                      </m:e>
                      <m:sup>
                        <m:r>
                          <a:rPr lang="es-ES" sz="2000" i="1">
                            <a:solidFill>
                              <a:schemeClr val="bg1"/>
                            </a:solidFill>
                            <a:latin typeface="Cambria Math" panose="02040503050406030204" pitchFamily="18" charset="0"/>
                            <a:cs typeface="Calibri" panose="020F0502020204030204" pitchFamily="34" charset="0"/>
                          </a:rPr>
                          <m:t>2</m:t>
                        </m:r>
                      </m:sup>
                    </m:sSup>
                  </m:oMath>
                </a14:m>
                <a:r>
                  <a:rPr lang="es-ES" sz="2000" dirty="0">
                    <a:solidFill>
                      <a:schemeClr val="bg1"/>
                    </a:solidFill>
                    <a:latin typeface="Calibri" panose="020F0502020204030204" pitchFamily="34" charset="0"/>
                    <a:cs typeface="Calibri" panose="020F0502020204030204" pitchFamily="34" charset="0"/>
                  </a:rPr>
                  <a:t> sea suficientemente grande.</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476163"/>
                <a:ext cx="9032723" cy="4932584"/>
              </a:xfrm>
              <a:blipFill>
                <a:blip r:embed="rId2"/>
                <a:stretch>
                  <a:fillRect l="-270"/>
                </a:stretch>
              </a:blipFill>
            </p:spPr>
            <p:txBody>
              <a:bodyPr/>
              <a:lstStyle/>
              <a:p>
                <a:r>
                  <a:rPr lang="es-ES">
                    <a:noFill/>
                  </a:rPr>
                  <a:t> </a:t>
                </a:r>
              </a:p>
            </p:txBody>
          </p:sp>
        </mc:Fallback>
      </mc:AlternateContent>
    </p:spTree>
    <p:extLst>
      <p:ext uri="{BB962C8B-B14F-4D97-AF65-F5344CB8AC3E}">
        <p14:creationId xmlns:p14="http://schemas.microsoft.com/office/powerpoint/2010/main" val="155382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Ejemplo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476163"/>
                <a:ext cx="9032723" cy="4932584"/>
              </a:xfrm>
            </p:spPr>
            <p:txBody>
              <a:bodyPr>
                <a:normAutofit/>
              </a:bodyPr>
              <a:lstStyle/>
              <a:p>
                <a:pPr marL="0" indent="0" algn="just">
                  <a:buNone/>
                </a:pPr>
                <a:endParaRPr lang="es-ES" sz="2000" dirty="0">
                  <a:solidFill>
                    <a:schemeClr val="bg1"/>
                  </a:solidFill>
                  <a:latin typeface="Calibri" panose="020F0502020204030204" pitchFamily="34" charset="0"/>
                  <a:cs typeface="Calibri" panose="020F0502020204030204" pitchFamily="34" charset="0"/>
                </a:endParaRPr>
              </a:p>
              <a:p>
                <a:pPr marL="0" indent="0" algn="just">
                  <a:buNone/>
                </a:pPr>
                <a:r>
                  <a:rPr lang="es-ES" sz="2000" dirty="0">
                    <a:solidFill>
                      <a:schemeClr val="bg1"/>
                    </a:solidFill>
                    <a:latin typeface="Calibri" panose="020F0502020204030204" pitchFamily="34" charset="0"/>
                    <a:cs typeface="Calibri" panose="020F0502020204030204" pitchFamily="34" charset="0"/>
                  </a:rPr>
                  <a:t>Un proceso industrial fabrica elementos cuyas características de calidad se miden por un vector de tres variables </a:t>
                </a:r>
                <a14:m>
                  <m:oMath xmlns:m="http://schemas.openxmlformats.org/officeDocument/2006/math">
                    <m:r>
                      <a:rPr lang="es-ES" sz="2000" b="1" i="0" dirty="0" smtClean="0">
                        <a:solidFill>
                          <a:schemeClr val="bg1"/>
                        </a:solidFill>
                        <a:latin typeface="Cambria Math" panose="02040503050406030204" pitchFamily="18" charset="0"/>
                        <a:cs typeface="Calibri" panose="020F0502020204030204" pitchFamily="34" charset="0"/>
                      </a:rPr>
                      <m:t>𝐱</m:t>
                    </m:r>
                  </m:oMath>
                </a14:m>
                <a:r>
                  <a:rPr lang="es-ES" sz="2000" dirty="0">
                    <a:solidFill>
                      <a:schemeClr val="bg1"/>
                    </a:solidFill>
                    <a:latin typeface="Calibri" panose="020F0502020204030204" pitchFamily="34" charset="0"/>
                    <a:cs typeface="Calibri" panose="020F0502020204030204" pitchFamily="34" charset="0"/>
                  </a:rPr>
                  <a:t>. Cuando el proceso está en estado de control, los valores medios de las variables deben ser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(12, 4, 2)</m:t>
                    </m:r>
                  </m:oMath>
                </a14:m>
                <a:r>
                  <a:rPr lang="es-ES" sz="2000" dirty="0">
                    <a:solidFill>
                      <a:schemeClr val="bg1"/>
                    </a:solidFill>
                    <a:latin typeface="Calibri" panose="020F0502020204030204" pitchFamily="34" charset="0"/>
                    <a:cs typeface="Calibri" panose="020F0502020204030204" pitchFamily="34" charset="0"/>
                  </a:rPr>
                  <a:t>. Para comprobar si el proceso funciona adecuadamente, se toma una muestra de </a:t>
                </a:r>
                <a14:m>
                  <m:oMath xmlns:m="http://schemas.openxmlformats.org/officeDocument/2006/math">
                    <m:r>
                      <a:rPr lang="es-ES" sz="2000" i="1" smtClean="0">
                        <a:solidFill>
                          <a:schemeClr val="bg1"/>
                        </a:solidFill>
                        <a:latin typeface="Cambria Math" panose="02040503050406030204" pitchFamily="18" charset="0"/>
                        <a:cs typeface="Calibri" panose="020F0502020204030204" pitchFamily="34" charset="0"/>
                      </a:rPr>
                      <m:t>𝑛</m:t>
                    </m:r>
                    <m:r>
                      <a:rPr lang="es-ES" sz="2000" b="0" i="1" smtClean="0">
                        <a:solidFill>
                          <a:schemeClr val="bg1"/>
                        </a:solidFill>
                        <a:latin typeface="Cambria Math" panose="02040503050406030204" pitchFamily="18" charset="0"/>
                        <a:cs typeface="Calibri" panose="020F0502020204030204" pitchFamily="34" charset="0"/>
                      </a:rPr>
                      <m:t>=20</m:t>
                    </m:r>
                  </m:oMath>
                </a14:m>
                <a:r>
                  <a:rPr lang="es-ES" sz="2000" dirty="0">
                    <a:solidFill>
                      <a:schemeClr val="bg1"/>
                    </a:solidFill>
                    <a:latin typeface="Calibri" panose="020F0502020204030204" pitchFamily="34" charset="0"/>
                    <a:cs typeface="Calibri" panose="020F0502020204030204" pitchFamily="34" charset="0"/>
                  </a:rPr>
                  <a:t> elementos y se miden las tres características. La media muestral es:</a:t>
                </a:r>
              </a:p>
              <a:p>
                <a:pPr marL="0" indent="0" algn="just">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ES" sz="2000" b="1" i="1" smtClean="0">
                              <a:solidFill>
                                <a:schemeClr val="bg1"/>
                              </a:solidFill>
                              <a:latin typeface="Cambria Math" panose="02040503050406030204" pitchFamily="18" charset="0"/>
                              <a:cs typeface="Calibri" panose="020F0502020204030204" pitchFamily="34" charset="0"/>
                            </a:rPr>
                          </m:ctrlPr>
                        </m:accPr>
                        <m:e>
                          <m:r>
                            <a:rPr lang="es-ES" sz="2000" b="1" i="0" smtClean="0">
                              <a:solidFill>
                                <a:schemeClr val="bg1"/>
                              </a:solidFill>
                              <a:latin typeface="Cambria Math" panose="02040503050406030204" pitchFamily="18" charset="0"/>
                              <a:cs typeface="Calibri" panose="020F0502020204030204" pitchFamily="34" charset="0"/>
                            </a:rPr>
                            <m:t>𝐱</m:t>
                          </m:r>
                        </m:e>
                      </m:acc>
                      <m:r>
                        <a:rPr lang="es-ES" sz="2000">
                          <a:solidFill>
                            <a:schemeClr val="bg1"/>
                          </a:solidFill>
                          <a:latin typeface="Cambria Math" panose="02040503050406030204" pitchFamily="18" charset="0"/>
                          <a:cs typeface="Calibri" panose="020F0502020204030204" pitchFamily="34" charset="0"/>
                        </a:rPr>
                        <m:t>=</m:t>
                      </m:r>
                      <m:r>
                        <m:rPr>
                          <m:nor/>
                        </m:rPr>
                        <a:rPr lang="es-ES" sz="2000" dirty="0">
                          <a:solidFill>
                            <a:schemeClr val="bg1"/>
                          </a:solidFill>
                          <a:latin typeface="Calibri" panose="020F0502020204030204" pitchFamily="34" charset="0"/>
                          <a:cs typeface="Calibri" panose="020F0502020204030204" pitchFamily="34" charset="0"/>
                        </a:rPr>
                        <m:t>(11.5,</m:t>
                      </m:r>
                      <m:r>
                        <m:rPr>
                          <m:nor/>
                        </m:rPr>
                        <a:rPr lang="es-ES" sz="2000" b="0" i="0" dirty="0" smtClean="0">
                          <a:solidFill>
                            <a:schemeClr val="bg1"/>
                          </a:solidFill>
                          <a:latin typeface="Calibri" panose="020F0502020204030204" pitchFamily="34" charset="0"/>
                          <a:cs typeface="Calibri" panose="020F0502020204030204" pitchFamily="34" charset="0"/>
                        </a:rPr>
                        <m:t> </m:t>
                      </m:r>
                      <m:r>
                        <m:rPr>
                          <m:nor/>
                        </m:rPr>
                        <a:rPr lang="es-ES" sz="2000" dirty="0">
                          <a:solidFill>
                            <a:schemeClr val="bg1"/>
                          </a:solidFill>
                          <a:latin typeface="Calibri" panose="020F0502020204030204" pitchFamily="34" charset="0"/>
                          <a:cs typeface="Calibri" panose="020F0502020204030204" pitchFamily="34" charset="0"/>
                        </a:rPr>
                        <m:t>4.3,</m:t>
                      </m:r>
                      <m:r>
                        <m:rPr>
                          <m:nor/>
                        </m:rPr>
                        <a:rPr lang="es-ES" sz="2000" b="0" i="0" dirty="0" smtClean="0">
                          <a:solidFill>
                            <a:schemeClr val="bg1"/>
                          </a:solidFill>
                          <a:latin typeface="Calibri" panose="020F0502020204030204" pitchFamily="34" charset="0"/>
                          <a:cs typeface="Calibri" panose="020F0502020204030204" pitchFamily="34" charset="0"/>
                        </a:rPr>
                        <m:t> </m:t>
                      </m:r>
                      <m:r>
                        <m:rPr>
                          <m:nor/>
                        </m:rPr>
                        <a:rPr lang="es-ES" sz="2000" dirty="0">
                          <a:solidFill>
                            <a:schemeClr val="bg1"/>
                          </a:solidFill>
                          <a:latin typeface="Calibri" panose="020F0502020204030204" pitchFamily="34" charset="0"/>
                          <a:cs typeface="Calibri" panose="020F0502020204030204" pitchFamily="34" charset="0"/>
                        </a:rPr>
                        <m:t>1.2)</m:t>
                      </m:r>
                    </m:oMath>
                  </m:oMathPara>
                </a14:m>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dirty="0">
                    <a:solidFill>
                      <a:schemeClr val="bg1"/>
                    </a:solidFill>
                    <a:latin typeface="Calibri" panose="020F0502020204030204" pitchFamily="34" charset="0"/>
                    <a:cs typeface="Calibri" panose="020F0502020204030204" pitchFamily="34" charset="0"/>
                  </a:rPr>
                  <a:t>La matriz de covarianzas entre estas tres variables es:</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𝑆</m:t>
                      </m:r>
                      <m:r>
                        <a:rPr lang="es-ES" sz="2000" b="0" i="1" smtClean="0">
                          <a:solidFill>
                            <a:schemeClr val="bg1"/>
                          </a:solidFill>
                          <a:latin typeface="Cambria Math" panose="02040503050406030204" pitchFamily="18" charset="0"/>
                          <a:cs typeface="Calibri" panose="020F0502020204030204" pitchFamily="34" charset="0"/>
                        </a:rPr>
                        <m:t>=</m:t>
                      </m:r>
                      <m:d>
                        <m:dPr>
                          <m:ctrlPr>
                            <a:rPr lang="es-ES" sz="2000" i="1" smtClean="0">
                              <a:solidFill>
                                <a:schemeClr val="bg1"/>
                              </a:solidFill>
                              <a:latin typeface="Cambria Math" panose="02040503050406030204" pitchFamily="18" charset="0"/>
                              <a:cs typeface="Calibri" panose="020F0502020204030204" pitchFamily="34" charset="0"/>
                            </a:rPr>
                          </m:ctrlPr>
                        </m:dPr>
                        <m:e>
                          <m:m>
                            <m:mPr>
                              <m:mcs>
                                <m:mc>
                                  <m:mcPr>
                                    <m:count m:val="3"/>
                                    <m:mcJc m:val="center"/>
                                  </m:mcPr>
                                </m:mc>
                              </m:mcs>
                              <m:ctrlPr>
                                <a:rPr lang="es-ES" sz="2000" i="1" smtClean="0">
                                  <a:solidFill>
                                    <a:schemeClr val="bg1"/>
                                  </a:solidFill>
                                  <a:latin typeface="Cambria Math" panose="02040503050406030204" pitchFamily="18" charset="0"/>
                                  <a:cs typeface="Calibri" panose="020F0502020204030204" pitchFamily="34" charset="0"/>
                                </a:rPr>
                              </m:ctrlPr>
                            </m:mPr>
                            <m:mr>
                              <m:e>
                                <m:r>
                                  <m:rPr>
                                    <m:brk m:alnAt="7"/>
                                  </m:rPr>
                                  <a:rPr lang="es-ES" sz="2000" b="0" i="1" smtClean="0">
                                    <a:solidFill>
                                      <a:schemeClr val="bg1"/>
                                    </a:solidFill>
                                    <a:latin typeface="Cambria Math" panose="02040503050406030204" pitchFamily="18" charset="0"/>
                                    <a:cs typeface="Calibri" panose="020F0502020204030204" pitchFamily="34" charset="0"/>
                                  </a:rPr>
                                  <m:t>1</m:t>
                                </m:r>
                                <m:r>
                                  <a:rPr lang="es-ES" sz="2000" b="0" i="1" smtClean="0">
                                    <a:solidFill>
                                      <a:schemeClr val="bg1"/>
                                    </a:solidFill>
                                    <a:latin typeface="Cambria Math" panose="02040503050406030204" pitchFamily="18" charset="0"/>
                                    <a:cs typeface="Calibri" panose="020F0502020204030204" pitchFamily="34" charset="0"/>
                                  </a:rPr>
                                  <m:t>0</m:t>
                                </m:r>
                              </m:e>
                              <m:e>
                                <m:r>
                                  <a:rPr lang="es-ES" sz="2000" b="0" i="1" smtClean="0">
                                    <a:solidFill>
                                      <a:schemeClr val="bg1"/>
                                    </a:solidFill>
                                    <a:latin typeface="Cambria Math" panose="02040503050406030204" pitchFamily="18" charset="0"/>
                                    <a:cs typeface="Calibri" panose="020F0502020204030204" pitchFamily="34" charset="0"/>
                                  </a:rPr>
                                  <m:t>4</m:t>
                                </m:r>
                              </m:e>
                              <m:e>
                                <m:r>
                                  <a:rPr lang="es-ES" sz="2000" b="0" i="1" smtClean="0">
                                    <a:solidFill>
                                      <a:schemeClr val="bg1"/>
                                    </a:solidFill>
                                    <a:latin typeface="Cambria Math" panose="02040503050406030204" pitchFamily="18" charset="0"/>
                                    <a:cs typeface="Calibri" panose="020F0502020204030204" pitchFamily="34" charset="0"/>
                                  </a:rPr>
                                  <m:t>−5</m:t>
                                </m:r>
                              </m:e>
                            </m:mr>
                            <m:mr>
                              <m:e>
                                <m:r>
                                  <a:rPr lang="es-ES" sz="2000" b="0" i="1" smtClean="0">
                                    <a:solidFill>
                                      <a:schemeClr val="bg1"/>
                                    </a:solidFill>
                                    <a:latin typeface="Cambria Math" panose="02040503050406030204" pitchFamily="18" charset="0"/>
                                    <a:cs typeface="Calibri" panose="020F0502020204030204" pitchFamily="34" charset="0"/>
                                  </a:rPr>
                                  <m:t>4</m:t>
                                </m:r>
                              </m:e>
                              <m:e>
                                <m:r>
                                  <a:rPr lang="es-ES" sz="2000" b="0" i="1" smtClean="0">
                                    <a:solidFill>
                                      <a:schemeClr val="bg1"/>
                                    </a:solidFill>
                                    <a:latin typeface="Cambria Math" panose="02040503050406030204" pitchFamily="18" charset="0"/>
                                    <a:cs typeface="Calibri" panose="020F0502020204030204" pitchFamily="34" charset="0"/>
                                  </a:rPr>
                                  <m:t>12</m:t>
                                </m:r>
                              </m:e>
                              <m:e>
                                <m:r>
                                  <a:rPr lang="es-ES" sz="2000" b="0" i="1" smtClean="0">
                                    <a:solidFill>
                                      <a:schemeClr val="bg1"/>
                                    </a:solidFill>
                                    <a:latin typeface="Cambria Math" panose="02040503050406030204" pitchFamily="18" charset="0"/>
                                    <a:cs typeface="Calibri" panose="020F0502020204030204" pitchFamily="34" charset="0"/>
                                  </a:rPr>
                                  <m:t>−3</m:t>
                                </m:r>
                              </m:e>
                            </m:mr>
                            <m:mr>
                              <m:e>
                                <m:r>
                                  <a:rPr lang="es-ES" sz="2000" b="0" i="1" smtClean="0">
                                    <a:solidFill>
                                      <a:schemeClr val="bg1"/>
                                    </a:solidFill>
                                    <a:latin typeface="Cambria Math" panose="02040503050406030204" pitchFamily="18" charset="0"/>
                                    <a:cs typeface="Calibri" panose="020F0502020204030204" pitchFamily="34" charset="0"/>
                                  </a:rPr>
                                  <m:t>−5</m:t>
                                </m:r>
                              </m:e>
                              <m:e>
                                <m:r>
                                  <a:rPr lang="es-ES" sz="2000" b="0" i="1" smtClean="0">
                                    <a:solidFill>
                                      <a:schemeClr val="bg1"/>
                                    </a:solidFill>
                                    <a:latin typeface="Cambria Math" panose="02040503050406030204" pitchFamily="18" charset="0"/>
                                    <a:cs typeface="Calibri" panose="020F0502020204030204" pitchFamily="34" charset="0"/>
                                  </a:rPr>
                                  <m:t>−3</m:t>
                                </m:r>
                              </m:e>
                              <m:e>
                                <m:r>
                                  <a:rPr lang="es-ES" sz="2000" b="0" i="1" smtClean="0">
                                    <a:solidFill>
                                      <a:schemeClr val="bg1"/>
                                    </a:solidFill>
                                    <a:latin typeface="Cambria Math" panose="02040503050406030204" pitchFamily="18" charset="0"/>
                                    <a:cs typeface="Calibri" panose="020F0502020204030204" pitchFamily="34" charset="0"/>
                                  </a:rPr>
                                  <m:t>4</m:t>
                                </m:r>
                              </m:e>
                            </m:mr>
                          </m:m>
                        </m:e>
                      </m:d>
                    </m:oMath>
                  </m:oMathPara>
                </a14:m>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476163"/>
                <a:ext cx="9032723" cy="4932584"/>
              </a:xfrm>
              <a:blipFill>
                <a:blip r:embed="rId2"/>
                <a:stretch>
                  <a:fillRect l="-675" r="-742"/>
                </a:stretch>
              </a:blipFill>
            </p:spPr>
            <p:txBody>
              <a:bodyPr/>
              <a:lstStyle/>
              <a:p>
                <a:r>
                  <a:rPr lang="es-ES">
                    <a:noFill/>
                  </a:rPr>
                  <a:t> </a:t>
                </a:r>
              </a:p>
            </p:txBody>
          </p:sp>
        </mc:Fallback>
      </mc:AlternateContent>
    </p:spTree>
    <p:extLst>
      <p:ext uri="{BB962C8B-B14F-4D97-AF65-F5344CB8AC3E}">
        <p14:creationId xmlns:p14="http://schemas.microsoft.com/office/powerpoint/2010/main" val="32441434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1068</Words>
  <Application>Microsoft Office PowerPoint</Application>
  <PresentationFormat>Panorámica</PresentationFormat>
  <Paragraphs>116</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14</vt:i4>
      </vt:variant>
    </vt:vector>
  </HeadingPairs>
  <TitlesOfParts>
    <vt:vector size="22" baseType="lpstr">
      <vt:lpstr>Arial</vt:lpstr>
      <vt:lpstr>Calibri</vt:lpstr>
      <vt:lpstr>Calibri Light</vt:lpstr>
      <vt:lpstr>Cambria Math</vt:lpstr>
      <vt:lpstr>Trebuchet MS</vt:lpstr>
      <vt:lpstr>Wingdings 3</vt:lpstr>
      <vt:lpstr>Tema de Office</vt:lpstr>
      <vt:lpstr>Faceta</vt:lpstr>
      <vt:lpstr>Contraste para la media de una Normal multivariante</vt:lpstr>
      <vt:lpstr>Contraste para la media de una Normal multivariante</vt:lpstr>
      <vt:lpstr>Contraste para la media de una Normal multivariante</vt:lpstr>
      <vt:lpstr>Contraste para la media de una Normal multivariante</vt:lpstr>
      <vt:lpstr>Contraste para la media de una Normal multivariante</vt:lpstr>
      <vt:lpstr>Contraste para la media de una Normal multivariante</vt:lpstr>
      <vt:lpstr>Contraste para la media de una Normal multivariante</vt:lpstr>
      <vt:lpstr>Contraste para la media de una Normal multivariante</vt:lpstr>
      <vt:lpstr>Ejemplo</vt:lpstr>
      <vt:lpstr>Ejemplo</vt:lpstr>
      <vt:lpstr>Ejemplo</vt:lpstr>
      <vt:lpstr>Ejemplo</vt:lpstr>
      <vt:lpstr>¿Y si lo hiciéramos por métodos univariantes?</vt:lpstr>
      <vt:lpstr>¿Y si lo hiciéramos por métodos univariantes?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Contraste para la media de una Normal multivariante</dc:title>
  <dc:creator>Elisa Cabana</dc:creator>
  <cp:lastModifiedBy>Elisa Cabana</cp:lastModifiedBy>
  <cp:revision>22</cp:revision>
  <dcterms:created xsi:type="dcterms:W3CDTF">2020-01-14T18:33:42Z</dcterms:created>
  <dcterms:modified xsi:type="dcterms:W3CDTF">2020-01-15T15:25:24Z</dcterms:modified>
</cp:coreProperties>
</file>