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notesMasterIdLst>
    <p:notesMasterId r:id="rId16"/>
  </p:notesMasterIdLst>
  <p:sldIdLst>
    <p:sldId id="256" r:id="rId3"/>
    <p:sldId id="269" r:id="rId4"/>
    <p:sldId id="310" r:id="rId5"/>
    <p:sldId id="313" r:id="rId6"/>
    <p:sldId id="314" r:id="rId7"/>
    <p:sldId id="315" r:id="rId8"/>
    <p:sldId id="311" r:id="rId9"/>
    <p:sldId id="316" r:id="rId10"/>
    <p:sldId id="317" r:id="rId11"/>
    <p:sldId id="312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119D-E0DF-44A0-868D-99C21E45606E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1730-18F5-462B-A430-89AF0AEFB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99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9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Freeform: Shape 10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8" name="Freeform: Shape 102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6100" dirty="0"/>
              <a:t>Contraste para la matriz de covarianzas de una </a:t>
            </a:r>
            <a:br>
              <a:rPr lang="es-ES" sz="6100" dirty="0"/>
            </a:br>
            <a:r>
              <a:rPr lang="es-ES" sz="6100" dirty="0"/>
              <a:t>Normal multivariante</a:t>
            </a:r>
            <a:endParaRPr lang="en-US" sz="6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Rectangle 10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esfericidad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caso particular importante del contraste anterior es suponer que todas las variables tienen la misma varianza y están incorreladas.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 no ganamos nada por analizarlas conjuntamente, ya que no hay información común.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contraste equivale a suponer que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escalar, es 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denomina de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esfericidad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ya que la distribución de las variables tiene curvas de nivel que son esferas: hay una total simetría en todas las direcciones en el espacio.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  <a:blipFill>
                <a:blip r:embed="rId2"/>
                <a:stretch>
                  <a:fillRect l="-269" r="-9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66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esfericidad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contraste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Sustituyendo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función soporte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sabiendo que: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determinante de una matriz diagonal es el producto de los elementos de su diagonal: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</m:d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p>
                    </m:sSup>
                  </m:oMath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𝑡𝑟</m:t>
                    </m:r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𝑡𝑟𝐼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𝑡𝑟𝑆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  <a:blipFill>
                <a:blip r:embed="rId2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3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esfericidad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estimador máximo verosímil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sería: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𝑡𝑟𝑆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decir, el promedio de las varianzas.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función soporte es la misma que en el caso anterior,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diferencia de soportes queda: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𝑡𝑟𝑆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𝑡𝑟𝑆</m:t>
                      </m:r>
                      <m:r>
                        <a:rPr lang="es-ES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4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esfericidad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Sustituyendo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𝑡𝑟𝑆</m:t>
                        </m:r>
                      </m:num>
                      <m:den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contraste se reduce 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𝑡𝑟𝑆</m:t>
                          </m:r>
                        </m:den>
                      </m:f>
                      <m:r>
                        <a:rPr lang="es-ES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𝑡𝑟𝑆</m:t>
                      </m:r>
                      <m:r>
                        <a:rPr lang="es-ES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2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s-E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tiene una distribución asintótica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grados de libertad: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s-ES" sz="2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0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sz="20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+ 1</m:t>
                              </m:r>
                            </m:e>
                          </m:d>
                        </m:num>
                        <m:den>
                          <m:r>
                            <a:rPr lang="es-ES" sz="20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sz="2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r>
                        <a:rPr lang="es-ES" sz="2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−1=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+ 1)/2 − 1 = (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+ 2)(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− 1)/2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    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61752" cy="4932584"/>
              </a:xfrm>
              <a:blipFill>
                <a:blip r:embed="rId2"/>
                <a:stretch>
                  <a:fillRect l="-269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5BB7D537-170F-4BBD-B618-18BFF3A0E5AF}"/>
              </a:ext>
            </a:extLst>
          </p:cNvPr>
          <p:cNvSpPr/>
          <p:nvPr/>
        </p:nvSpPr>
        <p:spPr>
          <a:xfrm rot="16200000">
            <a:off x="2064663" y="4645236"/>
            <a:ext cx="377371" cy="1473200"/>
          </a:xfrm>
          <a:prstGeom prst="leftBrace">
            <a:avLst>
              <a:gd name="adj1" fmla="val 8333"/>
              <a:gd name="adj2" fmla="val 47260"/>
            </a:avLst>
          </a:prstGeom>
          <a:noFill/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BF414A40-E912-4E13-924C-C6DA0CA0EA44}"/>
              </a:ext>
            </a:extLst>
          </p:cNvPr>
          <p:cNvSpPr/>
          <p:nvPr/>
        </p:nvSpPr>
        <p:spPr>
          <a:xfrm rot="16200000">
            <a:off x="3464681" y="4931891"/>
            <a:ext cx="377373" cy="899889"/>
          </a:xfrm>
          <a:prstGeom prst="leftBrace">
            <a:avLst>
              <a:gd name="adj1" fmla="val 8333"/>
              <a:gd name="adj2" fmla="val 4726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4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para la matriz de covarianzas de una Normal multivariante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163"/>
            <a:ext cx="9000066" cy="4932584"/>
          </a:xfrm>
        </p:spPr>
        <p:txBody>
          <a:bodyPr>
            <a:normAutofit/>
          </a:bodyPr>
          <a:lstStyle/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contraste de razón de verosimilitudes también se aplica para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contrastes de matrices de covarianzas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 forma similar a cuando lo hicimos para contraste de medias.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a ver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tres contrastes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primero se contrasta que la matriz tome un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específico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segundo, que la matriz es diagonal y las variables están incorreladas (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contraste de independencia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tercero, que las variables además tienen la misma varianza (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contraste de esfericidad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un valor específico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una muestra de una Normal multivariante: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~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𝝁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desea realizar el siguiente contraste de hipótesis: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Aquí no estaríamos asumiendo nada sobre </a:t>
                </a:r>
                <a14:m>
                  <m:oMath xmlns:m="http://schemas.openxmlformats.org/officeDocument/2006/math">
                    <m:r>
                      <a:rPr lang="es-ES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𝝁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un valor específico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8596668" cy="4772237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construir un contraste de razón de verosimilitudes, calcularemos el máximo de la función de soporte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Utilizando la expresión del soporte: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endChr m:val="|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los estimadores son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soporte queda: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8596668" cy="4772237"/>
              </a:xfrm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5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un valor específico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8596668" cy="4772237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valor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queda especificado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estimará mediante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lo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sz="20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los estimadores son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soporte queda: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8596668" cy="4772237"/>
              </a:xfrm>
              <a:blipFill>
                <a:blip r:embed="rId2"/>
                <a:stretch>
                  <a:fillRect l="-284" r="-7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3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un valor específico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916609" cy="5318920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diferencia de soportes será: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sz="20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distribución del estadístico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grados de libertad igual a la diferencia de las dimensiones del espacio en que se mueven los parámetros bajo ambas hipótesis que 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+ 1)/2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número de términos distintos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porque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estiman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bajo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+ 1)/2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lo cual la diferencia es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+ 1)/2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en particular se quiera contrastar con la matriz identidad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quedaría: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916609" cy="5318920"/>
              </a:xfrm>
              <a:blipFill>
                <a:blip r:embed="rId2"/>
                <a:stretch>
                  <a:fillRect l="-273" r="-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9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independencia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Otro contraste de interés es el de independencia, donde suponemos que 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diagonal.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𝑑𝑖𝑎𝑔𝑜𝑛𝑎𝑙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s-ES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Σ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𝑑𝑖𝑎𝑔𝑜𝑛𝑎𝑙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caso, la estimación máximo verosímil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es una matriz diagonal con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iguales a los de la matriz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reduce 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 r="-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70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independencia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Podemos reducir la expresión: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bSup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𝑡𝑟𝑅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  <m:r>
                      <a:rPr lang="es-E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s-E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Así, el estadístico se reduce 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1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Contraste de independencia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</p:spPr>
            <p:txBody>
              <a:bodyPr>
                <a:normAutofit lnSpcReduction="10000"/>
              </a:bodyPr>
              <a:lstStyle/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suele escribirse en función a los valores propios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lo que da una forma equivalente: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unc>
                            <m:func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distribución asintótica será 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grados de libertad igual a: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s-ES" sz="20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20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sz="20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+ 1</m:t>
                              </m:r>
                            </m:e>
                          </m:d>
                        </m:num>
                        <m:den>
                          <m:r>
                            <a:rPr lang="es-ES" sz="200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sz="2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r>
                        <a:rPr lang="es-ES" sz="2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−</m:t>
                      </m:r>
                      <m:r>
                        <a:rPr lang="es-ES" sz="2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− 1)/2.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76163"/>
                <a:ext cx="9000066" cy="4932584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rir llave 3">
            <a:extLst>
              <a:ext uri="{FF2B5EF4-FFF2-40B4-BE49-F238E27FC236}">
                <a16:creationId xmlns:a16="http://schemas.microsoft.com/office/drawing/2014/main" id="{6965328A-3A06-4034-BF92-7759481A541A}"/>
              </a:ext>
            </a:extLst>
          </p:cNvPr>
          <p:cNvSpPr/>
          <p:nvPr/>
        </p:nvSpPr>
        <p:spPr>
          <a:xfrm rot="16200000">
            <a:off x="3588662" y="4979776"/>
            <a:ext cx="377371" cy="1473200"/>
          </a:xfrm>
          <a:prstGeom prst="leftBrace">
            <a:avLst>
              <a:gd name="adj1" fmla="val 8333"/>
              <a:gd name="adj2" fmla="val 47260"/>
            </a:avLst>
          </a:prstGeom>
          <a:noFill/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47DCFAB-D1F7-4321-B44F-517D805C1D9D}"/>
              </a:ext>
            </a:extLst>
          </p:cNvPr>
          <p:cNvSpPr/>
          <p:nvPr/>
        </p:nvSpPr>
        <p:spPr>
          <a:xfrm rot="16200000">
            <a:off x="4988680" y="5266431"/>
            <a:ext cx="377373" cy="899889"/>
          </a:xfrm>
          <a:prstGeom prst="leftBrace">
            <a:avLst>
              <a:gd name="adj1" fmla="val 8333"/>
              <a:gd name="adj2" fmla="val 47260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187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924</Words>
  <Application>Microsoft Office PowerPoint</Application>
  <PresentationFormat>Panorámica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Contraste para la matriz de covarianzas de una  Normal multivariante</vt:lpstr>
      <vt:lpstr>Contraste para la matriz de covarianzas de una Normal multivariante</vt:lpstr>
      <vt:lpstr>Contraste de un valor específico</vt:lpstr>
      <vt:lpstr>Contraste de un valor específico</vt:lpstr>
      <vt:lpstr>Contraste de un valor específico</vt:lpstr>
      <vt:lpstr>Contraste de un valor específico</vt:lpstr>
      <vt:lpstr>Contraste de independencia</vt:lpstr>
      <vt:lpstr>Contraste de independencia</vt:lpstr>
      <vt:lpstr>Contraste de independencia</vt:lpstr>
      <vt:lpstr>Contraste de esfericidad</vt:lpstr>
      <vt:lpstr>Contraste de esfericidad</vt:lpstr>
      <vt:lpstr>Contraste de esfericidad</vt:lpstr>
      <vt:lpstr>Contraste de esfericidad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 para la media de una Normal multivariante</dc:title>
  <dc:creator>Elisa Cabana</dc:creator>
  <cp:lastModifiedBy>Elisa Cabana</cp:lastModifiedBy>
  <cp:revision>44</cp:revision>
  <dcterms:created xsi:type="dcterms:W3CDTF">2020-01-14T18:33:42Z</dcterms:created>
  <dcterms:modified xsi:type="dcterms:W3CDTF">2020-01-15T15:37:07Z</dcterms:modified>
</cp:coreProperties>
</file>