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sldIdLst>
    <p:sldId id="256" r:id="rId3"/>
    <p:sldId id="369" r:id="rId4"/>
    <p:sldId id="380" r:id="rId5"/>
    <p:sldId id="379" r:id="rId6"/>
    <p:sldId id="375" r:id="rId7"/>
    <p:sldId id="376" r:id="rId8"/>
    <p:sldId id="3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4/5/2020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4/5/2020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4/5/2020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4/5/2020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4/5/2020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33" name="Group 7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7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4" name="Oval 7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7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77" name="Rectangle 7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524000" y="2776538"/>
            <a:ext cx="9144000" cy="1381188"/>
          </a:xfrm>
        </p:spPr>
        <p:txBody>
          <a:bodyPr vert="horz" lIns="91440" tIns="45720" rIns="91440" bIns="45720" rtlCol="0" anchor="ctr">
            <a:normAutofit/>
          </a:bodyPr>
          <a:lstStyle/>
          <a:p>
            <a:r>
              <a:rPr lang="es-ES" sz="4000" dirty="0">
                <a:solidFill>
                  <a:schemeClr val="bg2"/>
                </a:solidFill>
              </a:rPr>
              <a:t>Interpretación de los componentes</a:t>
            </a:r>
            <a:endParaRPr lang="en-US" sz="4000" kern="1200" dirty="0">
              <a:ln w="0"/>
              <a:solidFill>
                <a:schemeClr val="bg2"/>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8132093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En la práctica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88562"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En la práctica, los datos pueden ser representados por los “</a:t>
                </a:r>
                <a:r>
                  <a:rPr lang="es-ES" sz="2000" dirty="0">
                    <a:solidFill>
                      <a:srgbClr val="92D050"/>
                    </a:solidFill>
                    <a:latin typeface="Calibri" panose="020F0502020204030204" pitchFamily="34" charset="0"/>
                    <a:cs typeface="Calibri" panose="020F0502020204030204" pitchFamily="34" charset="0"/>
                  </a:rPr>
                  <a:t>principal component scores</a:t>
                </a:r>
                <a:r>
                  <a:rPr lang="es-ES" sz="2000" dirty="0">
                    <a:solidFill>
                      <a:schemeClr val="bg1"/>
                    </a:solidFill>
                    <a:latin typeface="Calibri" panose="020F0502020204030204" pitchFamily="34" charset="0"/>
                    <a:cs typeface="Calibri" panose="020F0502020204030204" pitchFamily="34" charset="0"/>
                  </a:rPr>
                  <a:t>”, que son los </a:t>
                </a:r>
                <a:r>
                  <a:rPr lang="es-ES" sz="2000" dirty="0">
                    <a:solidFill>
                      <a:srgbClr val="FFFF00"/>
                    </a:solidFill>
                    <a:latin typeface="Calibri" panose="020F0502020204030204" pitchFamily="34" charset="0"/>
                    <a:cs typeface="Calibri" panose="020F0502020204030204" pitchFamily="34" charset="0"/>
                  </a:rPr>
                  <a:t>valores de las nuevas variables</a:t>
                </a:r>
                <a:r>
                  <a:rPr lang="es-ES" sz="200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Si hemos usado la </a:t>
                </a:r>
                <a:r>
                  <a:rPr lang="es-ES" sz="2000" dirty="0">
                    <a:solidFill>
                      <a:srgbClr val="FFC000"/>
                    </a:solidFill>
                    <a:latin typeface="Calibri" panose="020F0502020204030204" pitchFamily="34" charset="0"/>
                    <a:cs typeface="Calibri" panose="020F0502020204030204" pitchFamily="34" charset="0"/>
                  </a:rPr>
                  <a:t>matriz de covarianza muestral </a:t>
                </a:r>
                <a14:m>
                  <m:oMath xmlns:m="http://schemas.openxmlformats.org/officeDocument/2006/math">
                    <m:r>
                      <a:rPr lang="es-ES" sz="2000" i="1" smtClean="0">
                        <a:solidFill>
                          <a:srgbClr val="FFC000"/>
                        </a:solidFill>
                        <a:latin typeface="Cambria Math" panose="02040503050406030204" pitchFamily="18" charset="0"/>
                        <a:cs typeface="Calibri" panose="020F0502020204030204" pitchFamily="34" charset="0"/>
                      </a:rPr>
                      <m:t>𝑆</m:t>
                    </m:r>
                  </m:oMath>
                </a14:m>
                <a:r>
                  <a:rPr lang="es-ES" sz="2000" dirty="0">
                    <a:solidFill>
                      <a:srgbClr val="FFC000"/>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de los datos originales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oMath>
                </a14:m>
                <a:r>
                  <a:rPr lang="es-ES" sz="2000" b="1" dirty="0">
                    <a:solidFill>
                      <a:schemeClr val="bg1"/>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la matriz que contiene a los “principal component scores” es:</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𝐳</m:t>
                      </m:r>
                      <m:r>
                        <a:rPr lang="es-ES" sz="2000" b="0" i="1" smtClean="0">
                          <a:solidFill>
                            <a:schemeClr val="bg1"/>
                          </a:solidFill>
                          <a:latin typeface="Cambria Math" panose="02040503050406030204" pitchFamily="18" charset="0"/>
                          <a:cs typeface="Calibri" panose="020F0502020204030204" pitchFamily="34" charset="0"/>
                        </a:rPr>
                        <m:t>=</m:t>
                      </m:r>
                      <m:acc>
                        <m:accPr>
                          <m:chr m:val="̃"/>
                          <m:ctrlPr>
                            <a:rPr lang="es-ES" sz="2000" b="0" i="1" smtClean="0">
                              <a:solidFill>
                                <a:schemeClr val="bg1"/>
                              </a:solidFill>
                              <a:latin typeface="Cambria Math" panose="02040503050406030204" pitchFamily="18" charset="0"/>
                              <a:cs typeface="Calibri" panose="020F0502020204030204" pitchFamily="34" charset="0"/>
                            </a:rPr>
                          </m:ctrlPr>
                        </m:accPr>
                        <m:e>
                          <m:r>
                            <a:rPr lang="es-ES" sz="2000" b="1" i="0" smtClean="0">
                              <a:solidFill>
                                <a:schemeClr val="bg1"/>
                              </a:solidFill>
                              <a:latin typeface="Cambria Math" panose="02040503050406030204" pitchFamily="18" charset="0"/>
                              <a:cs typeface="Calibri" panose="020F0502020204030204" pitchFamily="34" charset="0"/>
                            </a:rPr>
                            <m:t>𝐱</m:t>
                          </m:r>
                        </m:e>
                      </m:acc>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cs typeface="Calibri" panose="020F0502020204030204" pitchFamily="34" charset="0"/>
                            </a:rPr>
                            <m:t>𝑉</m:t>
                          </m:r>
                        </m:e>
                        <m:sub>
                          <m:r>
                            <a:rPr lang="es-ES" sz="2000" b="0" i="1" smtClean="0">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oMath>
                  </m:oMathPara>
                </a14:m>
                <a:endParaRPr lang="es-ES" sz="2000" b="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sup>
                    </m:sSubSup>
                  </m:oMath>
                </a14:m>
                <a:r>
                  <a:rPr lang="es-ES" sz="2000" b="0" dirty="0">
                    <a:solidFill>
                      <a:schemeClr val="bg1"/>
                    </a:solidFill>
                    <a:latin typeface="Calibri" panose="020F0502020204030204" pitchFamily="34" charset="0"/>
                    <a:cs typeface="Calibri" panose="020F0502020204030204" pitchFamily="34" charset="0"/>
                  </a:rPr>
                  <a:t> es la matriz que contiene a los </a:t>
                </a:r>
                <a:r>
                  <a:rPr lang="es-ES" sz="2000" b="0" dirty="0">
                    <a:solidFill>
                      <a:srgbClr val="92D050"/>
                    </a:solidFill>
                    <a:latin typeface="Calibri" panose="020F0502020204030204" pitchFamily="34" charset="0"/>
                    <a:cs typeface="Calibri" panose="020F0502020204030204" pitchFamily="34" charset="0"/>
                  </a:rPr>
                  <a:t>auto-vectores </a:t>
                </a:r>
                <a14:m>
                  <m:oMath xmlns:m="http://schemas.openxmlformats.org/officeDocument/2006/math">
                    <m:sSubSup>
                      <m:sSubSupPr>
                        <m:ctrlPr>
                          <a:rPr lang="es-ES" sz="2000" b="0" i="1" smtClean="0">
                            <a:solidFill>
                              <a:srgbClr val="92D050"/>
                            </a:solidFill>
                            <a:latin typeface="Cambria Math" panose="02040503050406030204" pitchFamily="18" charset="0"/>
                            <a:cs typeface="Calibri" panose="020F0502020204030204" pitchFamily="34" charset="0"/>
                          </a:rPr>
                        </m:ctrlPr>
                      </m:sSubSupPr>
                      <m:e>
                        <m:r>
                          <a:rPr lang="es-ES" sz="2000" b="0" i="1" smtClean="0">
                            <a:solidFill>
                              <a:srgbClr val="92D050"/>
                            </a:solidFill>
                            <a:latin typeface="Cambria Math" panose="02040503050406030204" pitchFamily="18" charset="0"/>
                            <a:cs typeface="Calibri" panose="020F0502020204030204" pitchFamily="34" charset="0"/>
                          </a:rPr>
                          <m:t>𝑎</m:t>
                        </m:r>
                      </m:e>
                      <m:sub>
                        <m:r>
                          <a:rPr lang="es-ES" sz="2000" b="0" i="1" smtClean="0">
                            <a:solidFill>
                              <a:srgbClr val="92D050"/>
                            </a:solidFill>
                            <a:latin typeface="Cambria Math" panose="02040503050406030204" pitchFamily="18" charset="0"/>
                            <a:cs typeface="Calibri" panose="020F0502020204030204" pitchFamily="34" charset="0"/>
                          </a:rPr>
                          <m:t>1</m:t>
                        </m:r>
                      </m:sub>
                      <m:sup>
                        <m:r>
                          <a:rPr lang="es-ES" sz="2000" b="0" i="1" smtClean="0">
                            <a:solidFill>
                              <a:srgbClr val="92D050"/>
                            </a:solidFill>
                            <a:latin typeface="Cambria Math" panose="02040503050406030204" pitchFamily="18" charset="0"/>
                            <a:cs typeface="Calibri" panose="020F0502020204030204" pitchFamily="34" charset="0"/>
                          </a:rPr>
                          <m:t>𝑆</m:t>
                        </m:r>
                      </m:sup>
                    </m:sSubSup>
                    <m:r>
                      <a:rPr lang="es-ES" sz="2000" b="0" i="1" smtClean="0">
                        <a:solidFill>
                          <a:srgbClr val="92D050"/>
                        </a:solidFill>
                        <a:latin typeface="Cambria Math" panose="02040503050406030204" pitchFamily="18" charset="0"/>
                        <a:cs typeface="Calibri" panose="020F0502020204030204" pitchFamily="34" charset="0"/>
                      </a:rPr>
                      <m:t>,…,</m:t>
                    </m:r>
                    <m:sSubSup>
                      <m:sSubSupPr>
                        <m:ctrlPr>
                          <a:rPr lang="es-ES" sz="2000" b="0" i="1" smtClean="0">
                            <a:solidFill>
                              <a:srgbClr val="92D050"/>
                            </a:solidFill>
                            <a:latin typeface="Cambria Math" panose="02040503050406030204" pitchFamily="18" charset="0"/>
                            <a:cs typeface="Calibri" panose="020F0502020204030204" pitchFamily="34" charset="0"/>
                          </a:rPr>
                        </m:ctrlPr>
                      </m:sSubSupPr>
                      <m:e>
                        <m:r>
                          <a:rPr lang="es-ES" sz="2000" b="0" i="1" smtClean="0">
                            <a:solidFill>
                              <a:srgbClr val="92D050"/>
                            </a:solidFill>
                            <a:latin typeface="Cambria Math" panose="02040503050406030204" pitchFamily="18" charset="0"/>
                            <a:cs typeface="Calibri" panose="020F0502020204030204" pitchFamily="34" charset="0"/>
                          </a:rPr>
                          <m:t>𝑎</m:t>
                        </m:r>
                      </m:e>
                      <m:sub>
                        <m:r>
                          <a:rPr lang="es-ES" sz="2000" b="0" i="1" smtClean="0">
                            <a:solidFill>
                              <a:srgbClr val="92D050"/>
                            </a:solidFill>
                            <a:latin typeface="Cambria Math" panose="02040503050406030204" pitchFamily="18" charset="0"/>
                            <a:cs typeface="Calibri" panose="020F0502020204030204" pitchFamily="34" charset="0"/>
                          </a:rPr>
                          <m:t>𝑟</m:t>
                        </m:r>
                      </m:sub>
                      <m:sup>
                        <m:r>
                          <a:rPr lang="es-ES" sz="2000" b="0" i="1" smtClean="0">
                            <a:solidFill>
                              <a:srgbClr val="92D050"/>
                            </a:solidFill>
                            <a:latin typeface="Cambria Math" panose="02040503050406030204" pitchFamily="18" charset="0"/>
                            <a:cs typeface="Calibri" panose="020F0502020204030204" pitchFamily="34" charset="0"/>
                          </a:rPr>
                          <m:t>𝑆</m:t>
                        </m:r>
                      </m:sup>
                    </m:sSubSup>
                  </m:oMath>
                </a14:m>
                <a:r>
                  <a:rPr lang="es-ES" sz="2000" b="0" dirty="0">
                    <a:solidFill>
                      <a:schemeClr val="bg1"/>
                    </a:solidFill>
                    <a:latin typeface="Calibri" panose="020F0502020204030204" pitchFamily="34" charset="0"/>
                    <a:cs typeface="Calibri" panose="020F0502020204030204" pitchFamily="34" charset="0"/>
                  </a:rPr>
                  <a:t> de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oMath>
                </a14:m>
                <a:r>
                  <a:rPr lang="es-ES" sz="2000" b="0" dirty="0">
                    <a:solidFill>
                      <a:schemeClr val="bg1"/>
                    </a:solidFill>
                    <a:latin typeface="Calibri" panose="020F0502020204030204" pitchFamily="34" charset="0"/>
                    <a:cs typeface="Calibri" panose="020F0502020204030204" pitchFamily="34" charset="0"/>
                  </a:rPr>
                  <a:t> asociados a los </a:t>
                </a:r>
                <a14:m>
                  <m:oMath xmlns:m="http://schemas.openxmlformats.org/officeDocument/2006/math">
                    <m:r>
                      <a:rPr lang="es-ES" sz="2000" b="0" i="1" smtClean="0">
                        <a:solidFill>
                          <a:srgbClr val="92D050"/>
                        </a:solidFill>
                        <a:latin typeface="Cambria Math" panose="02040503050406030204" pitchFamily="18" charset="0"/>
                        <a:cs typeface="Calibri" panose="020F0502020204030204" pitchFamily="34" charset="0"/>
                      </a:rPr>
                      <m:t>𝑟</m:t>
                    </m:r>
                  </m:oMath>
                </a14:m>
                <a:r>
                  <a:rPr lang="es-ES" sz="2000" b="0" dirty="0">
                    <a:solidFill>
                      <a:srgbClr val="92D050"/>
                    </a:solidFill>
                    <a:latin typeface="Calibri" panose="020F0502020204030204" pitchFamily="34" charset="0"/>
                    <a:cs typeface="Calibri" panose="020F0502020204030204" pitchFamily="34" charset="0"/>
                  </a:rPr>
                  <a:t> mayores auto-valores </a:t>
                </a:r>
                <a14:m>
                  <m:oMath xmlns:m="http://schemas.openxmlformats.org/officeDocument/2006/math">
                    <m:sSubSup>
                      <m:sSubSupPr>
                        <m:ctrlPr>
                          <a:rPr lang="es-ES" b="0" i="1" smtClean="0">
                            <a:solidFill>
                              <a:srgbClr val="92D050"/>
                            </a:solidFill>
                            <a:latin typeface="Cambria Math" panose="02040503050406030204" pitchFamily="18" charset="0"/>
                            <a:cs typeface="Calibri" panose="020F0502020204030204" pitchFamily="34" charset="0"/>
                          </a:rPr>
                        </m:ctrlPr>
                      </m:sSubSupPr>
                      <m:e>
                        <m:r>
                          <a:rPr lang="es-ES" b="0" i="1" smtClean="0">
                            <a:solidFill>
                              <a:srgbClr val="92D050"/>
                            </a:solidFill>
                            <a:latin typeface="Cambria Math" panose="02040503050406030204" pitchFamily="18" charset="0"/>
                            <a:cs typeface="Calibri" panose="020F0502020204030204" pitchFamily="34" charset="0"/>
                          </a:rPr>
                          <m:t>𝜆</m:t>
                        </m:r>
                      </m:e>
                      <m:sub>
                        <m:r>
                          <a:rPr lang="es-ES" b="0" i="1" smtClean="0">
                            <a:solidFill>
                              <a:srgbClr val="92D050"/>
                            </a:solidFill>
                            <a:latin typeface="Cambria Math" panose="02040503050406030204" pitchFamily="18" charset="0"/>
                            <a:cs typeface="Calibri" panose="020F0502020204030204" pitchFamily="34" charset="0"/>
                          </a:rPr>
                          <m:t>1</m:t>
                        </m:r>
                      </m:sub>
                      <m:sup>
                        <m:r>
                          <a:rPr lang="es-ES" b="0" i="1" smtClean="0">
                            <a:solidFill>
                              <a:srgbClr val="92D050"/>
                            </a:solidFill>
                            <a:latin typeface="Cambria Math" panose="02040503050406030204" pitchFamily="18" charset="0"/>
                            <a:cs typeface="Calibri" panose="020F0502020204030204" pitchFamily="34" charset="0"/>
                          </a:rPr>
                          <m:t>𝑆</m:t>
                        </m:r>
                      </m:sup>
                    </m:sSubSup>
                    <m:r>
                      <a:rPr lang="es-ES" b="0" i="1" smtClean="0">
                        <a:solidFill>
                          <a:srgbClr val="92D050"/>
                        </a:solidFill>
                        <a:latin typeface="Cambria Math" panose="02040503050406030204" pitchFamily="18" charset="0"/>
                        <a:cs typeface="Calibri" panose="020F0502020204030204" pitchFamily="34" charset="0"/>
                      </a:rPr>
                      <m:t>,…,</m:t>
                    </m:r>
                    <m:sSubSup>
                      <m:sSubSupPr>
                        <m:ctrlPr>
                          <a:rPr lang="es-ES" b="0" i="1" smtClean="0">
                            <a:solidFill>
                              <a:srgbClr val="92D050"/>
                            </a:solidFill>
                            <a:latin typeface="Cambria Math" panose="02040503050406030204" pitchFamily="18" charset="0"/>
                            <a:cs typeface="Calibri" panose="020F0502020204030204" pitchFamily="34" charset="0"/>
                          </a:rPr>
                        </m:ctrlPr>
                      </m:sSubSupPr>
                      <m:e>
                        <m:r>
                          <a:rPr lang="es-ES" b="0" i="1" smtClean="0">
                            <a:solidFill>
                              <a:srgbClr val="92D050"/>
                            </a:solidFill>
                            <a:latin typeface="Cambria Math" panose="02040503050406030204" pitchFamily="18" charset="0"/>
                            <a:cs typeface="Calibri" panose="020F0502020204030204" pitchFamily="34" charset="0"/>
                          </a:rPr>
                          <m:t>𝜆</m:t>
                        </m:r>
                      </m:e>
                      <m:sub>
                        <m:r>
                          <a:rPr lang="es-ES" b="0" i="1" smtClean="0">
                            <a:solidFill>
                              <a:srgbClr val="92D050"/>
                            </a:solidFill>
                            <a:latin typeface="Cambria Math" panose="02040503050406030204" pitchFamily="18" charset="0"/>
                            <a:cs typeface="Calibri" panose="020F0502020204030204" pitchFamily="34" charset="0"/>
                          </a:rPr>
                          <m:t>𝑟</m:t>
                        </m:r>
                      </m:sub>
                      <m:sup>
                        <m:r>
                          <a:rPr lang="es-ES" b="0" i="1" smtClean="0">
                            <a:solidFill>
                              <a:srgbClr val="92D050"/>
                            </a:solidFill>
                            <a:latin typeface="Cambria Math" panose="02040503050406030204" pitchFamily="18" charset="0"/>
                            <a:cs typeface="Calibri" panose="020F0502020204030204" pitchFamily="34" charset="0"/>
                          </a:rPr>
                          <m:t>𝑆</m:t>
                        </m:r>
                      </m:sup>
                    </m:sSubSup>
                  </m:oMath>
                </a14:m>
                <a:r>
                  <a:rPr lang="es-ES" sz="2000" b="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88562" cy="4932584"/>
              </a:xfrm>
              <a:blipFill>
                <a:blip r:embed="rId2"/>
                <a:stretch>
                  <a:fillRect l="-664" t="-618"/>
                </a:stretch>
              </a:blipFill>
            </p:spPr>
            <p:txBody>
              <a:bodyPr/>
              <a:lstStyle/>
              <a:p>
                <a:r>
                  <a:rPr lang="es-ES">
                    <a:noFill/>
                  </a:rPr>
                  <a:t> </a:t>
                </a:r>
              </a:p>
            </p:txBody>
          </p:sp>
        </mc:Fallback>
      </mc:AlternateContent>
    </p:spTree>
    <p:extLst>
      <p:ext uri="{BB962C8B-B14F-4D97-AF65-F5344CB8AC3E}">
        <p14:creationId xmlns:p14="http://schemas.microsoft.com/office/powerpoint/2010/main" val="275803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En la práctica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025959"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Si hemos usado la </a:t>
                </a:r>
                <a:r>
                  <a:rPr lang="es-ES" sz="2000" dirty="0">
                    <a:solidFill>
                      <a:srgbClr val="00B0F0"/>
                    </a:solidFill>
                    <a:latin typeface="Calibri" panose="020F0502020204030204" pitchFamily="34" charset="0"/>
                    <a:cs typeface="Calibri" panose="020F0502020204030204" pitchFamily="34" charset="0"/>
                  </a:rPr>
                  <a:t>matriz de correlaciones muestrales </a:t>
                </a:r>
                <a14:m>
                  <m:oMath xmlns:m="http://schemas.openxmlformats.org/officeDocument/2006/math">
                    <m:r>
                      <a:rPr lang="es-ES" sz="2000" i="1">
                        <a:solidFill>
                          <a:srgbClr val="00B0F0"/>
                        </a:solidFill>
                        <a:latin typeface="Cambria Math" panose="02040503050406030204" pitchFamily="18" charset="0"/>
                        <a:cs typeface="Calibri" panose="020F0502020204030204" pitchFamily="34" charset="0"/>
                      </a:rPr>
                      <m:t>𝑅</m:t>
                    </m:r>
                  </m:oMath>
                </a14:m>
                <a:r>
                  <a:rPr lang="es-ES" sz="2000" dirty="0">
                    <a:solidFill>
                      <a:srgbClr val="00B0F0"/>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de los datos originales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oMath>
                </a14:m>
                <a:r>
                  <a:rPr lang="es-ES" sz="2000" b="1" dirty="0">
                    <a:solidFill>
                      <a:schemeClr val="bg1"/>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la matriz que contiene a los “principal component scores” es:</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𝐳</m:t>
                      </m:r>
                      <m:r>
                        <a:rPr lang="es-ES" sz="2000" b="0" i="1" smtClean="0">
                          <a:solidFill>
                            <a:schemeClr val="bg1"/>
                          </a:solidFill>
                          <a:latin typeface="Cambria Math" panose="02040503050406030204" pitchFamily="18" charset="0"/>
                          <a:cs typeface="Calibri" panose="020F0502020204030204" pitchFamily="34" charset="0"/>
                        </a:rPr>
                        <m:t>=</m:t>
                      </m:r>
                      <m:r>
                        <a:rPr lang="es-ES" sz="2000" b="1" i="0" smtClean="0">
                          <a:solidFill>
                            <a:schemeClr val="bg1"/>
                          </a:solidFill>
                          <a:latin typeface="Cambria Math" panose="02040503050406030204" pitchFamily="18" charset="0"/>
                          <a:cs typeface="Calibri" panose="020F0502020204030204" pitchFamily="34" charset="0"/>
                        </a:rPr>
                        <m:t>𝐲</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cs typeface="Calibri" panose="020F0502020204030204" pitchFamily="34" charset="0"/>
                            </a:rPr>
                            <m:t>𝑉</m:t>
                          </m:r>
                        </m:e>
                        <m:sub>
                          <m:r>
                            <a:rPr lang="es-ES" sz="2000" b="0" i="1" smtClean="0">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r>
                        <a:rPr lang="es-ES" sz="2000" b="0" i="1" smtClean="0">
                          <a:solidFill>
                            <a:schemeClr val="bg1"/>
                          </a:solidFill>
                          <a:latin typeface="Cambria Math" panose="02040503050406030204" pitchFamily="18" charset="0"/>
                          <a:cs typeface="Calibri" panose="020F0502020204030204" pitchFamily="34" charset="0"/>
                        </a:rPr>
                        <m:t>=</m:t>
                      </m:r>
                      <m:acc>
                        <m:accPr>
                          <m:chr m:val="̃"/>
                          <m:ctrlPr>
                            <a:rPr lang="es-ES" sz="2000"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r>
                        <a:rPr lang="es-ES" sz="2000" b="0" i="1" smtClean="0">
                          <a:solidFill>
                            <a:schemeClr val="bg1"/>
                          </a:solidFill>
                          <a:latin typeface="Cambria Math" panose="02040503050406030204" pitchFamily="18" charset="0"/>
                          <a:cs typeface="Calibri" panose="020F0502020204030204" pitchFamily="34" charset="0"/>
                        </a:rPr>
                        <m:t> </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𝐷</m:t>
                          </m:r>
                        </m:e>
                        <m:sub>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b>
                        <m:sup>
                          <m:r>
                            <a:rPr lang="es-ES" sz="2000" b="0" i="1" smtClean="0">
                              <a:solidFill>
                                <a:schemeClr val="bg1"/>
                              </a:solidFill>
                              <a:latin typeface="Cambria Math" panose="02040503050406030204" pitchFamily="18" charset="0"/>
                              <a:cs typeface="Calibri" panose="020F0502020204030204" pitchFamily="34" charset="0"/>
                            </a:rPr>
                            <m:t>−1/2</m:t>
                          </m:r>
                        </m:sup>
                      </m:sSubSup>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oMath>
                  </m:oMathPara>
                </a14:m>
                <a:endParaRPr lang="es-ES" sz="2000" b="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i="1">
                                <a:solidFill>
                                  <a:schemeClr val="bg1"/>
                                </a:solidFill>
                                <a:latin typeface="Cambria Math" panose="02040503050406030204" pitchFamily="18" charset="0"/>
                                <a:cs typeface="Calibri" panose="020F0502020204030204" pitchFamily="34" charset="0"/>
                              </a:rPr>
                              <m:t>𝑥</m:t>
                            </m:r>
                          </m:sub>
                        </m:sSub>
                      </m:sup>
                    </m:sSubSup>
                  </m:oMath>
                </a14:m>
                <a:r>
                  <a:rPr lang="es-ES" sz="2000" b="0" dirty="0">
                    <a:solidFill>
                      <a:schemeClr val="bg1"/>
                    </a:solidFill>
                    <a:latin typeface="Calibri" panose="020F0502020204030204" pitchFamily="34" charset="0"/>
                    <a:cs typeface="Calibri" panose="020F0502020204030204" pitchFamily="34" charset="0"/>
                  </a:rPr>
                  <a:t> es la matriz que contiene a los </a:t>
                </a:r>
                <a:r>
                  <a:rPr lang="es-ES" sz="2000" dirty="0">
                    <a:solidFill>
                      <a:srgbClr val="92D050"/>
                    </a:solidFill>
                    <a:latin typeface="Calibri" panose="020F0502020204030204" pitchFamily="34" charset="0"/>
                    <a:cs typeface="Calibri" panose="020F0502020204030204" pitchFamily="34" charset="0"/>
                  </a:rPr>
                  <a:t>auto-vectores </a:t>
                </a:r>
                <a14:m>
                  <m:oMath xmlns:m="http://schemas.openxmlformats.org/officeDocument/2006/math">
                    <m:sSubSup>
                      <m:sSubSupPr>
                        <m:ctrlPr>
                          <a:rPr lang="es-ES" sz="2000" i="1">
                            <a:solidFill>
                              <a:srgbClr val="92D050"/>
                            </a:solidFill>
                            <a:latin typeface="Cambria Math" panose="02040503050406030204" pitchFamily="18" charset="0"/>
                            <a:cs typeface="Calibri" panose="020F0502020204030204" pitchFamily="34" charset="0"/>
                          </a:rPr>
                        </m:ctrlPr>
                      </m:sSubSupPr>
                      <m:e>
                        <m:r>
                          <a:rPr lang="es-ES" sz="2000" i="1">
                            <a:solidFill>
                              <a:srgbClr val="92D050"/>
                            </a:solidFill>
                            <a:latin typeface="Cambria Math" panose="02040503050406030204" pitchFamily="18" charset="0"/>
                            <a:cs typeface="Calibri" panose="020F0502020204030204" pitchFamily="34" charset="0"/>
                          </a:rPr>
                          <m:t>𝑎</m:t>
                        </m:r>
                      </m:e>
                      <m:sub>
                        <m:r>
                          <a:rPr lang="es-ES" sz="2000" i="1">
                            <a:solidFill>
                              <a:srgbClr val="92D050"/>
                            </a:solidFill>
                            <a:latin typeface="Cambria Math" panose="02040503050406030204" pitchFamily="18" charset="0"/>
                            <a:cs typeface="Calibri" panose="020F0502020204030204" pitchFamily="34" charset="0"/>
                          </a:rPr>
                          <m:t>1</m:t>
                        </m:r>
                      </m:sub>
                      <m:sup>
                        <m:r>
                          <a:rPr lang="es-ES" sz="2000" b="0" i="1" smtClean="0">
                            <a:solidFill>
                              <a:srgbClr val="92D050"/>
                            </a:solidFill>
                            <a:latin typeface="Cambria Math" panose="02040503050406030204" pitchFamily="18" charset="0"/>
                            <a:cs typeface="Calibri" panose="020F0502020204030204" pitchFamily="34" charset="0"/>
                          </a:rPr>
                          <m:t>𝑅</m:t>
                        </m:r>
                      </m:sup>
                    </m:sSubSup>
                    <m:r>
                      <a:rPr lang="es-ES" sz="2000" i="1">
                        <a:solidFill>
                          <a:srgbClr val="92D050"/>
                        </a:solidFill>
                        <a:latin typeface="Cambria Math" panose="02040503050406030204" pitchFamily="18" charset="0"/>
                        <a:cs typeface="Calibri" panose="020F0502020204030204" pitchFamily="34" charset="0"/>
                      </a:rPr>
                      <m:t>,…,</m:t>
                    </m:r>
                    <m:sSubSup>
                      <m:sSubSupPr>
                        <m:ctrlPr>
                          <a:rPr lang="es-ES" sz="2000" i="1">
                            <a:solidFill>
                              <a:srgbClr val="92D050"/>
                            </a:solidFill>
                            <a:latin typeface="Cambria Math" panose="02040503050406030204" pitchFamily="18" charset="0"/>
                            <a:cs typeface="Calibri" panose="020F0502020204030204" pitchFamily="34" charset="0"/>
                          </a:rPr>
                        </m:ctrlPr>
                      </m:sSubSupPr>
                      <m:e>
                        <m:r>
                          <a:rPr lang="es-ES" sz="2000" i="1">
                            <a:solidFill>
                              <a:srgbClr val="92D050"/>
                            </a:solidFill>
                            <a:latin typeface="Cambria Math" panose="02040503050406030204" pitchFamily="18" charset="0"/>
                            <a:cs typeface="Calibri" panose="020F0502020204030204" pitchFamily="34" charset="0"/>
                          </a:rPr>
                          <m:t>𝑎</m:t>
                        </m:r>
                      </m:e>
                      <m:sub>
                        <m:r>
                          <a:rPr lang="es-ES" sz="2000" i="1">
                            <a:solidFill>
                              <a:srgbClr val="92D050"/>
                            </a:solidFill>
                            <a:latin typeface="Cambria Math" panose="02040503050406030204" pitchFamily="18" charset="0"/>
                            <a:cs typeface="Calibri" panose="020F0502020204030204" pitchFamily="34" charset="0"/>
                          </a:rPr>
                          <m:t>𝑟</m:t>
                        </m:r>
                      </m:sub>
                      <m:sup>
                        <m:r>
                          <a:rPr lang="es-ES" sz="2000" b="0" i="1" smtClean="0">
                            <a:solidFill>
                              <a:srgbClr val="92D050"/>
                            </a:solidFill>
                            <a:latin typeface="Cambria Math" panose="02040503050406030204" pitchFamily="18" charset="0"/>
                            <a:cs typeface="Calibri" panose="020F0502020204030204" pitchFamily="34" charset="0"/>
                          </a:rPr>
                          <m:t>𝑅</m:t>
                        </m:r>
                      </m:sup>
                    </m:sSubSup>
                    <m:r>
                      <a:rPr lang="es-ES" sz="2000" i="1">
                        <a:solidFill>
                          <a:srgbClr val="92D050"/>
                        </a:solidFill>
                        <a:latin typeface="Cambria Math" panose="02040503050406030204" pitchFamily="18" charset="0"/>
                        <a:cs typeface="Calibri" panose="020F0502020204030204" pitchFamily="34" charset="0"/>
                      </a:rPr>
                      <m:t> </m:t>
                    </m:r>
                  </m:oMath>
                </a14:m>
                <a:r>
                  <a:rPr lang="es-ES" sz="2000" b="0" dirty="0">
                    <a:solidFill>
                      <a:schemeClr val="bg1"/>
                    </a:solidFill>
                    <a:latin typeface="Calibri" panose="020F0502020204030204" pitchFamily="34" charset="0"/>
                    <a:cs typeface="Calibri" panose="020F0502020204030204" pitchFamily="34" charset="0"/>
                  </a:rPr>
                  <a:t>de la matriz de correlaciones de los datos originales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b="0" i="1" smtClean="0">
                            <a:solidFill>
                              <a:schemeClr val="bg1"/>
                            </a:solidFill>
                            <a:latin typeface="Cambria Math" panose="02040503050406030204" pitchFamily="18" charset="0"/>
                            <a:cs typeface="Calibri" panose="020F0502020204030204" pitchFamily="34" charset="0"/>
                          </a:rPr>
                          <m:t>𝑥</m:t>
                        </m:r>
                      </m:sub>
                    </m:sSub>
                  </m:oMath>
                </a14:m>
                <a:r>
                  <a:rPr lang="es-ES" sz="2000" b="0" dirty="0">
                    <a:solidFill>
                      <a:schemeClr val="bg1"/>
                    </a:solidFill>
                    <a:latin typeface="Calibri" panose="020F0502020204030204" pitchFamily="34" charset="0"/>
                    <a:cs typeface="Calibri" panose="020F0502020204030204" pitchFamily="34" charset="0"/>
                  </a:rPr>
                  <a:t>, asociados a los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𝑟</m:t>
                    </m:r>
                  </m:oMath>
                </a14:m>
                <a:r>
                  <a:rPr lang="es-ES" sz="2000" b="0" dirty="0">
                    <a:solidFill>
                      <a:schemeClr val="bg1"/>
                    </a:solidFill>
                    <a:latin typeface="Calibri" panose="020F0502020204030204" pitchFamily="34" charset="0"/>
                    <a:cs typeface="Calibri" panose="020F0502020204030204" pitchFamily="34" charset="0"/>
                  </a:rPr>
                  <a:t> mayores </a:t>
                </a:r>
                <a:r>
                  <a:rPr lang="es-ES" sz="2000" dirty="0">
                    <a:solidFill>
                      <a:srgbClr val="92D050"/>
                    </a:solidFill>
                    <a:latin typeface="Calibri" panose="020F0502020204030204" pitchFamily="34" charset="0"/>
                    <a:cs typeface="Calibri" panose="020F0502020204030204" pitchFamily="34" charset="0"/>
                  </a:rPr>
                  <a:t>mayores auto-valores </a:t>
                </a:r>
                <a14:m>
                  <m:oMath xmlns:m="http://schemas.openxmlformats.org/officeDocument/2006/math">
                    <m:sSubSup>
                      <m:sSubSupPr>
                        <m:ctrlPr>
                          <a:rPr lang="es-ES" i="1">
                            <a:solidFill>
                              <a:srgbClr val="92D050"/>
                            </a:solidFill>
                            <a:latin typeface="Cambria Math" panose="02040503050406030204" pitchFamily="18" charset="0"/>
                            <a:cs typeface="Calibri" panose="020F0502020204030204" pitchFamily="34" charset="0"/>
                          </a:rPr>
                        </m:ctrlPr>
                      </m:sSubSupPr>
                      <m:e>
                        <m:r>
                          <a:rPr lang="es-ES" i="1">
                            <a:solidFill>
                              <a:srgbClr val="92D050"/>
                            </a:solidFill>
                            <a:latin typeface="Cambria Math" panose="02040503050406030204" pitchFamily="18" charset="0"/>
                            <a:cs typeface="Calibri" panose="020F0502020204030204" pitchFamily="34" charset="0"/>
                          </a:rPr>
                          <m:t>𝜆</m:t>
                        </m:r>
                      </m:e>
                      <m:sub>
                        <m:r>
                          <a:rPr lang="es-ES" i="1">
                            <a:solidFill>
                              <a:srgbClr val="92D050"/>
                            </a:solidFill>
                            <a:latin typeface="Cambria Math" panose="02040503050406030204" pitchFamily="18" charset="0"/>
                            <a:cs typeface="Calibri" panose="020F0502020204030204" pitchFamily="34" charset="0"/>
                          </a:rPr>
                          <m:t>1</m:t>
                        </m:r>
                      </m:sub>
                      <m:sup>
                        <m:r>
                          <a:rPr lang="es-ES" b="0" i="1" smtClean="0">
                            <a:solidFill>
                              <a:srgbClr val="92D050"/>
                            </a:solidFill>
                            <a:latin typeface="Cambria Math" panose="02040503050406030204" pitchFamily="18" charset="0"/>
                            <a:cs typeface="Calibri" panose="020F0502020204030204" pitchFamily="34" charset="0"/>
                          </a:rPr>
                          <m:t>𝑅</m:t>
                        </m:r>
                      </m:sup>
                    </m:sSubSup>
                    <m:r>
                      <a:rPr lang="es-ES" i="1">
                        <a:solidFill>
                          <a:srgbClr val="92D050"/>
                        </a:solidFill>
                        <a:latin typeface="Cambria Math" panose="02040503050406030204" pitchFamily="18" charset="0"/>
                        <a:cs typeface="Calibri" panose="020F0502020204030204" pitchFamily="34" charset="0"/>
                      </a:rPr>
                      <m:t>,…,</m:t>
                    </m:r>
                    <m:sSubSup>
                      <m:sSubSupPr>
                        <m:ctrlPr>
                          <a:rPr lang="es-ES" i="1">
                            <a:solidFill>
                              <a:srgbClr val="92D050"/>
                            </a:solidFill>
                            <a:latin typeface="Cambria Math" panose="02040503050406030204" pitchFamily="18" charset="0"/>
                            <a:cs typeface="Calibri" panose="020F0502020204030204" pitchFamily="34" charset="0"/>
                          </a:rPr>
                        </m:ctrlPr>
                      </m:sSubSupPr>
                      <m:e>
                        <m:r>
                          <a:rPr lang="es-ES" i="1">
                            <a:solidFill>
                              <a:srgbClr val="92D050"/>
                            </a:solidFill>
                            <a:latin typeface="Cambria Math" panose="02040503050406030204" pitchFamily="18" charset="0"/>
                            <a:cs typeface="Calibri" panose="020F0502020204030204" pitchFamily="34" charset="0"/>
                          </a:rPr>
                          <m:t>𝜆</m:t>
                        </m:r>
                      </m:e>
                      <m:sub>
                        <m:r>
                          <a:rPr lang="es-ES" i="1">
                            <a:solidFill>
                              <a:srgbClr val="92D050"/>
                            </a:solidFill>
                            <a:latin typeface="Cambria Math" panose="02040503050406030204" pitchFamily="18" charset="0"/>
                            <a:cs typeface="Calibri" panose="020F0502020204030204" pitchFamily="34" charset="0"/>
                          </a:rPr>
                          <m:t>𝑟</m:t>
                        </m:r>
                      </m:sub>
                      <m:sup>
                        <m:r>
                          <a:rPr lang="es-ES" b="0" i="1" smtClean="0">
                            <a:solidFill>
                              <a:srgbClr val="92D050"/>
                            </a:solidFill>
                            <a:latin typeface="Cambria Math" panose="02040503050406030204" pitchFamily="18" charset="0"/>
                            <a:cs typeface="Calibri" panose="020F0502020204030204" pitchFamily="34" charset="0"/>
                          </a:rPr>
                          <m:t>𝑅</m:t>
                        </m:r>
                      </m:sup>
                    </m:sSubSup>
                  </m:oMath>
                </a14:m>
                <a:r>
                  <a:rPr lang="es-ES" sz="2000" b="0" dirty="0">
                    <a:solidFill>
                      <a:schemeClr val="bg1"/>
                    </a:solidFill>
                    <a:latin typeface="Calibri" panose="020F0502020204030204" pitchFamily="34" charset="0"/>
                    <a:cs typeface="Calibri" panose="020F0502020204030204" pitchFamily="34" charset="0"/>
                  </a:rPr>
                  <a:t>. </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latin typeface="Calibri" panose="020F0502020204030204" pitchFamily="34" charset="0"/>
                    <a:cs typeface="Calibri" panose="020F0502020204030204" pitchFamily="34" charset="0"/>
                  </a:rPr>
                  <a:t>Notemos que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𝐲</m:t>
                    </m:r>
                    <m:r>
                      <a:rPr lang="es-ES" sz="2000" b="0" i="0" smtClean="0">
                        <a:solidFill>
                          <a:schemeClr val="bg1"/>
                        </a:solidFill>
                        <a:latin typeface="Cambria Math" panose="02040503050406030204" pitchFamily="18" charset="0"/>
                        <a:cs typeface="Calibri" panose="020F0502020204030204" pitchFamily="34" charset="0"/>
                      </a:rPr>
                      <m:t>=</m:t>
                    </m:r>
                    <m:acc>
                      <m:accPr>
                        <m:chr m:val="̃"/>
                        <m:ctrlPr>
                          <a:rPr lang="es-ES" sz="2000"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r>
                      <a:rPr lang="es-ES" sz="2000" i="1">
                        <a:solidFill>
                          <a:schemeClr val="bg1"/>
                        </a:solidFill>
                        <a:latin typeface="Cambria Math" panose="02040503050406030204" pitchFamily="18" charset="0"/>
                        <a:cs typeface="Calibri" panose="020F0502020204030204" pitchFamily="34" charset="0"/>
                      </a:rPr>
                      <m:t> </m:t>
                    </m:r>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𝐷</m:t>
                        </m:r>
                      </m:e>
                      <m:sub>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sub>
                      <m:sup>
                        <m:r>
                          <a:rPr lang="es-ES" sz="2000" i="1">
                            <a:solidFill>
                              <a:schemeClr val="bg1"/>
                            </a:solidFill>
                            <a:latin typeface="Cambria Math" panose="02040503050406030204" pitchFamily="18" charset="0"/>
                            <a:cs typeface="Calibri" panose="020F0502020204030204" pitchFamily="34" charset="0"/>
                          </a:rPr>
                          <m:t>−1/2</m:t>
                        </m:r>
                      </m:sup>
                    </m:sSubSup>
                  </m:oMath>
                </a14:m>
                <a:r>
                  <a:rPr lang="es-ES" sz="2000" b="0" dirty="0">
                    <a:solidFill>
                      <a:schemeClr val="bg1"/>
                    </a:solidFill>
                    <a:latin typeface="Calibri" panose="020F0502020204030204" pitchFamily="34" charset="0"/>
                    <a:cs typeface="Calibri" panose="020F0502020204030204" pitchFamily="34" charset="0"/>
                  </a:rPr>
                  <a:t> son los datos originales normados, donde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𝐷</m:t>
                        </m:r>
                      </m:e>
                      <m:sub>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sub>
                    </m:sSub>
                  </m:oMath>
                </a14:m>
                <a:r>
                  <a:rPr lang="es-ES" sz="2000" b="0" dirty="0">
                    <a:solidFill>
                      <a:schemeClr val="bg1"/>
                    </a:solidFill>
                    <a:latin typeface="Calibri" panose="020F0502020204030204" pitchFamily="34" charset="0"/>
                    <a:cs typeface="Calibri" panose="020F0502020204030204" pitchFamily="34" charset="0"/>
                  </a:rPr>
                  <a:t> es la matriz diagonal que contiene las varianzas muestrales de </a:t>
                </a:r>
                <a14:m>
                  <m:oMath xmlns:m="http://schemas.openxmlformats.org/officeDocument/2006/math">
                    <m:r>
                      <a:rPr lang="es-ES" sz="2000" b="1">
                        <a:solidFill>
                          <a:schemeClr val="bg1"/>
                        </a:solidFill>
                        <a:latin typeface="Cambria Math" panose="02040503050406030204" pitchFamily="18" charset="0"/>
                        <a:cs typeface="Calibri" panose="020F0502020204030204" pitchFamily="34" charset="0"/>
                      </a:rPr>
                      <m:t>𝐱</m:t>
                    </m:r>
                  </m:oMath>
                </a14:m>
                <a:r>
                  <a:rPr lang="es-ES" sz="2000" b="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025959" cy="4932584"/>
              </a:xfrm>
              <a:blipFill>
                <a:blip r:embed="rId2"/>
                <a:stretch>
                  <a:fillRect l="-675" t="-618" r="-270"/>
                </a:stretch>
              </a:blipFill>
            </p:spPr>
            <p:txBody>
              <a:bodyPr/>
              <a:lstStyle/>
              <a:p>
                <a:r>
                  <a:rPr lang="es-ES">
                    <a:noFill/>
                  </a:rPr>
                  <a:t> </a:t>
                </a:r>
              </a:p>
            </p:txBody>
          </p:sp>
        </mc:Fallback>
      </mc:AlternateContent>
    </p:spTree>
    <p:extLst>
      <p:ext uri="{BB962C8B-B14F-4D97-AF65-F5344CB8AC3E}">
        <p14:creationId xmlns:p14="http://schemas.microsoft.com/office/powerpoint/2010/main" val="319534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Interpretación de los componentes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88562"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Cuando existe una </a:t>
            </a:r>
            <a:r>
              <a:rPr lang="es-ES" sz="2000" dirty="0">
                <a:solidFill>
                  <a:srgbClr val="FFC000"/>
                </a:solidFill>
                <a:latin typeface="Calibri" panose="020F0502020204030204" pitchFamily="34" charset="0"/>
                <a:cs typeface="Calibri" panose="020F0502020204030204" pitchFamily="34" charset="0"/>
              </a:rPr>
              <a:t>alta correlación positiva </a:t>
            </a:r>
            <a:r>
              <a:rPr lang="es-ES" sz="2000" dirty="0">
                <a:solidFill>
                  <a:schemeClr val="bg1"/>
                </a:solidFill>
                <a:latin typeface="Calibri" panose="020F0502020204030204" pitchFamily="34" charset="0"/>
                <a:cs typeface="Calibri" panose="020F0502020204030204" pitchFamily="34" charset="0"/>
              </a:rPr>
              <a:t>entre todas las variables, el </a:t>
            </a:r>
            <a:r>
              <a:rPr lang="es-ES" sz="2000" dirty="0">
                <a:solidFill>
                  <a:srgbClr val="92D050"/>
                </a:solidFill>
                <a:latin typeface="Calibri" panose="020F0502020204030204" pitchFamily="34" charset="0"/>
                <a:cs typeface="Calibri" panose="020F0502020204030204" pitchFamily="34" charset="0"/>
              </a:rPr>
              <a:t>primer componente principal </a:t>
            </a:r>
            <a:r>
              <a:rPr lang="es-ES" sz="2000" dirty="0">
                <a:solidFill>
                  <a:schemeClr val="bg1"/>
                </a:solidFill>
                <a:latin typeface="Calibri" panose="020F0502020204030204" pitchFamily="34" charset="0"/>
                <a:cs typeface="Calibri" panose="020F0502020204030204" pitchFamily="34" charset="0"/>
              </a:rPr>
              <a:t>tiene todas sus coordenadas del </a:t>
            </a:r>
            <a:r>
              <a:rPr lang="es-ES" sz="2000" dirty="0">
                <a:solidFill>
                  <a:srgbClr val="00B0F0"/>
                </a:solidFill>
                <a:latin typeface="Calibri" panose="020F0502020204030204" pitchFamily="34" charset="0"/>
                <a:cs typeface="Calibri" panose="020F0502020204030204" pitchFamily="34" charset="0"/>
              </a:rPr>
              <a:t>mismo signo </a:t>
            </a:r>
            <a:r>
              <a:rPr lang="es-ES" sz="2000" dirty="0">
                <a:solidFill>
                  <a:schemeClr val="bg1"/>
                </a:solidFill>
                <a:latin typeface="Calibri" panose="020F0502020204030204" pitchFamily="34" charset="0"/>
                <a:cs typeface="Calibri" panose="020F0502020204030204" pitchFamily="34" charset="0"/>
              </a:rPr>
              <a:t>y puede interpretarse como un promedio ponderado de todas las variables.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El primer componente se interpreta entonces como un </a:t>
            </a:r>
            <a:r>
              <a:rPr lang="es-ES" sz="2000" dirty="0">
                <a:solidFill>
                  <a:srgbClr val="FFFF00"/>
                </a:solidFill>
                <a:latin typeface="Calibri" panose="020F0502020204030204" pitchFamily="34" charset="0"/>
                <a:cs typeface="Calibri" panose="020F0502020204030204" pitchFamily="34" charset="0"/>
              </a:rPr>
              <a:t>factor global de “tamaño”.</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Los </a:t>
            </a:r>
            <a:r>
              <a:rPr lang="es-ES" sz="2000" dirty="0">
                <a:solidFill>
                  <a:srgbClr val="FFC000"/>
                </a:solidFill>
                <a:latin typeface="Calibri" panose="020F0502020204030204" pitchFamily="34" charset="0"/>
                <a:cs typeface="Calibri" panose="020F0502020204030204" pitchFamily="34" charset="0"/>
              </a:rPr>
              <a:t>restantes componentes </a:t>
            </a:r>
            <a:r>
              <a:rPr lang="es-ES" sz="2000" dirty="0">
                <a:solidFill>
                  <a:schemeClr val="bg1"/>
                </a:solidFill>
                <a:latin typeface="Calibri" panose="020F0502020204030204" pitchFamily="34" charset="0"/>
                <a:cs typeface="Calibri" panose="020F0502020204030204" pitchFamily="34" charset="0"/>
              </a:rPr>
              <a:t>se interpretan como </a:t>
            </a:r>
            <a:r>
              <a:rPr lang="es-ES" sz="2000" dirty="0">
                <a:solidFill>
                  <a:srgbClr val="FFFF00"/>
                </a:solidFill>
                <a:latin typeface="Calibri" panose="020F0502020204030204" pitchFamily="34" charset="0"/>
                <a:cs typeface="Calibri" panose="020F0502020204030204" pitchFamily="34" charset="0"/>
              </a:rPr>
              <a:t>factores “de forma”</a:t>
            </a:r>
            <a:r>
              <a:rPr lang="es-ES" sz="2000" dirty="0">
                <a:solidFill>
                  <a:schemeClr val="bg1"/>
                </a:solidFill>
                <a:latin typeface="Calibri" panose="020F0502020204030204" pitchFamily="34" charset="0"/>
                <a:cs typeface="Calibri" panose="020F0502020204030204" pitchFamily="34" charset="0"/>
              </a:rPr>
              <a:t> y típicamente tienen </a:t>
            </a:r>
            <a:r>
              <a:rPr lang="es-ES" sz="2000" dirty="0">
                <a:solidFill>
                  <a:srgbClr val="92D050"/>
                </a:solidFill>
                <a:latin typeface="Calibri" panose="020F0502020204030204" pitchFamily="34" charset="0"/>
                <a:cs typeface="Calibri" panose="020F0502020204030204" pitchFamily="34" charset="0"/>
              </a:rPr>
              <a:t>coordenadas positivas y negativas</a:t>
            </a:r>
            <a:r>
              <a:rPr lang="es-ES" sz="2000" dirty="0">
                <a:solidFill>
                  <a:schemeClr val="bg1"/>
                </a:solidFill>
                <a:latin typeface="Calibri" panose="020F0502020204030204" pitchFamily="34" charset="0"/>
                <a:cs typeface="Calibri" panose="020F0502020204030204" pitchFamily="34" charset="0"/>
              </a:rPr>
              <a:t>, que implica que contraponen unos grupos de variables frente a otros.</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Estos </a:t>
            </a:r>
            <a:r>
              <a:rPr lang="es-ES" sz="2000" dirty="0">
                <a:solidFill>
                  <a:srgbClr val="FFFF00"/>
                </a:solidFill>
                <a:latin typeface="Calibri" panose="020F0502020204030204" pitchFamily="34" charset="0"/>
                <a:cs typeface="Calibri" panose="020F0502020204030204" pitchFamily="34" charset="0"/>
              </a:rPr>
              <a:t>factores “de forma”</a:t>
            </a:r>
            <a:r>
              <a:rPr lang="es-ES" sz="2000" dirty="0">
                <a:solidFill>
                  <a:schemeClr val="bg1"/>
                </a:solidFill>
                <a:latin typeface="Calibri" panose="020F0502020204030204" pitchFamily="34" charset="0"/>
                <a:cs typeface="Calibri" panose="020F0502020204030204" pitchFamily="34" charset="0"/>
              </a:rPr>
              <a:t> pueden frecuentemente escribirse como medias ponderadas de dos grupos de variables con distinto signo y contraponen las variables de un signo a las del otro.</a:t>
            </a:r>
          </a:p>
          <a:p>
            <a:endParaRPr lang="es-E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685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464271" y="574090"/>
            <a:ext cx="8596668" cy="1320800"/>
          </a:xfrm>
        </p:spPr>
        <p:txBody>
          <a:bodyPr/>
          <a:lstStyle/>
          <a:p>
            <a:r>
              <a:rPr lang="es-ES" dirty="0">
                <a:latin typeface="Calibri" panose="020F0502020204030204" pitchFamily="34" charset="0"/>
                <a:cs typeface="Calibri" panose="020F0502020204030204" pitchFamily="34" charset="0"/>
              </a:rPr>
              <a:t>Selección del número de componentes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464271" y="1458533"/>
                <a:ext cx="7880740" cy="4932584"/>
              </a:xfrm>
            </p:spPr>
            <p:txBody>
              <a:bodyPr>
                <a:no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Se han sugerido distintas reglas para seleccionar el número de componentes a mantener:</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Realizar un </a:t>
                </a:r>
                <a:r>
                  <a:rPr lang="es-ES" sz="2000" dirty="0">
                    <a:solidFill>
                      <a:srgbClr val="92D050"/>
                    </a:solidFill>
                    <a:latin typeface="Calibri" panose="020F0502020204030204" pitchFamily="34" charset="0"/>
                    <a:cs typeface="Calibri" panose="020F0502020204030204" pitchFamily="34" charset="0"/>
                  </a:rPr>
                  <a:t>gráfico (</a:t>
                </a:r>
                <a:r>
                  <a:rPr lang="es-ES" sz="2000" dirty="0" err="1">
                    <a:solidFill>
                      <a:srgbClr val="92D050"/>
                    </a:solidFill>
                    <a:latin typeface="Calibri" panose="020F0502020204030204" pitchFamily="34" charset="0"/>
                    <a:cs typeface="Calibri" panose="020F0502020204030204" pitchFamily="34" charset="0"/>
                  </a:rPr>
                  <a:t>scree-plot</a:t>
                </a:r>
                <a:r>
                  <a:rPr lang="es-ES" sz="2000" dirty="0">
                    <a:solidFill>
                      <a:srgbClr val="92D050"/>
                    </a:solidFill>
                    <a:latin typeface="Calibri" panose="020F0502020204030204" pitchFamily="34" charset="0"/>
                    <a:cs typeface="Calibri" panose="020F0502020204030204" pitchFamily="34" charset="0"/>
                  </a:rPr>
                  <a:t>)</a:t>
                </a:r>
                <a:r>
                  <a:rPr lang="es-ES" sz="2000" dirty="0">
                    <a:solidFill>
                      <a:schemeClr val="bg1"/>
                    </a:solidFill>
                    <a:latin typeface="Calibri" panose="020F0502020204030204" pitchFamily="34" charset="0"/>
                    <a:cs typeface="Calibri" panose="020F0502020204030204" pitchFamily="34" charset="0"/>
                  </a:rPr>
                  <a:t> de </a:t>
                </a:r>
                <a14:m>
                  <m:oMath xmlns:m="http://schemas.openxmlformats.org/officeDocument/2006/math">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i="1" dirty="0" smtClean="0">
                            <a:solidFill>
                              <a:schemeClr val="bg1"/>
                            </a:solidFill>
                            <a:latin typeface="Cambria Math" panose="02040503050406030204" pitchFamily="18" charset="0"/>
                            <a:cs typeface="Calibri" panose="020F0502020204030204" pitchFamily="34" charset="0"/>
                          </a:rPr>
                          <m:t>𝜆</m:t>
                        </m:r>
                      </m:e>
                      <m:sub>
                        <m:r>
                          <a:rPr lang="es-ES" sz="2000" i="1" dirty="0"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frente a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𝑖</m:t>
                    </m:r>
                  </m:oMath>
                </a14:m>
                <a:r>
                  <a:rPr lang="es-ES" sz="2000" dirty="0">
                    <a:solidFill>
                      <a:schemeClr val="bg1"/>
                    </a:solidFill>
                    <a:latin typeface="Calibri" panose="020F0502020204030204" pitchFamily="34" charset="0"/>
                    <a:cs typeface="Calibri" panose="020F0502020204030204" pitchFamily="34" charset="0"/>
                  </a:rPr>
                  <a:t>. Comenzar seleccionando componentes hasta que los restantes tengan aproximadamente el mismo valor de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𝜆</m:t>
                        </m:r>
                      </m:e>
                      <m:sub>
                        <m:r>
                          <a:rPr lang="es-ES" sz="2000" i="1" dirty="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La idea es buscar un </a:t>
                </a:r>
                <a:r>
                  <a:rPr lang="es-ES" sz="2000" dirty="0">
                    <a:solidFill>
                      <a:srgbClr val="FFC000"/>
                    </a:solidFill>
                    <a:latin typeface="Calibri" panose="020F0502020204030204" pitchFamily="34" charset="0"/>
                    <a:cs typeface="Calibri" panose="020F0502020204030204" pitchFamily="34" charset="0"/>
                  </a:rPr>
                  <a:t>“codo” </a:t>
                </a:r>
                <a:r>
                  <a:rPr lang="es-ES" sz="2000" dirty="0">
                    <a:solidFill>
                      <a:schemeClr val="bg1"/>
                    </a:solidFill>
                    <a:latin typeface="Calibri" panose="020F0502020204030204" pitchFamily="34" charset="0"/>
                    <a:cs typeface="Calibri" panose="020F0502020204030204" pitchFamily="34" charset="0"/>
                  </a:rPr>
                  <a:t>en el gráfico, es decir, un punto a partir del cual los valores propios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𝜆</m:t>
                        </m:r>
                      </m:e>
                      <m:sub>
                        <m:r>
                          <a:rPr lang="es-ES" sz="2000" i="1" dirty="0">
                            <a:solidFill>
                              <a:schemeClr val="bg1"/>
                            </a:solidFill>
                            <a:latin typeface="Cambria Math" panose="02040503050406030204" pitchFamily="18" charset="0"/>
                            <a:cs typeface="Calibri" panose="020F0502020204030204" pitchFamily="34" charset="0"/>
                          </a:rPr>
                          <m:t>𝑖</m:t>
                        </m:r>
                      </m:sub>
                    </m:sSub>
                    <m:r>
                      <a:rPr lang="es-ES" sz="2000" i="1" dirty="0">
                        <a:solidFill>
                          <a:schemeClr val="bg1"/>
                        </a:solidFill>
                        <a:latin typeface="Cambria Math" panose="02040503050406030204" pitchFamily="18" charset="0"/>
                        <a:cs typeface="Calibri" panose="020F0502020204030204" pitchFamily="34" charset="0"/>
                      </a:rPr>
                      <m:t> </m:t>
                    </m:r>
                  </m:oMath>
                </a14:m>
                <a:r>
                  <a:rPr lang="es-ES" sz="2000" dirty="0">
                    <a:solidFill>
                      <a:schemeClr val="bg1"/>
                    </a:solidFill>
                    <a:latin typeface="Calibri" panose="020F0502020204030204" pitchFamily="34" charset="0"/>
                    <a:cs typeface="Calibri" panose="020F0502020204030204" pitchFamily="34" charset="0"/>
                  </a:rPr>
                  <a:t>son aproximadamente iguales. El criterio es quedarse con un número de componentes que excluya los asociados a valores pequeños y aproximadamente del mismo tamaño.</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Seleccionar componentes hasta cubrir una </a:t>
                </a:r>
                <a:r>
                  <a:rPr lang="es-ES" sz="2000" dirty="0">
                    <a:solidFill>
                      <a:srgbClr val="FFC000"/>
                    </a:solidFill>
                    <a:latin typeface="Calibri" panose="020F0502020204030204" pitchFamily="34" charset="0"/>
                    <a:cs typeface="Calibri" panose="020F0502020204030204" pitchFamily="34" charset="0"/>
                  </a:rPr>
                  <a:t>proporción determinada de varianza</a:t>
                </a:r>
                <a:r>
                  <a:rPr lang="es-ES" sz="2000" dirty="0">
                    <a:solidFill>
                      <a:schemeClr val="bg1"/>
                    </a:solidFill>
                    <a:latin typeface="Calibri" panose="020F0502020204030204" pitchFamily="34" charset="0"/>
                    <a:cs typeface="Calibri" panose="020F0502020204030204" pitchFamily="34" charset="0"/>
                  </a:rPr>
                  <a:t>, como el 80% o el 90%. Esta regla es arbitraria y debe aplicarse con cierto </a:t>
                </a:r>
                <a:r>
                  <a:rPr lang="es-ES" sz="2000" dirty="0">
                    <a:solidFill>
                      <a:srgbClr val="92D050"/>
                    </a:solidFill>
                    <a:latin typeface="Calibri" panose="020F0502020204030204" pitchFamily="34" charset="0"/>
                    <a:cs typeface="Calibri" panose="020F0502020204030204" pitchFamily="34" charset="0"/>
                  </a:rPr>
                  <a:t>cuidado</a:t>
                </a:r>
                <a:r>
                  <a:rPr lang="es-ES" sz="2000" dirty="0">
                    <a:solidFill>
                      <a:schemeClr val="bg1"/>
                    </a:solidFill>
                    <a:latin typeface="Calibri" panose="020F0502020204030204" pitchFamily="34" charset="0"/>
                    <a:cs typeface="Calibri" panose="020F0502020204030204" pitchFamily="34" charset="0"/>
                  </a:rPr>
                  <a:t>. Por ejemplo, es posible que un único componente de “tamaño” recoja el 90% de la variabilidad y sin embargo pueden existir otros componentes que sean muy adecuados para explicar la “forma” las variables.</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464271" y="1458533"/>
                <a:ext cx="7880740" cy="4932584"/>
              </a:xfrm>
              <a:blipFill>
                <a:blip r:embed="rId2"/>
                <a:stretch>
                  <a:fillRect l="-773" t="-618" r="-773" b="-1978"/>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F1E12568-3223-4551-A38D-68027CD2484E}"/>
              </a:ext>
            </a:extLst>
          </p:cNvPr>
          <p:cNvPicPr>
            <a:picLocks noChangeAspect="1"/>
          </p:cNvPicPr>
          <p:nvPr/>
        </p:nvPicPr>
        <p:blipFill>
          <a:blip r:embed="rId3"/>
          <a:stretch>
            <a:fillRect/>
          </a:stretch>
        </p:blipFill>
        <p:spPr>
          <a:xfrm>
            <a:off x="8264753" y="149768"/>
            <a:ext cx="3751302" cy="26175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024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446515" y="582967"/>
            <a:ext cx="8596668" cy="1320800"/>
          </a:xfrm>
        </p:spPr>
        <p:txBody>
          <a:bodyPr/>
          <a:lstStyle/>
          <a:p>
            <a:r>
              <a:rPr lang="es-ES" dirty="0">
                <a:latin typeface="Calibri" panose="020F0502020204030204" pitchFamily="34" charset="0"/>
                <a:cs typeface="Calibri" panose="020F0502020204030204" pitchFamily="34" charset="0"/>
              </a:rPr>
              <a:t>Selección del número de componentes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446515" y="1556189"/>
                <a:ext cx="9156477" cy="4932584"/>
              </a:xfrm>
            </p:spPr>
            <p:txBody>
              <a:bodyPr>
                <a:no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Se han sugerido distintas reglas para seleccionar el número de componentes a mantener:</a:t>
                </a:r>
              </a:p>
              <a:p>
                <a:pPr marL="457200" indent="-457200">
                  <a:buFont typeface="+mj-lt"/>
                  <a:buAutoNum type="arabicPeriod" startAt="3"/>
                </a:pPr>
                <a:r>
                  <a:rPr lang="es-ES" sz="2000" dirty="0">
                    <a:solidFill>
                      <a:srgbClr val="92D050"/>
                    </a:solidFill>
                    <a:latin typeface="Calibri" panose="020F0502020204030204" pitchFamily="34" charset="0"/>
                    <a:cs typeface="Calibri" panose="020F0502020204030204" pitchFamily="34" charset="0"/>
                  </a:rPr>
                  <a:t>Desechar</a:t>
                </a:r>
                <a:r>
                  <a:rPr lang="es-ES" sz="2000" dirty="0">
                    <a:solidFill>
                      <a:schemeClr val="bg1"/>
                    </a:solidFill>
                    <a:latin typeface="Calibri" panose="020F0502020204030204" pitchFamily="34" charset="0"/>
                    <a:cs typeface="Calibri" panose="020F0502020204030204" pitchFamily="34" charset="0"/>
                  </a:rPr>
                  <a:t> aquellos componentes asociados a </a:t>
                </a:r>
                <a:r>
                  <a:rPr lang="es-ES" sz="2000" dirty="0">
                    <a:solidFill>
                      <a:srgbClr val="FFC000"/>
                    </a:solidFill>
                    <a:latin typeface="Calibri" panose="020F0502020204030204" pitchFamily="34" charset="0"/>
                    <a:cs typeface="Calibri" panose="020F0502020204030204" pitchFamily="34" charset="0"/>
                  </a:rPr>
                  <a:t>valores propios inferiores a una cota</a:t>
                </a:r>
                <a:r>
                  <a:rPr lang="es-ES" sz="2000" dirty="0">
                    <a:solidFill>
                      <a:schemeClr val="bg1"/>
                    </a:solidFill>
                    <a:latin typeface="Calibri" panose="020F0502020204030204" pitchFamily="34" charset="0"/>
                    <a:cs typeface="Calibri" panose="020F0502020204030204" pitchFamily="34" charset="0"/>
                  </a:rPr>
                  <a:t>, que suele fijarse como la varianza media </a:t>
                </a:r>
                <a14:m>
                  <m:oMath xmlns:m="http://schemas.openxmlformats.org/officeDocument/2006/math">
                    <m:nary>
                      <m:naryPr>
                        <m:chr m:val="∑"/>
                        <m:subHide m:val="on"/>
                        <m:supHide m:val="on"/>
                        <m:ctrlPr>
                          <a:rPr lang="es-ES" sz="2000" i="1" dirty="0" smtClean="0">
                            <a:solidFill>
                              <a:schemeClr val="bg1"/>
                            </a:solidFill>
                            <a:latin typeface="Cambria Math" panose="02040503050406030204" pitchFamily="18" charset="0"/>
                            <a:cs typeface="Calibri" panose="020F0502020204030204" pitchFamily="34" charset="0"/>
                          </a:rPr>
                        </m:ctrlPr>
                      </m:naryPr>
                      <m:sub/>
                      <m:sup/>
                      <m:e>
                        <m:f>
                          <m:fPr>
                            <m:type m:val="lin"/>
                            <m:ctrlPr>
                              <a:rPr lang="es-ES" sz="2000" b="0" i="1" dirty="0" smtClean="0">
                                <a:solidFill>
                                  <a:schemeClr val="bg1"/>
                                </a:solidFill>
                                <a:latin typeface="Cambria Math" panose="02040503050406030204" pitchFamily="18" charset="0"/>
                                <a:cs typeface="Calibri" panose="020F0502020204030204" pitchFamily="34" charset="0"/>
                              </a:rPr>
                            </m:ctrlPr>
                          </m:fPr>
                          <m:num>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b="0" i="1" dirty="0" smtClean="0">
                                    <a:solidFill>
                                      <a:schemeClr val="bg1"/>
                                    </a:solidFill>
                                    <a:latin typeface="Cambria Math" panose="02040503050406030204" pitchFamily="18" charset="0"/>
                                    <a:cs typeface="Calibri" panose="020F0502020204030204" pitchFamily="34" charset="0"/>
                                  </a:rPr>
                                  <m:t>𝜆</m:t>
                                </m:r>
                              </m:e>
                              <m:sub>
                                <m:r>
                                  <a:rPr lang="es-ES" sz="2000" b="0" i="1" dirty="0" smtClean="0">
                                    <a:solidFill>
                                      <a:schemeClr val="bg1"/>
                                    </a:solidFill>
                                    <a:latin typeface="Cambria Math" panose="02040503050406030204" pitchFamily="18" charset="0"/>
                                    <a:cs typeface="Calibri" panose="020F0502020204030204" pitchFamily="34" charset="0"/>
                                  </a:rPr>
                                  <m:t>𝑖</m:t>
                                </m:r>
                              </m:sub>
                            </m:sSub>
                          </m:num>
                          <m:den>
                            <m:r>
                              <a:rPr lang="es-ES" sz="2000" b="0" i="1" dirty="0" smtClean="0">
                                <a:solidFill>
                                  <a:schemeClr val="bg1"/>
                                </a:solidFill>
                                <a:latin typeface="Cambria Math" panose="02040503050406030204" pitchFamily="18" charset="0"/>
                                <a:cs typeface="Calibri" panose="020F0502020204030204" pitchFamily="34" charset="0"/>
                              </a:rPr>
                              <m:t>𝑝</m:t>
                            </m:r>
                          </m:den>
                        </m:f>
                      </m:e>
                    </m:nary>
                  </m:oMath>
                </a14:m>
                <a:r>
                  <a:rPr lang="es-ES" sz="2000" dirty="0">
                    <a:solidFill>
                      <a:schemeClr val="bg1"/>
                    </a:solidFill>
                    <a:latin typeface="Calibri" panose="020F0502020204030204" pitchFamily="34" charset="0"/>
                    <a:cs typeface="Calibri" panose="020F0502020204030204" pitchFamily="34" charset="0"/>
                  </a:rPr>
                  <a:t>, En particular, cuando se trabaja con la matriz de correlación </a:t>
                </a:r>
                <a14:m>
                  <m:oMath xmlns:m="http://schemas.openxmlformats.org/officeDocument/2006/math">
                    <m:r>
                      <a:rPr lang="es-ES" sz="2000" b="0" i="1" dirty="0" smtClean="0">
                        <a:solidFill>
                          <a:schemeClr val="bg1"/>
                        </a:solidFill>
                        <a:latin typeface="Cambria Math" panose="02040503050406030204" pitchFamily="18" charset="0"/>
                        <a:cs typeface="Calibri" panose="020F0502020204030204" pitchFamily="34" charset="0"/>
                      </a:rPr>
                      <m:t>𝑅</m:t>
                    </m:r>
                  </m:oMath>
                </a14:m>
                <a:r>
                  <a:rPr lang="es-ES" sz="2000" dirty="0">
                    <a:solidFill>
                      <a:schemeClr val="bg1"/>
                    </a:solidFill>
                    <a:latin typeface="Calibri" panose="020F0502020204030204" pitchFamily="34" charset="0"/>
                    <a:cs typeface="Calibri" panose="020F0502020204030204" pitchFamily="34" charset="0"/>
                  </a:rPr>
                  <a:t>, el valor medio de los componentes es 1, y esta regla lleva a seleccionar los valores propios mayores que la unidad. De nuevo esta regla es </a:t>
                </a:r>
                <a:r>
                  <a:rPr lang="es-ES" sz="2000" dirty="0">
                    <a:solidFill>
                      <a:srgbClr val="FFFF00"/>
                    </a:solidFill>
                    <a:latin typeface="Calibri" panose="020F0502020204030204" pitchFamily="34" charset="0"/>
                    <a:cs typeface="Calibri" panose="020F0502020204030204" pitchFamily="34" charset="0"/>
                  </a:rPr>
                  <a:t>arbitraria</a:t>
                </a:r>
                <a:r>
                  <a:rPr lang="es-ES" sz="2000" dirty="0">
                    <a:solidFill>
                      <a:schemeClr val="bg1"/>
                    </a:solidFill>
                    <a:latin typeface="Calibri" panose="020F0502020204030204" pitchFamily="34" charset="0"/>
                    <a:cs typeface="Calibri" panose="020F0502020204030204" pitchFamily="34" charset="0"/>
                  </a:rPr>
                  <a:t>: una variable que sea independiente del resto puede tener un valor propio mayor que la unidad. Sin embargo, si está incorrelada con el resto puede ser una variable poco relevante para el análisis, y no aportar mucho a la comprensión del fenómeno global.</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446515" y="1556189"/>
                <a:ext cx="9156477" cy="4932584"/>
              </a:xfrm>
              <a:blipFill>
                <a:blip r:embed="rId2"/>
                <a:stretch>
                  <a:fillRect l="-666" t="-618" r="-732"/>
                </a:stretch>
              </a:blipFill>
            </p:spPr>
            <p:txBody>
              <a:bodyPr/>
              <a:lstStyle/>
              <a:p>
                <a:r>
                  <a:rPr lang="es-ES">
                    <a:noFill/>
                  </a:rPr>
                  <a:t> </a:t>
                </a:r>
              </a:p>
            </p:txBody>
          </p:sp>
        </mc:Fallback>
      </mc:AlternateContent>
    </p:spTree>
    <p:extLst>
      <p:ext uri="{BB962C8B-B14F-4D97-AF65-F5344CB8AC3E}">
        <p14:creationId xmlns:p14="http://schemas.microsoft.com/office/powerpoint/2010/main" val="133202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Representación gráfica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56477"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La interpretación de los componentes principales se favorece representando las </a:t>
                </a:r>
                <a:r>
                  <a:rPr lang="es-ES" sz="2000" dirty="0">
                    <a:solidFill>
                      <a:srgbClr val="FFC000"/>
                    </a:solidFill>
                    <a:latin typeface="Calibri" panose="020F0502020204030204" pitchFamily="34" charset="0"/>
                    <a:cs typeface="Calibri" panose="020F0502020204030204" pitchFamily="34" charset="0"/>
                  </a:rPr>
                  <a:t>proyecciones de las observaciones </a:t>
                </a:r>
                <a:r>
                  <a:rPr lang="es-ES" sz="2000" dirty="0">
                    <a:solidFill>
                      <a:schemeClr val="bg1"/>
                    </a:solidFill>
                    <a:latin typeface="Calibri" panose="020F0502020204030204" pitchFamily="34" charset="0"/>
                    <a:cs typeface="Calibri" panose="020F0502020204030204" pitchFamily="34" charset="0"/>
                  </a:rPr>
                  <a:t>sobre un espacio de </a:t>
                </a:r>
                <a:r>
                  <a:rPr lang="es-ES" sz="2000" dirty="0">
                    <a:solidFill>
                      <a:srgbClr val="92D050"/>
                    </a:solidFill>
                    <a:latin typeface="Calibri" panose="020F0502020204030204" pitchFamily="34" charset="0"/>
                    <a:cs typeface="Calibri" panose="020F0502020204030204" pitchFamily="34" charset="0"/>
                  </a:rPr>
                  <a:t>dimensión dos</a:t>
                </a:r>
                <a:r>
                  <a:rPr lang="es-ES" sz="2000" dirty="0">
                    <a:solidFill>
                      <a:schemeClr val="bg1"/>
                    </a:solidFill>
                    <a:latin typeface="Calibri" panose="020F0502020204030204" pitchFamily="34" charset="0"/>
                    <a:cs typeface="Calibri" panose="020F0502020204030204" pitchFamily="34" charset="0"/>
                  </a:rPr>
                  <a:t>, definido por parejas de los componentes principales más importantes.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representación habitual es tomar </a:t>
                </a:r>
                <a:r>
                  <a:rPr lang="es-ES" sz="2000" dirty="0">
                    <a:solidFill>
                      <a:srgbClr val="FFC000"/>
                    </a:solidFill>
                    <a:latin typeface="Calibri" panose="020F0502020204030204" pitchFamily="34" charset="0"/>
                    <a:cs typeface="Calibri" panose="020F0502020204030204" pitchFamily="34" charset="0"/>
                  </a:rPr>
                  <a:t>dos ejes ortogonales </a:t>
                </a:r>
                <a:r>
                  <a:rPr lang="es-ES" sz="2000" dirty="0">
                    <a:solidFill>
                      <a:schemeClr val="bg1"/>
                    </a:solidFill>
                    <a:latin typeface="Calibri" panose="020F0502020204030204" pitchFamily="34" charset="0"/>
                    <a:cs typeface="Calibri" panose="020F0502020204030204" pitchFamily="34" charset="0"/>
                  </a:rPr>
                  <a:t>que representen los dos componentes considerados, y situar cada punto sobre ese plano por sus coordenadas con relación a estos ejes, que son los valores de los dos componentes para esa observación.</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rgbClr val="92D050"/>
                    </a:solidFill>
                    <a:latin typeface="Calibri" panose="020F0502020204030204" pitchFamily="34" charset="0"/>
                    <a:cs typeface="Calibri" panose="020F0502020204030204" pitchFamily="34" charset="0"/>
                  </a:rPr>
                  <a:t>Por ejemplo, </a:t>
                </a:r>
                <a:r>
                  <a:rPr lang="es-ES" sz="2000" dirty="0">
                    <a:solidFill>
                      <a:schemeClr val="bg1"/>
                    </a:solidFill>
                    <a:latin typeface="Calibri" panose="020F0502020204030204" pitchFamily="34" charset="0"/>
                    <a:cs typeface="Calibri" panose="020F0502020204030204" pitchFamily="34" charset="0"/>
                  </a:rPr>
                  <a:t>en el plano de los dos primeros componentes, las coordenadas del punto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𝐱</m:t>
                        </m:r>
                      </m:e>
                      <m:sub>
                        <m:r>
                          <a:rPr lang="es-ES" sz="2000" b="0" i="1"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son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𝐳</m:t>
                        </m:r>
                      </m:e>
                      <m:sub>
                        <m:r>
                          <a:rPr lang="es-ES" sz="2000" b="0" i="1" smtClean="0">
                            <a:solidFill>
                              <a:schemeClr val="bg1"/>
                            </a:solidFill>
                            <a:latin typeface="Cambria Math" panose="02040503050406030204" pitchFamily="18" charset="0"/>
                            <a:cs typeface="Calibri" panose="020F0502020204030204" pitchFamily="34" charset="0"/>
                          </a:rPr>
                          <m:t>1</m:t>
                        </m:r>
                        <m:r>
                          <a:rPr lang="es-ES" sz="2000" b="0" i="1" smtClean="0">
                            <a:solidFill>
                              <a:schemeClr val="bg1"/>
                            </a:solidFill>
                            <a:latin typeface="Cambria Math" panose="02040503050406030204" pitchFamily="18" charset="0"/>
                            <a:cs typeface="Calibri" panose="020F0502020204030204" pitchFamily="34" charset="0"/>
                          </a:rPr>
                          <m:t>𝑖</m:t>
                        </m:r>
                      </m:sub>
                    </m:sSub>
                    <m:r>
                      <a:rPr lang="es-ES" sz="2000" b="0" i="1" smtClean="0">
                        <a:solidFill>
                          <a:schemeClr val="bg1"/>
                        </a:solidFill>
                        <a:latin typeface="Cambria Math" panose="02040503050406030204" pitchFamily="18" charset="0"/>
                        <a:cs typeface="Calibri" panose="020F0502020204030204" pitchFamily="34" charset="0"/>
                      </a:rPr>
                      <m:t>=</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1" i="0" smtClean="0">
                            <a:solidFill>
                              <a:schemeClr val="bg1"/>
                            </a:solidFill>
                            <a:latin typeface="Cambria Math" panose="02040503050406030204" pitchFamily="18" charset="0"/>
                            <a:cs typeface="Calibri" panose="020F0502020204030204" pitchFamily="34" charset="0"/>
                          </a:rPr>
                          <m:t>𝐚</m:t>
                        </m:r>
                      </m:e>
                      <m:sub>
                        <m:r>
                          <a:rPr lang="es-ES" sz="2000" b="0" i="1" smtClean="0">
                            <a:solidFill>
                              <a:schemeClr val="bg1"/>
                            </a:solidFill>
                            <a:latin typeface="Cambria Math" panose="02040503050406030204" pitchFamily="18" charset="0"/>
                            <a:cs typeface="Calibri" panose="020F0502020204030204" pitchFamily="34" charset="0"/>
                          </a:rPr>
                          <m:t>1</m:t>
                        </m:r>
                      </m:sub>
                      <m:sup>
                        <m:r>
                          <a:rPr lang="es-ES" sz="2000" b="0" i="1" smtClean="0">
                            <a:solidFill>
                              <a:schemeClr val="bg1"/>
                            </a:solidFill>
                            <a:latin typeface="Cambria Math" panose="02040503050406030204" pitchFamily="18" charset="0"/>
                            <a:cs typeface="Calibri" panose="020F0502020204030204" pitchFamily="34" charset="0"/>
                          </a:rPr>
                          <m:t>𝑡</m:t>
                        </m:r>
                      </m:sup>
                    </m:sSub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𝐱</m:t>
                        </m:r>
                      </m:e>
                      <m:sub>
                        <m:r>
                          <a:rPr lang="es-ES" sz="2000" b="0" i="1"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0">
                            <a:solidFill>
                              <a:schemeClr val="bg1"/>
                            </a:solidFill>
                            <a:latin typeface="Cambria Math" panose="02040503050406030204" pitchFamily="18" charset="0"/>
                            <a:cs typeface="Calibri" panose="020F0502020204030204" pitchFamily="34" charset="0"/>
                          </a:rPr>
                          <m:t>𝐳</m:t>
                        </m:r>
                      </m:e>
                      <m:sub>
                        <m:r>
                          <a:rPr lang="es-ES" sz="2000" b="0" i="1" smtClean="0">
                            <a:solidFill>
                              <a:schemeClr val="bg1"/>
                            </a:solidFill>
                            <a:latin typeface="Cambria Math" panose="02040503050406030204" pitchFamily="18" charset="0"/>
                            <a:cs typeface="Calibri" panose="020F0502020204030204" pitchFamily="34" charset="0"/>
                          </a:rPr>
                          <m:t>2</m:t>
                        </m:r>
                        <m:r>
                          <a:rPr lang="es-ES" sz="2000" i="1">
                            <a:solidFill>
                              <a:schemeClr val="bg1"/>
                            </a:solidFill>
                            <a:latin typeface="Cambria Math" panose="02040503050406030204" pitchFamily="18" charset="0"/>
                            <a:cs typeface="Calibri" panose="020F0502020204030204" pitchFamily="34" charset="0"/>
                          </a:rPr>
                          <m:t>𝑖</m:t>
                        </m:r>
                      </m:sub>
                    </m:sSub>
                    <m:r>
                      <a:rPr lang="es-ES" sz="2000" i="1">
                        <a:solidFill>
                          <a:schemeClr val="bg1"/>
                        </a:solidFill>
                        <a:latin typeface="Cambria Math" panose="02040503050406030204" pitchFamily="18" charset="0"/>
                        <a:cs typeface="Calibri" panose="020F0502020204030204" pitchFamily="34" charset="0"/>
                      </a:rPr>
                      <m:t>=</m:t>
                    </m:r>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b="1" i="0">
                            <a:solidFill>
                              <a:schemeClr val="bg1"/>
                            </a:solidFill>
                            <a:latin typeface="Cambria Math" panose="02040503050406030204" pitchFamily="18" charset="0"/>
                            <a:cs typeface="Calibri" panose="020F0502020204030204" pitchFamily="34" charset="0"/>
                          </a:rPr>
                          <m:t>𝐚</m:t>
                        </m:r>
                      </m:e>
                      <m:sub>
                        <m:r>
                          <a:rPr lang="es-ES" sz="2000" b="0" i="1" smtClean="0">
                            <a:solidFill>
                              <a:schemeClr val="bg1"/>
                            </a:solidFill>
                            <a:latin typeface="Cambria Math" panose="02040503050406030204" pitchFamily="18" charset="0"/>
                            <a:cs typeface="Calibri" panose="020F0502020204030204" pitchFamily="34" charset="0"/>
                          </a:rPr>
                          <m:t>2</m:t>
                        </m:r>
                      </m:sub>
                      <m:sup>
                        <m:r>
                          <a:rPr lang="es-ES" sz="2000" i="1">
                            <a:solidFill>
                              <a:schemeClr val="bg1"/>
                            </a:solidFill>
                            <a:latin typeface="Cambria Math" panose="02040503050406030204" pitchFamily="18" charset="0"/>
                            <a:cs typeface="Calibri" panose="020F0502020204030204" pitchFamily="34" charset="0"/>
                          </a:rPr>
                          <m:t>𝑡</m:t>
                        </m:r>
                      </m:sup>
                    </m:sSub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0">
                            <a:solidFill>
                              <a:schemeClr val="bg1"/>
                            </a:solidFill>
                            <a:latin typeface="Cambria Math" panose="02040503050406030204" pitchFamily="18" charset="0"/>
                            <a:cs typeface="Calibri" panose="020F0502020204030204" pitchFamily="34" charset="0"/>
                          </a:rPr>
                          <m:t>𝐱</m:t>
                        </m:r>
                      </m:e>
                      <m:sub>
                        <m:r>
                          <a:rPr lang="es-ES" sz="2000" i="1">
                            <a:solidFill>
                              <a:schemeClr val="bg1"/>
                            </a:solidFill>
                            <a:latin typeface="Cambria Math" panose="02040503050406030204" pitchFamily="18" charset="0"/>
                            <a:cs typeface="Calibri" panose="020F0502020204030204" pitchFamily="34" charset="0"/>
                          </a:rPr>
                          <m:t>𝑖</m:t>
                        </m:r>
                      </m:sub>
                    </m:sSub>
                  </m:oMath>
                </a14:m>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56477" cy="4932584"/>
              </a:xfrm>
              <a:blipFill>
                <a:blip r:embed="rId2"/>
                <a:stretch>
                  <a:fillRect l="-266" t="-618" r="-1132"/>
                </a:stretch>
              </a:blipFill>
            </p:spPr>
            <p:txBody>
              <a:bodyPr/>
              <a:lstStyle/>
              <a:p>
                <a:r>
                  <a:rPr lang="es-ES">
                    <a:noFill/>
                  </a:rPr>
                  <a:t> </a:t>
                </a:r>
              </a:p>
            </p:txBody>
          </p:sp>
        </mc:Fallback>
      </mc:AlternateContent>
    </p:spTree>
    <p:extLst>
      <p:ext uri="{BB962C8B-B14F-4D97-AF65-F5344CB8AC3E}">
        <p14:creationId xmlns:p14="http://schemas.microsoft.com/office/powerpoint/2010/main" val="26271407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1530</TotalTime>
  <Words>703</Words>
  <Application>Microsoft Office PowerPoint</Application>
  <PresentationFormat>Panorámica</PresentationFormat>
  <Paragraphs>38</Paragraphs>
  <Slides>7</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7</vt:i4>
      </vt:variant>
    </vt:vector>
  </HeadingPairs>
  <TitlesOfParts>
    <vt:vector size="15" baseType="lpstr">
      <vt:lpstr>Arial</vt:lpstr>
      <vt:lpstr>Calibri</vt:lpstr>
      <vt:lpstr>Calibri Light</vt:lpstr>
      <vt:lpstr>Cambria Math</vt:lpstr>
      <vt:lpstr>Trebuchet MS</vt:lpstr>
      <vt:lpstr>Wingdings 3</vt:lpstr>
      <vt:lpstr>Tema de Office</vt:lpstr>
      <vt:lpstr>Faceta</vt:lpstr>
      <vt:lpstr>Interpretación de los componentes</vt:lpstr>
      <vt:lpstr>En la práctica</vt:lpstr>
      <vt:lpstr>En la práctica</vt:lpstr>
      <vt:lpstr>Interpretación de los componentes</vt:lpstr>
      <vt:lpstr>Selección del número de componentes</vt:lpstr>
      <vt:lpstr>Selección del número de componentes</vt:lpstr>
      <vt:lpstr>Representación gráfica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Interpretación de los componentes</dc:title>
  <dc:creator>Elisa Cabana</dc:creator>
  <cp:lastModifiedBy>Elisa Cabana</cp:lastModifiedBy>
  <cp:revision>31</cp:revision>
  <dcterms:created xsi:type="dcterms:W3CDTF">2020-01-23T16:00:27Z</dcterms:created>
  <dcterms:modified xsi:type="dcterms:W3CDTF">2020-04-05T09:25:26Z</dcterms:modified>
</cp:coreProperties>
</file>