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97" r:id="rId2"/>
  </p:sldMasterIdLst>
  <p:notesMasterIdLst>
    <p:notesMasterId r:id="rId18"/>
  </p:notesMasterIdLst>
  <p:sldIdLst>
    <p:sldId id="256" r:id="rId3"/>
    <p:sldId id="269" r:id="rId4"/>
    <p:sldId id="274" r:id="rId5"/>
    <p:sldId id="270" r:id="rId6"/>
    <p:sldId id="271" r:id="rId7"/>
    <p:sldId id="272" r:id="rId8"/>
    <p:sldId id="275" r:id="rId9"/>
    <p:sldId id="276" r:id="rId10"/>
    <p:sldId id="281" r:id="rId11"/>
    <p:sldId id="282" r:id="rId12"/>
    <p:sldId id="278" r:id="rId13"/>
    <p:sldId id="279" r:id="rId14"/>
    <p:sldId id="283" r:id="rId15"/>
    <p:sldId id="284" r:id="rId16"/>
    <p:sldId id="28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03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9119D-E0DF-44A0-868D-99C21E45606E}" type="datetimeFigureOut">
              <a:rPr lang="es-ES" smtClean="0"/>
              <a:t>07/01/2020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21730-18F5-462B-A430-89AF0AEFB2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99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1/7/2020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6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0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9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99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38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8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53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78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628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210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54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73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6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1/7/2020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8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5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1/7/2020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3" name="Rectangle 192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9" name="Freeform: Shape 198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124734" cy="32686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7200" kern="12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Máxima verosimilitud</a:t>
            </a: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202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19015"/>
                <a:ext cx="8074779" cy="5157555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Entonces, el MLE del parámetro </a:t>
                </a:r>
                <a14:m>
                  <m:oMath xmlns:m="http://schemas.openxmlformats.org/officeDocument/2006/math"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𝝁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el vector media muestral: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sz="20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s-ES" sz="200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𝝁</m:t>
                        </m:r>
                      </m:e>
                    </m:acc>
                    <m:r>
                      <a:rPr lang="es-ES" sz="2000" i="1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s-ES" sz="2000" b="1" dirty="0">
                    <a:solidFill>
                      <a:srgbClr val="92D050"/>
                    </a:solidFill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2000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s-ES" sz="2000" b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</m:acc>
                  </m:oMath>
                </a14:m>
                <a:endParaRPr lang="es-ES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Ahora queremos hallar el MLE para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Σ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Vamos a usar las siguientes propiedades: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traza es invariante bajo permutaciones cíclicas de productos: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>
                          <a:solidFill>
                            <a:schemeClr val="bg1"/>
                          </a:solidFill>
                        </a:rPr>
                        <m:t>𝑡𝑟</m:t>
                      </m:r>
                      <m:d>
                        <m:dPr>
                          <m:ctrlPr>
                            <a:rPr lang="es-ES" sz="1800">
                              <a:solidFill>
                                <a:schemeClr val="bg1"/>
                              </a:solidFill>
                            </a:rPr>
                          </m:ctrlPr>
                        </m:dPr>
                        <m:e>
                          <m:r>
                            <a:rPr lang="es-ES" sz="1800">
                              <a:solidFill>
                                <a:schemeClr val="bg1"/>
                              </a:solidFill>
                            </a:rPr>
                            <m:t>𝐴𝐶𝐵</m:t>
                          </m:r>
                        </m:e>
                      </m:d>
                      <m:r>
                        <a:rPr lang="es-ES" sz="1800">
                          <a:solidFill>
                            <a:schemeClr val="bg1"/>
                          </a:solidFill>
                        </a:rPr>
                        <m:t>=</m:t>
                      </m:r>
                      <m:r>
                        <a:rPr lang="es-ES" sz="1800">
                          <a:solidFill>
                            <a:schemeClr val="bg1"/>
                          </a:solidFill>
                        </a:rPr>
                        <m:t>𝑡𝑟</m:t>
                      </m:r>
                      <m:d>
                        <m:dPr>
                          <m:ctrlPr>
                            <a:rPr lang="es-ES" sz="1800">
                              <a:solidFill>
                                <a:schemeClr val="bg1"/>
                              </a:solidFill>
                            </a:rPr>
                          </m:ctrlPr>
                        </m:dPr>
                        <m:e>
                          <m:r>
                            <a:rPr lang="es-ES" sz="1800">
                              <a:solidFill>
                                <a:schemeClr val="bg1"/>
                              </a:solidFill>
                            </a:rPr>
                            <m:t>𝐶𝐴𝐵</m:t>
                          </m:r>
                        </m:e>
                      </m:d>
                      <m:r>
                        <a:rPr lang="es-ES" sz="1800">
                          <a:solidFill>
                            <a:schemeClr val="bg1"/>
                          </a:solidFill>
                        </a:rPr>
                        <m:t>=</m:t>
                      </m:r>
                      <m:r>
                        <a:rPr lang="es-ES" sz="1800">
                          <a:solidFill>
                            <a:schemeClr val="bg1"/>
                          </a:solidFill>
                        </a:rPr>
                        <m:t>𝑡𝑟</m:t>
                      </m:r>
                      <m:r>
                        <a:rPr lang="es-ES" sz="1800">
                          <a:solidFill>
                            <a:schemeClr val="bg1"/>
                          </a:solidFill>
                        </a:rPr>
                        <m:t>(</m:t>
                      </m:r>
                      <m:r>
                        <a:rPr lang="es-ES" sz="1800">
                          <a:solidFill>
                            <a:schemeClr val="bg1"/>
                          </a:solidFill>
                        </a:rPr>
                        <m:t>𝐵𝐶𝐴</m:t>
                      </m:r>
                      <m:r>
                        <a:rPr lang="es-ES" sz="1800">
                          <a:solidFill>
                            <a:schemeClr val="bg1"/>
                          </a:solidFill>
                        </a:rPr>
                        <m:t>)</m:t>
                      </m:r>
                    </m:oMath>
                  </m:oMathPara>
                </a14:m>
                <a:endParaRPr lang="es-ES" sz="1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buFont typeface="+mj-lt"/>
                  <a:buAutoNum type="arabicPeriod" startAt="2"/>
                </a:pPr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1800">
                            <a:solidFill>
                              <a:schemeClr val="bg1"/>
                            </a:solidFill>
                          </a:rPr>
                        </m:ctrlPr>
                      </m:sSupPr>
                      <m:e>
                        <m:r>
                          <a:rPr lang="es-ES" sz="1800">
                            <a:solidFill>
                              <a:schemeClr val="bg1"/>
                            </a:solidFill>
                          </a:rPr>
                          <m:t>𝑤</m:t>
                        </m:r>
                      </m:e>
                      <m:sup>
                        <m:r>
                          <a:rPr lang="es-ES" sz="1800">
                            <a:solidFill>
                              <a:schemeClr val="bg1"/>
                            </a:solidFill>
                          </a:rPr>
                          <m:t>𝑡</m:t>
                        </m:r>
                      </m:sup>
                    </m:sSup>
                    <m:r>
                      <a:rPr lang="es-ES" sz="1800">
                        <a:solidFill>
                          <a:schemeClr val="bg1"/>
                        </a:solidFill>
                      </a:rPr>
                      <m:t>𝐴𝑤</m:t>
                    </m:r>
                  </m:oMath>
                </a14:m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un escalar (tamaño 1x1) podemos tomar su traza y obtener el mismo valor: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800">
                              <a:solidFill>
                                <a:schemeClr val="bg1"/>
                              </a:solidFill>
                            </a:rPr>
                          </m:ctrlPr>
                        </m:sSupPr>
                        <m:e>
                          <m:r>
                            <a:rPr lang="es-ES" sz="1800">
                              <a:solidFill>
                                <a:schemeClr val="bg1"/>
                              </a:solidFill>
                            </a:rPr>
                            <m:t>𝑤</m:t>
                          </m:r>
                        </m:e>
                        <m:sup>
                          <m:r>
                            <a:rPr lang="es-ES" sz="1800">
                              <a:solidFill>
                                <a:schemeClr val="bg1"/>
                              </a:solidFill>
                            </a:rPr>
                            <m:t>𝑡</m:t>
                          </m:r>
                        </m:sup>
                      </m:sSup>
                      <m:r>
                        <a:rPr lang="es-ES" sz="1800">
                          <a:solidFill>
                            <a:schemeClr val="bg1"/>
                          </a:solidFill>
                        </a:rPr>
                        <m:t>𝐴𝑤</m:t>
                      </m:r>
                      <m:r>
                        <a:rPr lang="es-ES" sz="1800">
                          <a:solidFill>
                            <a:schemeClr val="bg1"/>
                          </a:solidFill>
                        </a:rPr>
                        <m:t>=</m:t>
                      </m:r>
                      <m:r>
                        <a:rPr lang="es-ES" sz="1800">
                          <a:solidFill>
                            <a:schemeClr val="bg1"/>
                          </a:solidFill>
                        </a:rPr>
                        <m:t>𝑡𝑟</m:t>
                      </m:r>
                      <m:d>
                        <m:dPr>
                          <m:ctrlPr>
                            <a:rPr lang="es-ES" sz="1800">
                              <a:solidFill>
                                <a:schemeClr val="bg1"/>
                              </a:solidFill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sz="1800">
                                  <a:solidFill>
                                    <a:schemeClr val="bg1"/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es-ES" sz="1800">
                                  <a:solidFill>
                                    <a:schemeClr val="bg1"/>
                                  </a:solidFill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s-ES" sz="1800">
                                  <a:solidFill>
                                    <a:schemeClr val="bg1"/>
                                  </a:solidFill>
                                </a:rPr>
                                <m:t>𝑡</m:t>
                              </m:r>
                            </m:sup>
                          </m:sSup>
                          <m:r>
                            <a:rPr lang="es-ES" sz="1800">
                              <a:solidFill>
                                <a:schemeClr val="bg1"/>
                              </a:solidFill>
                            </a:rPr>
                            <m:t>𝐴𝑤</m:t>
                          </m:r>
                        </m:e>
                      </m:d>
                      <m:r>
                        <a:rPr lang="es-ES" sz="1800">
                          <a:solidFill>
                            <a:schemeClr val="bg1"/>
                          </a:solidFill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sz="1800">
                          <a:solidFill>
                            <a:schemeClr val="bg1"/>
                          </a:solidFill>
                        </a:rPr>
                        <m:t>tr</m:t>
                      </m:r>
                      <m:r>
                        <a:rPr lang="es-ES" sz="1800">
                          <a:solidFill>
                            <a:schemeClr val="bg1"/>
                          </a:solidFill>
                        </a:rPr>
                        <m:t>(</m:t>
                      </m:r>
                      <m:sSup>
                        <m:sSupPr>
                          <m:ctrlPr>
                            <a:rPr lang="es-ES" sz="1800">
                              <a:solidFill>
                                <a:schemeClr val="bg1"/>
                              </a:solidFill>
                            </a:rPr>
                          </m:ctrlPr>
                        </m:sSupPr>
                        <m:e>
                          <m:r>
                            <a:rPr lang="es-ES" sz="1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ES" sz="1800">
                              <a:solidFill>
                                <a:schemeClr val="bg1"/>
                              </a:solidFill>
                            </a:rPr>
                            <m:t>𝑤</m:t>
                          </m:r>
                        </m:e>
                        <m:sup>
                          <m:r>
                            <a:rPr lang="es-ES" sz="1800">
                              <a:solidFill>
                                <a:schemeClr val="bg1"/>
                              </a:solidFill>
                            </a:rPr>
                            <m:t>𝑡</m:t>
                          </m:r>
                        </m:sup>
                      </m:sSup>
                      <m:r>
                        <a:rPr lang="es-ES" sz="1800">
                          <a:solidFill>
                            <a:schemeClr val="bg1"/>
                          </a:solidFill>
                        </a:rPr>
                        <m:t>𝐴</m:t>
                      </m:r>
                      <m:r>
                        <a:rPr lang="es-ES" sz="1800">
                          <a:solidFill>
                            <a:schemeClr val="bg1"/>
                          </a:solidFill>
                        </a:rPr>
                        <m:t>)</m:t>
                      </m:r>
                    </m:oMath>
                  </m:oMathPara>
                </a14:m>
                <a:endParaRPr lang="es-ES" sz="1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buFont typeface="+mj-lt"/>
                  <a:buAutoNum type="arabicPeriod" startAt="3"/>
                </a:pPr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derivada del logaritmo del determinante es: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800">
                              <a:solidFill>
                                <a:schemeClr val="bg1"/>
                              </a:solidFill>
                            </a:rPr>
                          </m:ctrlPr>
                        </m:fPr>
                        <m:num>
                          <m:r>
                            <a:rPr lang="es-ES" sz="1800">
                              <a:solidFill>
                                <a:schemeClr val="bg1"/>
                              </a:solidFill>
                            </a:rPr>
                            <m:t>𝜕</m:t>
                          </m:r>
                          <m:func>
                            <m:funcPr>
                              <m:ctrlPr>
                                <a:rPr lang="es-ES" sz="1800">
                                  <a:solidFill>
                                    <a:schemeClr val="bg1"/>
                                  </a:solidFill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sz="1800">
                                  <a:solidFill>
                                    <a:schemeClr val="bg1"/>
                                  </a:solidFill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1800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es-ES" sz="1800">
                                      <a:solidFill>
                                        <a:schemeClr val="bg1"/>
                                      </a:solidFill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s-ES" sz="1800">
                              <a:solidFill>
                                <a:schemeClr val="bg1"/>
                              </a:solidFill>
                            </a:rPr>
                            <m:t>𝜕</m:t>
                          </m:r>
                          <m:r>
                            <a:rPr lang="es-ES" sz="1800">
                              <a:solidFill>
                                <a:schemeClr val="bg1"/>
                              </a:solidFill>
                            </a:rPr>
                            <m:t>𝑨</m:t>
                          </m:r>
                        </m:den>
                      </m:f>
                      <m:r>
                        <a:rPr lang="es-ES" sz="1800">
                          <a:solidFill>
                            <a:schemeClr val="bg1"/>
                          </a:solidFill>
                        </a:rPr>
                        <m:t>=</m:t>
                      </m:r>
                      <m:sSup>
                        <m:sSupPr>
                          <m:ctrlPr>
                            <a:rPr lang="es-ES" sz="1800">
                              <a:solidFill>
                                <a:schemeClr val="bg1"/>
                              </a:solidFill>
                            </a:rPr>
                          </m:ctrlPr>
                        </m:sSupPr>
                        <m:e>
                          <m:r>
                            <a:rPr lang="es-ES" sz="1800">
                              <a:solidFill>
                                <a:schemeClr val="bg1"/>
                              </a:solidFill>
                            </a:rPr>
                            <m:t>𝑨</m:t>
                          </m:r>
                        </m:e>
                        <m:sup>
                          <m:r>
                            <a:rPr lang="es-ES" sz="1800">
                              <a:solidFill>
                                <a:schemeClr val="bg1"/>
                              </a:solidFill>
                            </a:rPr>
                            <m:t>−</m:t>
                          </m:r>
                          <m:r>
                            <a:rPr lang="es-ES" sz="1800">
                              <a:solidFill>
                                <a:schemeClr val="bg1"/>
                              </a:solidFill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indent="-342900">
                  <a:buFont typeface="+mj-lt"/>
                  <a:buAutoNum type="arabicPeriod" startAt="4"/>
                </a:pPr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 la última propiedad: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800">
                              <a:solidFill>
                                <a:schemeClr val="bg1"/>
                              </a:solidFill>
                            </a:rPr>
                          </m:ctrlPr>
                        </m:fPr>
                        <m:num>
                          <m:r>
                            <a:rPr lang="es-ES" sz="1800">
                              <a:solidFill>
                                <a:schemeClr val="bg1"/>
                              </a:solidFill>
                            </a:rPr>
                            <m:t>𝜕</m:t>
                          </m:r>
                          <m:r>
                            <a:rPr lang="es-ES" sz="1800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  <m:r>
                            <a:rPr lang="es-ES" sz="1800">
                              <a:solidFill>
                                <a:schemeClr val="bg1"/>
                              </a:solidFill>
                            </a:rPr>
                            <m:t>𝑡𝑟</m:t>
                          </m:r>
                          <m:r>
                            <a:rPr lang="es-ES" sz="1800">
                              <a:solidFill>
                                <a:schemeClr val="bg1"/>
                              </a:solidFill>
                            </a:rPr>
                            <m:t>(</m:t>
                          </m:r>
                          <m:r>
                            <a:rPr lang="es-ES" sz="1800">
                              <a:solidFill>
                                <a:schemeClr val="bg1"/>
                              </a:solidFill>
                            </a:rPr>
                            <m:t>𝐴</m:t>
                          </m:r>
                          <m:sSup>
                            <m:sSupPr>
                              <m:ctrlPr>
                                <a:rPr lang="es-ES" sz="1800">
                                  <a:solidFill>
                                    <a:schemeClr val="bg1"/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es-ES" sz="1800">
                                  <a:solidFill>
                                    <a:schemeClr val="bg1"/>
                                  </a:solidFill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s-ES" sz="1800">
                                  <a:solidFill>
                                    <a:schemeClr val="bg1"/>
                                  </a:solidFill>
                                </a:rPr>
                                <m:t>−1</m:t>
                              </m:r>
                            </m:sup>
                          </m:sSup>
                          <m:r>
                            <a:rPr lang="es-ES" sz="1800">
                              <a:solidFill>
                                <a:schemeClr val="bg1"/>
                              </a:solidFill>
                            </a:rPr>
                            <m:t>𝐵</m:t>
                          </m:r>
                          <m:r>
                            <a:rPr lang="es-ES" sz="1800">
                              <a:solidFill>
                                <a:schemeClr val="bg1"/>
                              </a:solidFill>
                            </a:rPr>
                            <m:t>)</m:t>
                          </m:r>
                        </m:num>
                        <m:den>
                          <m:r>
                            <a:rPr lang="es-ES" sz="1800">
                              <a:solidFill>
                                <a:schemeClr val="bg1"/>
                              </a:solidFill>
                            </a:rPr>
                            <m:t>𝜕</m:t>
                          </m:r>
                          <m:r>
                            <a:rPr lang="es-ES" sz="1800">
                              <a:solidFill>
                                <a:schemeClr val="bg1"/>
                              </a:solidFill>
                            </a:rPr>
                            <m:t>𝑋</m:t>
                          </m:r>
                        </m:den>
                      </m:f>
                      <m:r>
                        <a:rPr lang="es-ES" sz="1800">
                          <a:solidFill>
                            <a:schemeClr val="bg1"/>
                          </a:solidFill>
                        </a:rPr>
                        <m:t>=</m:t>
                      </m:r>
                      <m:r>
                        <a:rPr lang="es-ES" sz="1800">
                          <a:solidFill>
                            <a:schemeClr val="bg1"/>
                          </a:solidFill>
                        </a:rPr>
                        <m:t>−</m:t>
                      </m:r>
                      <m:sSup>
                        <m:sSupPr>
                          <m:ctrlPr>
                            <a:rPr lang="es-ES" sz="1800">
                              <a:solidFill>
                                <a:schemeClr val="bg1"/>
                              </a:solidFill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sz="1800">
                                  <a:solidFill>
                                    <a:schemeClr val="bg1"/>
                                  </a:solidFill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ES" sz="1800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pPr>
                                <m:e>
                                  <m:r>
                                    <a:rPr lang="es-ES" sz="1800">
                                      <a:solidFill>
                                        <a:schemeClr val="bg1"/>
                                      </a:solidFill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s-ES" sz="1800">
                                      <a:solidFill>
                                        <a:schemeClr val="bg1"/>
                                      </a:solidFill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s-ES" sz="1800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pPr>
                                <m:e>
                                  <m:r>
                                    <a:rPr lang="es-ES" sz="1800">
                                      <a:solidFill>
                                        <a:schemeClr val="bg1"/>
                                      </a:solidFill>
                                    </a:rPr>
                                    <m:t>𝐵𝐴𝑋</m:t>
                                  </m:r>
                                </m:e>
                                <m:sup>
                                  <m:r>
                                    <a:rPr lang="es-ES" sz="1800">
                                      <a:solidFill>
                                        <a:schemeClr val="bg1"/>
                                      </a:solidFill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s-ES" sz="1800">
                              <a:solidFill>
                                <a:schemeClr val="bg1"/>
                              </a:solidFill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s-ES" sz="1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19015"/>
                <a:ext cx="8074779" cy="5157555"/>
              </a:xfrm>
              <a:blipFill>
                <a:blip r:embed="rId2"/>
                <a:stretch>
                  <a:fillRect l="-151" t="-591" r="-30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ítulo 1">
            <a:extLst>
              <a:ext uri="{FF2B5EF4-FFF2-40B4-BE49-F238E27FC236}">
                <a16:creationId xmlns:a16="http://schemas.microsoft.com/office/drawing/2014/main" id="{207DA877-5195-4F42-B705-6FD891AE1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Ejemplo: distribución Normal</a:t>
            </a:r>
            <a:endParaRPr lang="es-ES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509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1219" y="1546908"/>
                <a:ext cx="8712783" cy="5311092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Recordemos la función soporte que tenemos que derivar con respecto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Σ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𝐿</m:t>
                      </m:r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𝝁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Σ</m:t>
                          </m:r>
                        </m:e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𝑛𝑝</m:t>
                          </m:r>
                        </m:num>
                        <m:den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log</m:t>
                          </m:r>
                        </m:fName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𝜋</m:t>
                          </m:r>
                        </m:e>
                      </m:func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num>
                        <m:den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Σ</m:t>
                              </m:r>
                            </m:e>
                          </m:d>
                        </m:e>
                      </m:func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⋅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r>
                                    <a:rPr lang="es-E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⋅</m:t>
                                  </m:r>
                                </m:sub>
                              </m:s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𝝁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primer término es constante con respecto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Σ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Vamos a llamarle C a lo que es constante, sacar factor común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/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y vamos a llamar al sumatorio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⋅</m:t>
                                    </m:r>
                                  </m:sub>
                                </m:sSub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  <m:r>
                                  <a:rPr lang="es-ES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𝝁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⋅</m:t>
                                    </m:r>
                                  </m:sub>
                                </m:sSub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  <m:r>
                                  <a:rPr lang="es-ES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𝝁</m:t>
                                </m:r>
                              </m:e>
                            </m:d>
                          </m:e>
                          <m:sup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𝐿</m:t>
                      </m:r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𝝁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Σ</m:t>
                          </m:r>
                        </m:e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</m:d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</m:func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s-ES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s-E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E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s-ES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⋅</m:t>
                                          </m:r>
                                        </m:sub>
                                      </m:sSub>
                                      <m:r>
                                        <a:rPr lang="es-E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s-ES" b="1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𝝁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𝑡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s-E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s-E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⋅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r>
                                    <a:rPr lang="es-ES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a:rPr lang="es-E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</m:func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s-ES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s-E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s-E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𝑡𝑟</m:t>
                              </m:r>
                              <m:r>
                                <a:rPr lang="es-E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E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s-E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ES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b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s-ES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⋅</m:t>
                                              </m:r>
                                            </m:sub>
                                          </m:sSub>
                                          <m:r>
                                            <a:rPr lang="es-ES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s-ES" b="1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𝝁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E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s-E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ES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s-E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s-E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s-ES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⋅</m:t>
                                          </m:r>
                                        </m:sub>
                                      </m:sSub>
                                      <m:r>
                                        <a:rPr lang="es-E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s-ES" b="1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𝝁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s-E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</m:e>
                          </m:nary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</m:func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𝑡𝑟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s-ES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i="1">
                                              <a:solidFill>
                                                <a:srgbClr val="92D050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1">
                                              <a:solidFill>
                                                <a:srgbClr val="92D050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solidFill>
                                                <a:srgbClr val="92D050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s-ES" i="1">
                                              <a:solidFill>
                                                <a:srgbClr val="92D050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⋅</m:t>
                                          </m:r>
                                        </m:sub>
                                      </m:sSub>
                                      <m:r>
                                        <a:rPr lang="es-ES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s-ES" b="1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𝝁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s-ES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ES" i="1">
                                              <a:solidFill>
                                                <a:srgbClr val="92D050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i="1">
                                                  <a:solidFill>
                                                    <a:srgbClr val="92D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b="1">
                                                  <a:solidFill>
                                                    <a:srgbClr val="92D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i="1">
                                                  <a:solidFill>
                                                    <a:srgbClr val="92D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s-ES" i="1">
                                                  <a:solidFill>
                                                    <a:srgbClr val="92D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⋅</m:t>
                                              </m:r>
                                            </m:sub>
                                          </m:sSub>
                                          <m:r>
                                            <a:rPr lang="es-ES" i="1">
                                              <a:solidFill>
                                                <a:srgbClr val="92D050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s-ES" b="1" i="1">
                                              <a:solidFill>
                                                <a:srgbClr val="92D050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𝝁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ES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s-ES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ES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s-ES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</m:e>
                          </m:nary>
                        </m:e>
                      </m:d>
                      <m:r>
                        <a:rPr lang="es-E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</m:func>
                          <m: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s-E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𝑡𝑟</m:t>
                          </m:r>
                          <m:r>
                            <a:rPr lang="es-E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𝑆</m:t>
                              </m:r>
                              <m:sSup>
                                <m:sSupPr>
                                  <m:ctrlPr>
                                    <a:rPr lang="es-ES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s-ES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s-ES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1219" y="1546908"/>
                <a:ext cx="8712783" cy="5311092"/>
              </a:xfrm>
              <a:blipFill>
                <a:blip r:embed="rId2"/>
                <a:stretch>
                  <a:fillRect l="-140" t="-689" r="-5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ítulo 1">
            <a:extLst>
              <a:ext uri="{FF2B5EF4-FFF2-40B4-BE49-F238E27FC236}">
                <a16:creationId xmlns:a16="http://schemas.microsoft.com/office/drawing/2014/main" id="{207DA877-5195-4F42-B705-6FD891AE1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Ejemplo: distribución Normal</a:t>
            </a:r>
            <a:endParaRPr lang="es-ES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990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1219" y="1722216"/>
                <a:ext cx="9685866" cy="4932584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 decir, la log-verosimilitud 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𝐿</m:t>
                      </m:r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𝝁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Σ</m:t>
                          </m:r>
                        </m:e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</m:func>
                          <m: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𝑡𝑟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𝑆</m:t>
                              </m:r>
                              <m:sSup>
                                <m:sSup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s-ES" b="1" dirty="0">
                  <a:solidFill>
                    <a:srgbClr val="92D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1100" b="1" dirty="0">
                  <a:solidFill>
                    <a:srgbClr val="92D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primer término es constante.</a:t>
                </a: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Para derivar el segundo término usaremos la propiedad 3, usando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A</m:t>
                    </m:r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Σ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sabiendo que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Σ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simétrica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p>
                    </m:sSup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Σ</m:t>
                    </m:r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):</m:t>
                    </m:r>
                  </m:oMath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Σ</m:t>
                          </m:r>
                        </m:den>
                      </m:f>
                      <m:r>
                        <a:rPr lang="es-E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s-E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s-E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Para derivar el tercer término usaremos la propiedad 4, con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y así obtenemos: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s-E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sSup>
                            <m:s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Σ</m:t>
                          </m:r>
                        </m:den>
                      </m:f>
                      <m:r>
                        <a:rPr lang="es-E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última igualdad es porque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son simétricas.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1219" y="1722216"/>
                <a:ext cx="9685866" cy="4932584"/>
              </a:xfrm>
              <a:blipFill>
                <a:blip r:embed="rId2"/>
                <a:stretch>
                  <a:fillRect l="-503" t="-7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ítulo 1">
            <a:extLst>
              <a:ext uri="{FF2B5EF4-FFF2-40B4-BE49-F238E27FC236}">
                <a16:creationId xmlns:a16="http://schemas.microsoft.com/office/drawing/2014/main" id="{207DA877-5195-4F42-B705-6FD891AE1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Ejemplo: distribución Normal</a:t>
            </a:r>
            <a:endParaRPr lang="es-ES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476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1219" y="1509486"/>
                <a:ext cx="9685866" cy="5145314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Entonces, derivando e igualando a cero, queda: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Σ</m:t>
                          </m:r>
                        </m:den>
                      </m:f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sSup>
                        <m:sSup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p>
                      </m:sSup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s-E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S</m:t>
                          </m:r>
                        </m:e>
                      </m:d>
                      <m:sSup>
                        <m:sSup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p>
                      </m:sSup>
                      <m:r>
                        <a:rPr lang="es-E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definida positiva: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S</m:t>
                          </m:r>
                        </m:e>
                      </m:d>
                      <m:r>
                        <a:rPr lang="es-E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=0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Despejando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Σ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y sabiendo que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Σ</m:t>
                    </m:r>
                    <m:sSup>
                      <m:sSup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  <m:sup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Σ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Σ</m:t>
                          </m:r>
                          <m:sSup>
                            <m:s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S</m:t>
                          </m:r>
                        </m:e>
                      </m:d>
                      <m:r>
                        <a:rPr lang="es-E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=0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Σ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𝑆</m:t>
                      </m:r>
                    </m:oMath>
                  </m:oMathPara>
                </a14:m>
                <a:endParaRPr lang="es-ES" i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1219" y="1509486"/>
                <a:ext cx="9685866" cy="5145314"/>
              </a:xfrm>
              <a:blipFill>
                <a:blip r:embed="rId2"/>
                <a:stretch>
                  <a:fillRect l="-503" t="-7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ítulo 1">
            <a:extLst>
              <a:ext uri="{FF2B5EF4-FFF2-40B4-BE49-F238E27FC236}">
                <a16:creationId xmlns:a16="http://schemas.microsoft.com/office/drawing/2014/main" id="{207DA877-5195-4F42-B705-6FD891AE1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Ejemplo: distribución Normal</a:t>
            </a:r>
            <a:endParaRPr lang="es-ES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637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1219" y="1509486"/>
                <a:ext cx="9685866" cy="5145314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Σ</m:t>
                      </m:r>
                      <m:r>
                        <a:rPr lang="es-ES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𝑆</m:t>
                      </m:r>
                      <m:r>
                        <a:rPr lang="es-E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⋅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r>
                                    <a:rPr lang="es-E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𝝁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⋅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r>
                                    <a:rPr lang="es-E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Entonces, sabiendo que el MLE para </a:t>
                </a:r>
                <a14:m>
                  <m:oMath xmlns:m="http://schemas.openxmlformats.org/officeDocument/2006/math">
                    <m:r>
                      <a:rPr lang="es-E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𝝁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𝝁</m:t>
                          </m:r>
                        </m:e>
                      </m:acc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</m:acc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Obtenemos que el MLE para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Σ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es:</a:t>
                </a: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Σ</m:t>
                          </m:r>
                        </m:e>
                      </m:acc>
                      <m:r>
                        <a:rPr lang="es-E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s-E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s-E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⋅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𝐱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⋅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𝐱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1219" y="1509486"/>
                <a:ext cx="9685866" cy="5145314"/>
              </a:xfrm>
              <a:blipFill>
                <a:blip r:embed="rId2"/>
                <a:stretch>
                  <a:fillRect l="-5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ítulo 1">
            <a:extLst>
              <a:ext uri="{FF2B5EF4-FFF2-40B4-BE49-F238E27FC236}">
                <a16:creationId xmlns:a16="http://schemas.microsoft.com/office/drawing/2014/main" id="{207DA877-5195-4F42-B705-6FD891AE1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Ejemplo: distribución Normal</a:t>
            </a:r>
            <a:endParaRPr lang="es-ES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209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1219" y="1371600"/>
                <a:ext cx="9685866" cy="5646057"/>
              </a:xfrm>
              <a:ln>
                <a:noFill/>
              </a:ln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s-ES" sz="21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siguiente resultado nos dice la distribución asintótica del MLE que resulta ser Gaussiana:</a:t>
                </a:r>
              </a:p>
              <a:p>
                <a:pPr marL="0" indent="0">
                  <a:buNone/>
                </a:pPr>
                <a:endParaRPr lang="es-ES" sz="2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lvl="1" indent="0">
                  <a:buNone/>
                </a:pPr>
                <a:r>
                  <a:rPr lang="es-ES" sz="2100" b="1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Teorema:</a:t>
                </a:r>
              </a:p>
              <a:p>
                <a:pPr marL="400050" lvl="1" indent="0">
                  <a:buNone/>
                </a:pPr>
                <a:r>
                  <a:rPr lang="es-ES" sz="21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Supongamos que tenemos una muestra i.i.d.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1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  <m:r>
                          <a:rPr lang="es-ES" sz="2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⋅</m:t>
                        </m:r>
                      </m:sub>
                    </m:sSub>
                    <m:r>
                      <a:rPr lang="es-ES" sz="21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es-ES" sz="2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1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  <m:r>
                          <a:rPr lang="es-ES" sz="2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⋅</m:t>
                        </m:r>
                      </m:sub>
                    </m:sSub>
                    <m:r>
                      <a:rPr lang="es-ES" sz="21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s-ES" sz="21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…</m:t>
                    </m:r>
                    <m:r>
                      <a:rPr lang="es-ES" sz="21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s-ES" sz="2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1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𝒏</m:t>
                        </m:r>
                        <m:r>
                          <a:rPr lang="es-ES" sz="2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⋅</m:t>
                        </m:r>
                      </m:sub>
                    </m:sSub>
                  </m:oMath>
                </a14:m>
                <a:r>
                  <a:rPr lang="es-ES" sz="21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400050" lvl="1" indent="0">
                  <a:buNone/>
                </a:pPr>
                <a:r>
                  <a:rPr lang="es-ES" sz="21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sz="210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s-ES" sz="210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s-ES" sz="21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el MLE de </a:t>
                </a:r>
                <a14:m>
                  <m:oMath xmlns:m="http://schemas.openxmlformats.org/officeDocument/2006/math">
                    <m:r>
                      <a:rPr lang="es-ES" sz="210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𝜃</m:t>
                    </m:r>
                    <m:r>
                      <a:rPr lang="es-ES" sz="210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s-ES" sz="210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s-ES" sz="210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ℝ</m:t>
                        </m:r>
                      </m:e>
                      <m:sup>
                        <m:r>
                          <a:rPr lang="es-ES" sz="210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s-ES" sz="21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bajo algunas condiciones de regularidad, cuando </a:t>
                </a:r>
                <a14:m>
                  <m:oMath xmlns:m="http://schemas.openxmlformats.org/officeDocument/2006/math">
                    <m:r>
                      <a:rPr lang="es-ES" sz="210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  <m:r>
                      <a:rPr lang="es-ES" sz="210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→∞</m:t>
                    </m:r>
                  </m:oMath>
                </a14:m>
                <a:r>
                  <a:rPr lang="es-ES" sz="21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400050" lvl="1" indent="0">
                  <a:buNone/>
                </a:pPr>
                <a:endParaRPr lang="es-ES" sz="2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ES" sz="2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s-ES" sz="2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𝒏</m:t>
                          </m:r>
                        </m:e>
                      </m:rad>
                      <m:d>
                        <m:dPr>
                          <m:ctrlPr>
                            <a:rPr lang="es-ES" sz="2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ES" sz="2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s-ES" sz="2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s-ES" sz="2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s-ES" sz="2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𝜃</m:t>
                          </m:r>
                        </m:e>
                      </m:d>
                      <m:sSub>
                        <m:sSubPr>
                          <m:ctrlPr>
                            <a:rPr lang="es-ES" sz="2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→</m:t>
                          </m:r>
                        </m:e>
                        <m:sub>
                          <m:r>
                            <a:rPr lang="es-ES" sz="2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</m:sub>
                      </m:sSub>
                      <m:r>
                        <a:rPr lang="es-ES" sz="2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s-ES" sz="2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𝑁</m:t>
                      </m:r>
                      <m:d>
                        <m:dPr>
                          <m:ctrlPr>
                            <a:rPr lang="es-ES" sz="21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1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𝟎</m:t>
                              </m:r>
                            </m:e>
                            <m:sub>
                              <m:r>
                                <a:rPr lang="es-ES" sz="2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s-ES" sz="2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ES" sz="2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s-ES" sz="2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s-ES" sz="2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ES" sz="2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lvl="1" indent="0">
                  <a:buNone/>
                </a:pPr>
                <a:r>
                  <a:rPr lang="es-ES" sz="21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Donde </a:t>
                </a:r>
                <a14:m>
                  <m:oMath xmlns:m="http://schemas.openxmlformats.org/officeDocument/2006/math">
                    <m:r>
                      <a:rPr lang="es-ES" sz="21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</m:oMath>
                </a14:m>
                <a:r>
                  <a:rPr lang="es-ES" sz="21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denota la matriz de información de Fisher dada por: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𝐹</m:t>
                      </m:r>
                      <m:r>
                        <a:rPr lang="es-ES" sz="21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=−</m:t>
                      </m:r>
                      <m:f>
                        <m:fPr>
                          <m:ctrlPr>
                            <a:rPr lang="es-ES" sz="2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sz="2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s-ES" sz="2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es-ES" sz="2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1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sz="2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s-E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ES" sz="2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𝜕</m:t>
                              </m:r>
                              <m:r>
                                <a:rPr lang="es-ES" sz="2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𝜃</m:t>
                              </m:r>
                              <m:r>
                                <a:rPr lang="es-ES" sz="21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s-ES" sz="2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s-E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s-ES" sz="2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  <m:r>
                            <a:rPr lang="es-ES" sz="2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s-ES" sz="2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s-ES" sz="2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s-ES" sz="210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ES" sz="2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ES" sz="2100" b="1" dirty="0">
                  <a:solidFill>
                    <a:srgbClr val="92D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ES" sz="2100" b="1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Consecuencias del Teorema:</a:t>
                </a:r>
              </a:p>
              <a:p>
                <a:pPr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s-ES" sz="21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MLE es asintóticamente insesgado</a:t>
                </a:r>
              </a:p>
              <a:p>
                <a:pPr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s-ES" sz="21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Eficiente (varianza mínima)</a:t>
                </a:r>
              </a:p>
              <a:p>
                <a:pPr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s-ES" sz="21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 distribuye como una Normal</a:t>
                </a:r>
              </a:p>
              <a:p>
                <a:pPr>
                  <a:lnSpc>
                    <a:spcPct val="10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sz="2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s-ES" sz="2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θ</m:t>
                        </m:r>
                      </m:e>
                    </m:acc>
                    <m:r>
                      <a:rPr lang="es-ES" sz="2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s-ES" sz="21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un estimador consistente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θ</m:t>
                    </m:r>
                  </m:oMath>
                </a14:m>
                <a:r>
                  <a:rPr lang="es-ES" sz="21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muy buenas propiedades.</a:t>
                </a: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1219" y="1371600"/>
                <a:ext cx="9685866" cy="5646057"/>
              </a:xfrm>
              <a:blipFill>
                <a:blip r:embed="rId2"/>
                <a:stretch>
                  <a:fillRect l="-503" t="-14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ítulo 1">
            <a:extLst>
              <a:ext uri="{FF2B5EF4-FFF2-40B4-BE49-F238E27FC236}">
                <a16:creationId xmlns:a16="http://schemas.microsoft.com/office/drawing/2014/main" id="{207DA877-5195-4F42-B705-6FD891AE1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219" y="538843"/>
            <a:ext cx="8596668" cy="762000"/>
          </a:xfrm>
        </p:spPr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Distribución asintótica</a:t>
            </a:r>
            <a:endParaRPr lang="es-ES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7701BFE-5370-4C66-8B75-F7105A968ED6}"/>
              </a:ext>
            </a:extLst>
          </p:cNvPr>
          <p:cNvSpPr/>
          <p:nvPr/>
        </p:nvSpPr>
        <p:spPr>
          <a:xfrm>
            <a:off x="759581" y="1992086"/>
            <a:ext cx="8432173" cy="28157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077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Método de Máxima verosimilitud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76163"/>
                <a:ext cx="9000066" cy="4932584"/>
              </a:xfrm>
            </p:spPr>
            <p:txBody>
              <a:bodyPr>
                <a:normAutofit/>
              </a:bodyPr>
              <a:lstStyle/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 suponemos que conocemos la distribución de la variable aleatoria multivariante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entonces, el objetivo principal de la </a:t>
                </a:r>
                <a:r>
                  <a:rPr lang="es-ES" dirty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inferencia estadística 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 estimar los parámetros que sean desconocidos de esta distribución. 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Entonces, sea el vector de parámetros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𝜃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 una distribución determinada con función de densidad</a:t>
                </a:r>
                <a:r>
                  <a:rPr lang="es-ES" dirty="0">
                    <a:solidFill>
                      <a:schemeClr val="bg1"/>
                    </a:solidFill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⋅</m:t>
                        </m:r>
                      </m:e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</a:t>
                </a:r>
                <a:r>
                  <a:rPr lang="es-ES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objetivo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será estimar el vector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𝜃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 partir de la muestra i.i.d. de la que se disponga.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método más importante para llevar a cabo esta tarea es el de </a:t>
                </a:r>
                <a:r>
                  <a:rPr lang="es-ES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máxima verosimilitud 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(en inglés: </a:t>
                </a:r>
                <a:r>
                  <a:rPr lang="es-ES" b="1" dirty="0" err="1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Maximum</a:t>
                </a:r>
                <a:r>
                  <a:rPr lang="es-ES" b="1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b="1" dirty="0" err="1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Likelihood</a:t>
                </a:r>
                <a:r>
                  <a:rPr lang="es-ES" b="1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b="1" dirty="0" err="1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Estimation</a:t>
                </a:r>
                <a:r>
                  <a:rPr lang="es-ES" b="1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MLE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).</a:t>
                </a:r>
                <a:endParaRPr lang="es-ES" sz="2000" b="1" dirty="0">
                  <a:solidFill>
                    <a:srgbClr val="92D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76163"/>
                <a:ext cx="9000066" cy="4932584"/>
              </a:xfrm>
              <a:blipFill>
                <a:blip r:embed="rId2"/>
                <a:stretch>
                  <a:fillRect l="-13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33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Método de Máxima verosimilitud</a:t>
            </a:r>
            <a:endParaRPr lang="es-ES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1667" y="1677499"/>
                <a:ext cx="8049327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Supongamos que tenemos una variable aleatoria multivariante</a:t>
                </a:r>
                <a:r>
                  <a:rPr lang="es-ES" b="1" dirty="0">
                    <a:solidFill>
                      <a:schemeClr val="bg1"/>
                    </a:solidFill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de ella obtenemos una muestra con elementos </a:t>
                </a:r>
                <a:r>
                  <a:rPr lang="es-ES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i.i.d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(independientes e idénticamente distribuidos):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ES" b="1" i="1" dirty="0">
                  <a:solidFill>
                    <a:schemeClr val="bg1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𝟏</m:t>
                          </m:r>
                          <m: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⋅</m:t>
                          </m:r>
                        </m:sub>
                      </m:sSub>
                      <m:r>
                        <a:rPr lang="es-E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𝟐</m:t>
                          </m:r>
                          <m: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⋅</m:t>
                          </m:r>
                        </m:sub>
                      </m:sSub>
                      <m:r>
                        <a:rPr lang="es-E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s-ES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…</m:t>
                      </m:r>
                      <m:r>
                        <a:rPr lang="es-E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𝒏</m:t>
                          </m:r>
                          <m: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⋅</m:t>
                          </m:r>
                        </m:sub>
                      </m:sSub>
                    </m:oMath>
                  </m:oMathPara>
                </a14:m>
                <a:endParaRPr lang="es-E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Entonces, por la propiedad de independencia y porque los elementos muestrales se distribuyen con la misma distribución, la función de densidad conjunta está dada por: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𝒇</m:t>
                      </m:r>
                      <m:d>
                        <m:dPr>
                          <m:ctrlP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𝟏</m:t>
                              </m:r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⋅</m:t>
                              </m:r>
                            </m:sub>
                          </m:s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𝟐</m:t>
                              </m:r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⋅</m:t>
                              </m:r>
                            </m:sub>
                          </m:s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…</m:t>
                          </m:r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𝒏</m:t>
                              </m:r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⋅</m:t>
                              </m:r>
                            </m:sub>
                          </m:sSub>
                          <m: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 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𝜃</m:t>
                          </m:r>
                        </m:e>
                      </m:d>
                      <m:r>
                        <a:rPr lang="es-E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𝒊</m:t>
                          </m:r>
                          <m: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⋅</m:t>
                          </m:r>
                        </m:sub>
                      </m:sSub>
                      <m:r>
                        <a:rPr lang="es-E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|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𝜃</m:t>
                      </m:r>
                      <m:r>
                        <a:rPr lang="es-E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donde cada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⋅</m:t>
                        </m:r>
                      </m:sub>
                    </m:sSub>
                    <m:r>
                      <a:rPr lang="es-E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=(</m:t>
                    </m:r>
                    <m:sSub>
                      <m:sSubPr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  <m:r>
                          <a:rPr lang="es-E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sub>
                    </m:sSub>
                    <m:r>
                      <a:rPr lang="es-E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  <m:r>
                          <a:rPr lang="es-E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𝒑</m:t>
                        </m:r>
                      </m:sub>
                    </m:sSub>
                    <m:r>
                      <a:rPr lang="es-E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s-ES" i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=1,…,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s-ES" i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es-ES" sz="2000" i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b="1" dirty="0">
                  <a:solidFill>
                    <a:srgbClr val="92D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1667" y="1677499"/>
                <a:ext cx="8049327" cy="4932584"/>
              </a:xfrm>
              <a:blipFill>
                <a:blip r:embed="rId2"/>
                <a:stretch>
                  <a:fillRect l="-151" t="-618" r="-106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599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Método de Máxima verosimilitud</a:t>
            </a:r>
            <a:endParaRPr lang="es-ES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1667" y="1677499"/>
                <a:ext cx="8049327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Note que en la función de densidad conjunta los datos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𝐱</m:t>
                    </m:r>
                  </m:oMath>
                </a14:m>
                <a:r>
                  <a:rPr lang="es-ES" i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son conocidos, mientras que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𝜃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desconocido. 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𝒇</m:t>
                      </m:r>
                      <m:d>
                        <m:dPr>
                          <m:ctrlP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𝟏</m:t>
                              </m:r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⋅</m:t>
                              </m:r>
                            </m:sub>
                          </m:s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𝟐</m:t>
                              </m:r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⋅</m:t>
                              </m:r>
                            </m:sub>
                          </m:s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…</m:t>
                          </m:r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𝒏</m:t>
                              </m:r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⋅</m:t>
                              </m:r>
                            </m:sub>
                          </m:sSub>
                          <m: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 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𝜃</m:t>
                          </m:r>
                        </m:e>
                      </m:d>
                      <m:r>
                        <a:rPr lang="es-E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𝒊</m:t>
                          </m:r>
                          <m: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⋅</m:t>
                          </m:r>
                        </m:sub>
                      </m:sSub>
                      <m:r>
                        <a:rPr lang="es-E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|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𝜃</m:t>
                      </m:r>
                      <m:r>
                        <a:rPr lang="es-E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 el estudio de MLE se considera a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𝜃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una variable y a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fijo.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</a:t>
                </a:r>
                <a:r>
                  <a:rPr lang="es-ES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función de verosimilitud 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 entonces: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𝑙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𝜃</m:t>
                          </m:r>
                        </m:e>
                        <m:e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𝒊</m:t>
                          </m:r>
                          <m: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⋅</m:t>
                          </m:r>
                        </m:sub>
                      </m:sSub>
                      <m:r>
                        <a:rPr lang="es-E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|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𝜃</m:t>
                      </m:r>
                      <m:r>
                        <a:rPr lang="es-E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ES" sz="2000" i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b="1" dirty="0">
                  <a:solidFill>
                    <a:srgbClr val="92D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1667" y="1677499"/>
                <a:ext cx="8049327" cy="4932584"/>
              </a:xfrm>
              <a:blipFill>
                <a:blip r:embed="rId2"/>
                <a:stretch>
                  <a:fillRect l="-151" t="-618" r="-113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322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Método de Máxima verosimilitud</a:t>
            </a:r>
            <a:endParaRPr lang="es-ES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1666" y="1677499"/>
                <a:ext cx="8946833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</a:t>
                </a:r>
                <a:r>
                  <a:rPr lang="es-ES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estimador máximo verosímil 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𝜃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denotado como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es el valor de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𝜃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que maximiza la función de verosimilitud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𝑙</m:t>
                    </m:r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𝜃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𝐱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𝜃</m:t>
                          </m:r>
                        </m:e>
                      </m:acc>
                      <m:r>
                        <a:rPr lang="es-E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func>
                        <m:funcPr>
                          <m:ctrlP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arg</m:t>
                              </m:r>
                              <m:r>
                                <a:rPr lang="es-E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𝑙</m:t>
                          </m:r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𝜃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</m:t>
                          </m:r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s-E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 otras palabras,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el valor de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𝜃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que maximiza la probabilidad de obtener la muestra bajo estudio. </a:t>
                </a: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 equivalente, y comúnmente más sencillo, maximizar la función log-verosimilitud (log-</a:t>
                </a:r>
                <a:r>
                  <a:rPr lang="es-ES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likelihood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o función soporte: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𝐿</m:t>
                      </m:r>
                      <m:r>
                        <a:rPr lang="es-E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𝜃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|</m:t>
                      </m:r>
                      <m:r>
                        <a:rPr lang="es-ES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𝐱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s-E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log</m:t>
                          </m:r>
                        </m:fName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𝑙</m:t>
                          </m:r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𝜃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</m:t>
                          </m:r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s-ES" dirty="0">
                              <a:solidFill>
                                <a:schemeClr val="bg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Entonces: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𝜃</m:t>
                          </m:r>
                        </m:e>
                      </m:acc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arg</m:t>
                              </m:r>
                              <m: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𝑙</m:t>
                          </m:r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𝜃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</m:t>
                          </m:r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</m:func>
                      <m:r>
                        <a:rPr lang="es-E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s-ES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ES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arg</m:t>
                              </m:r>
                              <m:r>
                                <a:rPr lang="es-ES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s-ES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r>
                            <a:rPr lang="es-E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𝐿</m:t>
                          </m:r>
                          <m:r>
                            <a:rPr lang="es-ES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𝜃</m:t>
                          </m:r>
                          <m: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</m:t>
                          </m:r>
                          <m:r>
                            <a:rPr lang="es-ES" b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  <m: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b="1" dirty="0">
                  <a:solidFill>
                    <a:srgbClr val="92D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1666" y="1677499"/>
                <a:ext cx="8946833" cy="4932584"/>
              </a:xfrm>
              <a:blipFill>
                <a:blip r:embed="rId2"/>
                <a:stretch>
                  <a:fillRect l="-136" t="-6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331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Método de Máxima verosimilitud</a:t>
            </a:r>
            <a:endParaRPr lang="es-ES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48999"/>
            <a:ext cx="8946833" cy="493258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Usualmente, el proceso de maximización es demasiado complejo y no puede hacerse analíticamente.</a:t>
            </a:r>
          </a:p>
          <a:p>
            <a:endParaRPr lang="es-E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estos casos, se utilizan técnicas de optimización no lineales.</a:t>
            </a:r>
          </a:p>
          <a:p>
            <a:endParaRPr lang="es-E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 embargo, veremos algunos ejemplos donde sí podemos hallar analíticamente el estimador MLE de una variable aleatoria multivariante.</a:t>
            </a: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s-ES" sz="2000" b="1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491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8D34EB5-0249-4781-BBA7-FD9661D6E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Ejemplo: distribución Normal</a:t>
            </a:r>
            <a:endParaRPr lang="es-ES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Marcador de contenido 2">
                <a:extLst>
                  <a:ext uri="{FF2B5EF4-FFF2-40B4-BE49-F238E27FC236}">
                    <a16:creationId xmlns:a16="http://schemas.microsoft.com/office/drawing/2014/main" id="{999A8952-0C24-4B6A-80B8-AE8D495E4F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08654"/>
                <a:ext cx="10244666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⋅</m:t>
                        </m:r>
                      </m:sub>
                    </m:sSub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⋅</m:t>
                        </m:r>
                      </m:sub>
                    </m:sSub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𝒏</m:t>
                        </m:r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⋅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una muestra aleatoria de la variable multivariante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𝐱</m:t>
                    </m:r>
                    <m:r>
                      <a:rPr lang="es-E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s-E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 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s-E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𝝁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m:rPr>
                        <m:sty m:val="p"/>
                      </m:rP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Σ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Entonces, la función de densidad conjunta, que coincide con la verosimilitud, es: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𝑙</m:t>
                      </m:r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𝝁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Σ</m:t>
                          </m:r>
                        </m:e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</m:d>
                      <m:r>
                        <a:rPr lang="es-E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𝒇</m:t>
                      </m:r>
                      <m:d>
                        <m:dPr>
                          <m:ctrlP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𝟏</m:t>
                              </m:r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⋅</m:t>
                              </m:r>
                            </m:sub>
                          </m:s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𝟐</m:t>
                              </m:r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⋅</m:t>
                              </m:r>
                            </m:sub>
                          </m:s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𝒏</m:t>
                              </m:r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⋅</m:t>
                              </m:r>
                            </m:sub>
                          </m:sSub>
                          <m: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</m:t>
                          </m:r>
                          <m: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𝝁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Σ</m:t>
                          </m:r>
                        </m:e>
                      </m:d>
                      <m:r>
                        <a:rPr lang="es-E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2</m:t>
                                      </m:r>
                                      <m: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/2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E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Σ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−1/2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E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s-E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s-ES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s-ES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s-ES" i="1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Calibri" panose="020F0502020204030204" pitchFamily="34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s-ES" b="1" i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Calibri" panose="020F0502020204030204" pitchFamily="34" charset="0"/>
                                                        </a:rPr>
                                                        <m:t>𝐱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s-ES" i="1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Calibri" panose="020F0502020204030204" pitchFamily="34" charset="0"/>
                                                        </a:rPr>
                                                        <m:t>𝑖</m:t>
                                                      </m:r>
                                                      <m:r>
                                                        <a:rPr lang="es-ES" i="1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Calibri" panose="020F0502020204030204" pitchFamily="34" charset="0"/>
                                                        </a:rPr>
                                                        <m:t>⋅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s-ES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s-ES" b="1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  <m:t>𝝁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s-ES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𝑡</m:t>
                                              </m:r>
                                            </m:sup>
                                          </m:sSup>
                                          <m:sSubSup>
                                            <m:sSubSupPr>
                                              <m:ctrlPr>
                                                <a:rPr lang="es-ES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s-ES" b="0" i="0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Σ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s-ES" b="0" i="0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x</m:t>
                                              </m:r>
                                            </m:sub>
                                            <m:sup>
                                              <m:r>
                                                <a:rPr lang="es-ES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bSup>
                                          <m:d>
                                            <m:dPr>
                                              <m:ctrlPr>
                                                <a:rPr lang="es-ES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s-ES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ES" b="1" i="0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  <m:t>𝐱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ES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s-ES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  <m:t>⋅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s-ES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s-ES" b="1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𝝁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s-E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función soporte, el logaritmo de la verosimilitud, es:</a:t>
                </a:r>
              </a:p>
              <a:p>
                <a:pPr marL="0" indent="0">
                  <a:buNone/>
                </a:pPr>
                <a:endParaRPr lang="es-ES" b="0" i="1" dirty="0">
                  <a:solidFill>
                    <a:schemeClr val="bg1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i="1" dirty="0">
                    <a:solidFill>
                      <a:schemeClr val="bg1"/>
                    </a:solidFill>
                    <a:latin typeface="Cambria Math" panose="02040503050406030204" pitchFamily="18" charset="0"/>
                    <a:cs typeface="Calibri" panose="020F050202020403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d>
                      <m:d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𝝁</m:t>
                        </m:r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</m:d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unc>
                      <m:func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log</m:t>
                        </m:r>
                      </m:fName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𝑙</m:t>
                        </m:r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𝝁</m:t>
                        </m:r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Σ</m:t>
                        </m:r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s-ES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func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f>
                      <m:f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𝑛𝑝</m:t>
                        </m:r>
                      </m:num>
                      <m:den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log</m:t>
                        </m:r>
                      </m:fName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𝜋</m:t>
                        </m:r>
                      </m:e>
                    </m:func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f>
                      <m:f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num>
                      <m:den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s-E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</m:d>
                      </m:e>
                    </m:func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f>
                      <m:f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⋅</m:t>
                                    </m:r>
                                  </m:sub>
                                </m:sSub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  <m:r>
                                  <a:rPr lang="es-ES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𝝁</m:t>
                                </m:r>
                              </m:e>
                            </m:d>
                          </m:e>
                          <m:sup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sup>
                        </m:sSup>
                        <m:sSup>
                          <m:sSup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s-E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p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ES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⋅</m:t>
                                </m:r>
                              </m:sub>
                            </m:s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es-E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𝝁</m:t>
                            </m:r>
                          </m:e>
                        </m:d>
                      </m:e>
                    </m:nary>
                  </m:oMath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b="1" dirty="0">
                  <a:solidFill>
                    <a:srgbClr val="92D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3" name="Marcador de contenido 2">
                <a:extLst>
                  <a:ext uri="{FF2B5EF4-FFF2-40B4-BE49-F238E27FC236}">
                    <a16:creationId xmlns:a16="http://schemas.microsoft.com/office/drawing/2014/main" id="{999A8952-0C24-4B6A-80B8-AE8D495E4F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08654"/>
                <a:ext cx="10244666" cy="4932584"/>
              </a:xfrm>
              <a:blipFill>
                <a:blip r:embed="rId2"/>
                <a:stretch>
                  <a:fillRect l="-119" t="-6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506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19016"/>
                <a:ext cx="8074779" cy="493258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Tenemos que hallar un MLE para los parámetros desconocidos </a:t>
                </a:r>
                <a14:m>
                  <m:oMath xmlns:m="http://schemas.openxmlformats.org/officeDocument/2006/math">
                    <m:r>
                      <a:rPr lang="es-E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𝝁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Σ</m:t>
                    </m:r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Empezamos con </a:t>
                </a:r>
                <a14:m>
                  <m:oMath xmlns:m="http://schemas.openxmlformats.org/officeDocument/2006/math">
                    <m:r>
                      <a:rPr lang="es-ES" b="1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𝝁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en la expresión de la función soporte sólo la última expresión de </a:t>
                </a:r>
                <a14:m>
                  <m:oMath xmlns:m="http://schemas.openxmlformats.org/officeDocument/2006/math">
                    <m:r>
                      <a:rPr lang="es-ES" b="1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𝝁</m:t>
                    </m:r>
                  </m:oMath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𝐿</m:t>
                      </m:r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𝝁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Σ</m:t>
                          </m:r>
                        </m:e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</m:d>
                      <m:r>
                        <a:rPr lang="es-ES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𝑛𝑝</m:t>
                          </m:r>
                        </m:num>
                        <m:den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log</m:t>
                          </m:r>
                        </m:fName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𝜋</m:t>
                          </m:r>
                        </m:e>
                      </m:func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num>
                        <m:den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Σ</m:t>
                              </m:r>
                            </m:e>
                          </m:d>
                        </m:e>
                      </m:func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⋅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r>
                                    <a:rPr lang="es-ES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⋅</m:t>
                                  </m:r>
                                </m:sub>
                              </m:s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s-E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𝝁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Aplicando el siguiente resultado: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𝜕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𝐴𝑤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𝜕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𝑤</m:t>
                          </m:r>
                        </m:den>
                      </m:f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=2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𝐴𝑤</m:t>
                      </m:r>
                    </m:oMath>
                  </m:oMathPara>
                </a14:m>
                <a:endParaRPr lang="es-ES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si el vector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𝑤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no depende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una matriz simétrica.</a:t>
                </a: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Entonces, considerando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𝑤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⋅</m:t>
                            </m:r>
                          </m:sub>
                        </m:s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𝝁</m:t>
                        </m:r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aplicando la propiedad: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𝜕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𝐿</m:t>
                          </m:r>
                        </m:num>
                        <m:den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𝜕</m:t>
                          </m:r>
                          <m: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𝝁</m:t>
                          </m:r>
                        </m:den>
                      </m:f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=−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⋅</m:t>
                                  </m:r>
                                </m:sub>
                              </m:s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𝝁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19016"/>
                <a:ext cx="8074779" cy="4932584"/>
              </a:xfrm>
              <a:blipFill>
                <a:blip r:embed="rId2"/>
                <a:stretch>
                  <a:fillRect l="-151" t="-1112" r="-60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ítulo 1">
            <a:extLst>
              <a:ext uri="{FF2B5EF4-FFF2-40B4-BE49-F238E27FC236}">
                <a16:creationId xmlns:a16="http://schemas.microsoft.com/office/drawing/2014/main" id="{207DA877-5195-4F42-B705-6FD891AE1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Ejemplo: distribución Normal</a:t>
            </a:r>
            <a:endParaRPr lang="es-ES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744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19015"/>
                <a:ext cx="8074779" cy="515755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Simplificando y cambiando el signo: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𝜕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𝐿</m:t>
                          </m:r>
                        </m:num>
                        <m:den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𝜕</m:t>
                          </m:r>
                          <m: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𝝁</m:t>
                          </m:r>
                        </m:den>
                      </m:f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=−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⋅</m:t>
                                  </m:r>
                                </m:sub>
                              </m:s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𝝁</m:t>
                              </m:r>
                            </m:e>
                          </m:d>
                        </m:e>
                      </m:nary>
                      <m:r>
                        <a:rPr lang="es-E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𝝁</m:t>
                              </m:r>
                              <m: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⋅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Como el objetivo es maximizar, igualamos la derivada a cero, y como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  <m:sup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definida positiva nunca va a ser igual a cero, así que queda: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s-E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𝝁</m:t>
                              </m:r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⋅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𝝁</m:t>
                              </m:r>
                            </m:e>
                          </m:d>
                        </m:e>
                      </m:nary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⋅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s-ES" b="1" i="1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𝝁</m:t>
                      </m:r>
                      <m:r>
                        <a:rPr lang="es-ES" b="0" i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s-E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  <m: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⋅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Despejando </a:t>
                </a:r>
                <a14:m>
                  <m:oMath xmlns:m="http://schemas.openxmlformats.org/officeDocument/2006/math">
                    <m:r>
                      <a:rPr lang="es-E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𝝁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s-ES" b="1" i="1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𝝁</m:t>
                      </m:r>
                      <m:r>
                        <a:rPr lang="es-ES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s-E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  <m: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⋅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s-E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</m:oMath>
                  </m:oMathPara>
                </a14:m>
                <a:endParaRPr lang="es-ES" b="0" dirty="0">
                  <a:solidFill>
                    <a:srgbClr val="92D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𝝁</m:t>
                      </m:r>
                      <m:r>
                        <a:rPr lang="es-ES" b="0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s-E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s-E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s-E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es-E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s-E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s-E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  <m: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⋅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s-E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E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s-ES" b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</m:acc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19015"/>
                <a:ext cx="8074779" cy="5157555"/>
              </a:xfrm>
              <a:blipFill>
                <a:blip r:embed="rId2"/>
                <a:stretch>
                  <a:fillRect l="-151" t="-106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ítulo 1">
            <a:extLst>
              <a:ext uri="{FF2B5EF4-FFF2-40B4-BE49-F238E27FC236}">
                <a16:creationId xmlns:a16="http://schemas.microsoft.com/office/drawing/2014/main" id="{207DA877-5195-4F42-B705-6FD891AE1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Ejemplo: distribución Normal</a:t>
            </a:r>
            <a:endParaRPr lang="es-ES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5607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1077</Words>
  <Application>Microsoft Office PowerPoint</Application>
  <PresentationFormat>Panorámica</PresentationFormat>
  <Paragraphs>152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Trebuchet MS</vt:lpstr>
      <vt:lpstr>Wingdings 3</vt:lpstr>
      <vt:lpstr>Tema de Office</vt:lpstr>
      <vt:lpstr>Faceta</vt:lpstr>
      <vt:lpstr>Máxima verosimilitud</vt:lpstr>
      <vt:lpstr>Método de Máxima verosimilitud</vt:lpstr>
      <vt:lpstr>Método de Máxima verosimilitud</vt:lpstr>
      <vt:lpstr>Método de Máxima verosimilitud</vt:lpstr>
      <vt:lpstr>Método de Máxima verosimilitud</vt:lpstr>
      <vt:lpstr>Método de Máxima verosimilitud</vt:lpstr>
      <vt:lpstr>Ejemplo: distribución Normal</vt:lpstr>
      <vt:lpstr>Ejemplo: distribución Normal</vt:lpstr>
      <vt:lpstr>Ejemplo: distribución Normal</vt:lpstr>
      <vt:lpstr>Ejemplo: distribución Normal</vt:lpstr>
      <vt:lpstr>Ejemplo: distribución Normal</vt:lpstr>
      <vt:lpstr>Ejemplo: distribución Normal</vt:lpstr>
      <vt:lpstr>Ejemplo: distribución Normal</vt:lpstr>
      <vt:lpstr>Ejemplo: distribución Normal</vt:lpstr>
      <vt:lpstr>Distribución asintótica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Máxima verosimilitud</dc:title>
  <dc:creator>Elisa Cabana</dc:creator>
  <cp:lastModifiedBy>Elisa Cabana</cp:lastModifiedBy>
  <cp:revision>29</cp:revision>
  <dcterms:created xsi:type="dcterms:W3CDTF">2020-01-08T10:46:37Z</dcterms:created>
  <dcterms:modified xsi:type="dcterms:W3CDTF">2020-01-08T16:21:22Z</dcterms:modified>
</cp:coreProperties>
</file>