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330" r:id="rId3"/>
    <p:sldId id="327" r:id="rId4"/>
    <p:sldId id="331" r:id="rId5"/>
    <p:sldId id="332" r:id="rId6"/>
    <p:sldId id="333" r:id="rId7"/>
    <p:sldId id="334" r:id="rId8"/>
    <p:sldId id="335" r:id="rId9"/>
    <p:sldId id="336" r:id="rId10"/>
    <p:sldId id="338" r:id="rId11"/>
    <p:sldId id="343" r:id="rId12"/>
    <p:sldId id="339" r:id="rId13"/>
    <p:sldId id="340" r:id="rId14"/>
    <p:sldId id="337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87FAD72-331C-40FC-9AFB-1D833289C7FA}"/>
              </a:ext>
            </a:extLst>
          </p:cNvPr>
          <p:cNvSpPr txBox="1">
            <a:spLocks/>
          </p:cNvSpPr>
          <p:nvPr/>
        </p:nvSpPr>
        <p:spPr>
          <a:xfrm>
            <a:off x="7049054" y="3335485"/>
            <a:ext cx="4996329" cy="1936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Dispersión</a:t>
            </a:r>
            <a:endParaRPr lang="en-US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  <a:p>
            <a:r>
              <a:rPr lang="en-US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Dependencia</a:t>
            </a:r>
            <a:endParaRPr lang="en-US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2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63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datos centrados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64800"/>
                <a:ext cx="9449305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matriz de datos centrados 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Ejemplo: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	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vector de medias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64800"/>
                <a:ext cx="9449305" cy="5535404"/>
              </a:xfrm>
              <a:blipFill>
                <a:blip r:embed="rId2"/>
                <a:stretch>
                  <a:fillRect l="-129" t="-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33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607" y="1544654"/>
                <a:ext cx="9449305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Las covarianzas y la matriz de covarianza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general tienen un problema a la hora de interpretar la relación de dependencia entre las variables.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magnitud de los valores depende de las unidades de medida de las variables.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por eso que con la covarianza, sólo es posible interpretar si existe una relación de dependencia positiva o negativa, pero no podemos interpretar si es fuerte o débil.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directa (positiva), es decir, a grandes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corresponden grandes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inversa (negativa), es decir, a grandes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corresponden pequeños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se interpreta como la no existencia de una relación lineal entre las dos variables.</a:t>
                </a: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607" y="1544654"/>
                <a:ext cx="9449305" cy="5535404"/>
              </a:xfrm>
              <a:blipFill>
                <a:blip r:embed="rId2"/>
                <a:stretch>
                  <a:fillRect l="-323" t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4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Correlación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1432"/>
                <a:ext cx="8947930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Una solución sería estandarizar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que no dependan de las unidades de medida: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covarianza muestral 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sería entonces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𝒋𝒌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 i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A esto se le llama </a:t>
                </a:r>
                <a:r>
                  <a:rPr lang="es-ES" dirty="0">
                    <a:solidFill>
                      <a:schemeClr val="accent1"/>
                    </a:solidFill>
                  </a:rPr>
                  <a:t>correlación muestral </a:t>
                </a:r>
                <a:r>
                  <a:rPr lang="es-ES" dirty="0">
                    <a:solidFill>
                      <a:schemeClr val="bg1"/>
                    </a:solidFill>
                  </a:rPr>
                  <a:t>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1432"/>
                <a:ext cx="8947930" cy="5535404"/>
              </a:xfrm>
              <a:blipFill>
                <a:blip r:embed="rId2"/>
                <a:stretch>
                  <a:fillRect l="-136" t="-661" r="-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2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1432"/>
                <a:ext cx="8819592" cy="516555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correlación mide dependencia entre las dos variables sin que las unidades de medida influyan.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También se puede definir una matriz de correlaciones muestrales: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Es una matriz cuadrada de tamaño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En la diagonal están las correlaciones de cada variable con ella misma por lo tanto en la diagonal hay 1’s.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Los elementos por arriba de la diagonal serán iguales que los elementos por debajo (matriz simétrica) porque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1432"/>
                <a:ext cx="8819592" cy="5165558"/>
              </a:xfrm>
              <a:blipFill>
                <a:blip r:embed="rId2"/>
                <a:stretch>
                  <a:fillRect l="-138" t="-708" r="-4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59899"/>
                <a:ext cx="9449305" cy="553540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positiva y fuerte.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hay dependencia negativa y fuerte.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se interpreta como la no existencia de una relación lineal entre las dos variables, o una dependencia débil.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 y sólo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 cuyo caso diremos que las variables son </a:t>
                </a:r>
                <a:r>
                  <a:rPr lang="es-ES" dirty="0" err="1">
                    <a:solidFill>
                      <a:schemeClr val="bg1"/>
                    </a:solidFill>
                  </a:rPr>
                  <a:t>incorreladas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59899"/>
                <a:ext cx="9449305" cy="5535404"/>
              </a:xfrm>
              <a:blipFill>
                <a:blip r:embed="rId2"/>
                <a:stretch>
                  <a:fillRect l="-129" t="-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8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347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0041"/>
                <a:ext cx="9172520" cy="553540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puede ser escrita en términos de la matriz de covarianza: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diagonal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contiene los elementos de la diagonal principal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 las varianzas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 semi-definida positiva, es decir, sus autovalores son no negativos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|=</m:t>
                    </m:r>
                    <m:nary>
                      <m:naryPr>
                        <m:chr m:val="∏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e>
                    </m:nary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hay algunas variables que son combinación lineal de otras.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rango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número de variables linealmente independientes.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necesario eliminar las variables redundantes.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+…+1=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0041"/>
                <a:ext cx="9172520" cy="5535404"/>
              </a:xfrm>
              <a:blipFill>
                <a:blip r:embed="rId2"/>
                <a:stretch>
                  <a:fillRect l="-399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4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espacio univariante, la varianza es la media de las distancias al cuadrado de los valores a la media.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usar la versión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insesgada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varianza, porque es mejor estimador.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4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Desviación típica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desviación típica es la raíz cuadrada de la varianza: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multidimensional, cada variable tiene asociada una varianza y una desviación típica.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4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covarianza es un valor que indica el grado de variación conjunta de dos variables aleatorias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respecto a sus medias, lo cual permite determinar si existe una dependencia entre ambas variables.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multidimensional, tendríamos una covarianza para cada par de variables.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44182" cy="5165558"/>
              </a:xfrm>
              <a:blipFill>
                <a:blip r:embed="rId2"/>
                <a:stretch>
                  <a:fillRect l="-270" t="-708" r="-6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408" y="1564105"/>
                <a:ext cx="9197098" cy="516555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Valores altos de una de las variables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valores altos de la otra, o viceversa, hay una dependencia lineal positiva entre esas dos variables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signo positivo de la covarianza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​Si mayores valores de una variable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menores valores de la otra, o viceversa, es decir, hay un comportamiento opuesto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signo negativo de la covarianza.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signo de la </a:t>
                </a:r>
                <a:r>
                  <a:rPr lang="es-ES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covarianza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por lo tanto, expresa 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tendencia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relación lineal entre las variables.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b="1" u="sng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El valor de la covarianza dependerá de las unidades de medida de las variables.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sz="2000" b="1" u="sng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La versión normalizada de la covarianza, el </a:t>
                </a:r>
                <a:r>
                  <a:rPr lang="es-ES" sz="2000" b="1" u="sng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correlación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indica la magnitud de la relación lineal.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408" y="1564105"/>
                <a:ext cx="9197098" cy="5165558"/>
              </a:xfrm>
              <a:blipFill>
                <a:blip r:embed="rId2"/>
                <a:stretch>
                  <a:fillRect l="-265" t="-708" r="-1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8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Correlación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407" y="1564105"/>
                <a:ext cx="9121597" cy="516555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 </a:t>
                </a:r>
                <a:r>
                  <a:rPr lang="es-ES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correlación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muestral está definido como: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es una normalización de la covarianza, según las desviaciones típicas de las variables.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coeficiente de correlación toma valores entre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(relación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y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(relación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), y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significa que hay ausencia de relación lineal.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407" y="1564105"/>
                <a:ext cx="9121597" cy="5165558"/>
              </a:xfrm>
              <a:blipFill>
                <a:blip r:embed="rId2"/>
                <a:stretch>
                  <a:fillRect l="-134" t="-7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6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19592" cy="516555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En el caso multidimensional tenemos que tener en cuenta todas las relaciones entre las variables.</a:t>
            </a:r>
          </a:p>
          <a:p>
            <a:pPr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Las medidas que tenemos caracterizan la dispersión o variación a pares.</a:t>
            </a:r>
          </a:p>
          <a:p>
            <a:pPr marL="0" indent="0">
              <a:spcAft>
                <a:spcPts val="1800"/>
              </a:spcAft>
              <a:buNone/>
            </a:pPr>
            <a:endParaRPr lang="es-ES" dirty="0"/>
          </a:p>
          <a:p>
            <a:pPr marL="0" indent="0">
              <a:spcAft>
                <a:spcPts val="1800"/>
              </a:spcAft>
              <a:buNone/>
            </a:pPr>
            <a:endParaRPr lang="es-ES" dirty="0"/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08FE47EF-351C-49AE-82FB-8743B4B233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02491"/>
                  </p:ext>
                </p:extLst>
              </p:nvPr>
            </p:nvGraphicFramePr>
            <p:xfrm>
              <a:off x="1605909" y="3733800"/>
              <a:ext cx="6322423" cy="192760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253066">
                      <a:extLst>
                        <a:ext uri="{9D8B030D-6E8A-4147-A177-3AD203B41FA5}">
                          <a16:colId xmlns:a16="http://schemas.microsoft.com/office/drawing/2014/main" val="2045512956"/>
                        </a:ext>
                      </a:extLst>
                    </a:gridCol>
                    <a:gridCol w="1255003">
                      <a:extLst>
                        <a:ext uri="{9D8B030D-6E8A-4147-A177-3AD203B41FA5}">
                          <a16:colId xmlns:a16="http://schemas.microsoft.com/office/drawing/2014/main" val="33035505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641198383"/>
                        </a:ext>
                      </a:extLst>
                    </a:gridCol>
                    <a:gridCol w="1184365">
                      <a:extLst>
                        <a:ext uri="{9D8B030D-6E8A-4147-A177-3AD203B41FA5}">
                          <a16:colId xmlns:a16="http://schemas.microsoft.com/office/drawing/2014/main" val="1214603950"/>
                        </a:ext>
                      </a:extLst>
                    </a:gridCol>
                    <a:gridCol w="1288869">
                      <a:extLst>
                        <a:ext uri="{9D8B030D-6E8A-4147-A177-3AD203B41FA5}">
                          <a16:colId xmlns:a16="http://schemas.microsoft.com/office/drawing/2014/main" val="3064057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s-ES" sz="1800" b="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879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192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96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19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s-E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866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08FE47EF-351C-49AE-82FB-8743B4B233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02491"/>
                  </p:ext>
                </p:extLst>
              </p:nvPr>
            </p:nvGraphicFramePr>
            <p:xfrm>
              <a:off x="1605909" y="3733800"/>
              <a:ext cx="6322423" cy="192760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253066">
                      <a:extLst>
                        <a:ext uri="{9D8B030D-6E8A-4147-A177-3AD203B41FA5}">
                          <a16:colId xmlns:a16="http://schemas.microsoft.com/office/drawing/2014/main" val="2045512956"/>
                        </a:ext>
                      </a:extLst>
                    </a:gridCol>
                    <a:gridCol w="1255003">
                      <a:extLst>
                        <a:ext uri="{9D8B030D-6E8A-4147-A177-3AD203B41FA5}">
                          <a16:colId xmlns:a16="http://schemas.microsoft.com/office/drawing/2014/main" val="33035505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641198383"/>
                        </a:ext>
                      </a:extLst>
                    </a:gridCol>
                    <a:gridCol w="1184365">
                      <a:extLst>
                        <a:ext uri="{9D8B030D-6E8A-4147-A177-3AD203B41FA5}">
                          <a16:colId xmlns:a16="http://schemas.microsoft.com/office/drawing/2014/main" val="1214603950"/>
                        </a:ext>
                      </a:extLst>
                    </a:gridCol>
                    <a:gridCol w="1288869">
                      <a:extLst>
                        <a:ext uri="{9D8B030D-6E8A-4147-A177-3AD203B41FA5}">
                          <a16:colId xmlns:a16="http://schemas.microsoft.com/office/drawing/2014/main" val="306405730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s-ES" sz="1800" b="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9375" r="-305825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9375" r="-186364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9375" r="-111340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9375" r="-1887" b="-4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87977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109375" r="-405825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109375" r="-305825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109375" r="-186364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109375" r="-111340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109375" r="-1887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19299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212698" r="-405825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212698" r="-305825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212698" r="-186364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212698" r="-111340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212698" r="-1887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96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322951" r="-40582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322951" r="-30582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322951" r="-186364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322951" r="-11134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322951" r="-188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198246"/>
                      </a:ext>
                    </a:extLst>
                  </a:tr>
                  <a:tr h="39243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396923" r="-40582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396923" r="-30582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87727" t="-396923" r="-18636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26289" t="-396923" r="-111340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390094" t="-396923" r="-1887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667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59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2041"/>
                <a:ext cx="8953228" cy="5535404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multidimensional, la matriz de varianzas y covarianzas muestrales va a caracterizar la dispersión conjunta y las dependencias de las variables que tenemos: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Es una matriz cuadrada de tamaño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la diagonal están las varianzas (cada variable con ella misma) porque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Los elementos por arriba de la diagonal serán iguales que los elementos por debajo (matriz simétrica) porque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Usaremos los estimadores muestrales insesgados para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2041"/>
                <a:ext cx="8953228" cy="5535404"/>
              </a:xfrm>
              <a:blipFill>
                <a:blip r:embed="rId2"/>
                <a:stretch>
                  <a:fillRect l="-136" t="-1211" r="-8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18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varianzas y covarianzas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996" y="1423263"/>
                <a:ext cx="9449305" cy="5535404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puede ser escrita en términos de la matriz de datos centrados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semi-definida positiva, es decir sus autovalores son no negativos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</m:e>
                    </m:nary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dirty="0"/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Cuando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hay algunas variables que son combinación lineal de otras.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rango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número de variables linealmente independientes.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necesario eliminar las variables redundantes.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es-ES" dirty="0"/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996" y="1423263"/>
                <a:ext cx="9449305" cy="5535404"/>
              </a:xfrm>
              <a:blipFill>
                <a:blip r:embed="rId2"/>
                <a:stretch>
                  <a:fillRect l="-129" t="-11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94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959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Presentación de PowerPoint</vt:lpstr>
      <vt:lpstr>Varianza</vt:lpstr>
      <vt:lpstr>Desviación típica</vt:lpstr>
      <vt:lpstr>Covarianza</vt:lpstr>
      <vt:lpstr>Covarianza</vt:lpstr>
      <vt:lpstr>Correlación</vt:lpstr>
      <vt:lpstr>Matriz de varianzas y covarianzas</vt:lpstr>
      <vt:lpstr>Matriz de varianzas y covarianzas</vt:lpstr>
      <vt:lpstr>Matriz de varianzas y covarianzas</vt:lpstr>
      <vt:lpstr>Matriz de datos centrados</vt:lpstr>
      <vt:lpstr>Matriz de varianzas y covarianzas</vt:lpstr>
      <vt:lpstr>Correlación</vt:lpstr>
      <vt:lpstr>Matriz de correlaciones</vt:lpstr>
      <vt:lpstr>Matriz de correlaciones</vt:lpstr>
      <vt:lpstr>Matriz de correlaciones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descriptivas multivariantes</dc:title>
  <dc:creator>Elisa Cabana</dc:creator>
  <cp:lastModifiedBy>Elisa Cabana</cp:lastModifiedBy>
  <cp:revision>23</cp:revision>
  <dcterms:created xsi:type="dcterms:W3CDTF">2019-11-03T21:29:17Z</dcterms:created>
  <dcterms:modified xsi:type="dcterms:W3CDTF">2019-12-12T21:01:12Z</dcterms:modified>
</cp:coreProperties>
</file>