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sldIdLst>
    <p:sldId id="256" r:id="rId3"/>
    <p:sldId id="261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6CAAB-2890-4F2E-8D61-842EA090BA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47615E-9627-48D9-A0C8-5461D6AF107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 partir de ahora asumiremos que las variables definidas en cada elemento de la población son </a:t>
          </a:r>
          <a:r>
            <a:rPr lang="es-ES" dirty="0">
              <a:solidFill>
                <a:srgbClr val="92D050"/>
              </a:solidFill>
            </a:rPr>
            <a:t>numéricas</a:t>
          </a:r>
          <a:r>
            <a:rPr lang="es-ES" dirty="0"/>
            <a:t>.</a:t>
          </a:r>
          <a:endParaRPr lang="en-US" dirty="0"/>
        </a:p>
      </dgm:t>
    </dgm:pt>
    <dgm:pt modelId="{11950F68-AB02-4594-BB8D-6CF93DABF319}" type="parTrans" cxnId="{0CB057A4-309B-4D70-A7C6-C89F9C5F31B4}">
      <dgm:prSet/>
      <dgm:spPr/>
      <dgm:t>
        <a:bodyPr/>
        <a:lstStyle/>
        <a:p>
          <a:endParaRPr lang="en-US"/>
        </a:p>
      </dgm:t>
    </dgm:pt>
    <dgm:pt modelId="{08982716-ED9C-45F5-8DD0-999D9BBE411E}" type="sibTrans" cxnId="{0CB057A4-309B-4D70-A7C6-C89F9C5F31B4}">
      <dgm:prSet/>
      <dgm:spPr/>
      <dgm:t>
        <a:bodyPr/>
        <a:lstStyle/>
        <a:p>
          <a:endParaRPr lang="en-US"/>
        </a:p>
      </dgm:t>
    </dgm:pt>
    <dgm:pt modelId="{6F4C5B56-A02E-42D0-A3E3-AF841503241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En particular, cualquier variable cualitativa se transformará a una escala numérica.</a:t>
          </a:r>
          <a:endParaRPr lang="en-US" dirty="0"/>
        </a:p>
      </dgm:t>
    </dgm:pt>
    <dgm:pt modelId="{64332A7B-42C1-4F19-A187-B6D79A0D8FD1}" type="parTrans" cxnId="{8C6D6C65-B4AE-45C3-AEEC-2560A5E0B32A}">
      <dgm:prSet/>
      <dgm:spPr/>
      <dgm:t>
        <a:bodyPr/>
        <a:lstStyle/>
        <a:p>
          <a:endParaRPr lang="en-US"/>
        </a:p>
      </dgm:t>
    </dgm:pt>
    <dgm:pt modelId="{75104A2F-08E3-4F4E-BD34-3A1926589F7F}" type="sibTrans" cxnId="{8C6D6C65-B4AE-45C3-AEEC-2560A5E0B32A}">
      <dgm:prSet/>
      <dgm:spPr/>
      <dgm:t>
        <a:bodyPr/>
        <a:lstStyle/>
        <a:p>
          <a:endParaRPr lang="en-US"/>
        </a:p>
      </dgm:t>
    </dgm:pt>
    <dgm:pt modelId="{B7372FCA-CFD2-4AA7-BD73-FAB40BB2722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Por ejemplo, la variable </a:t>
          </a:r>
          <a:r>
            <a:rPr lang="es-ES" dirty="0">
              <a:solidFill>
                <a:srgbClr val="FF0000"/>
              </a:solidFill>
            </a:rPr>
            <a:t>sexo</a:t>
          </a:r>
          <a:r>
            <a:rPr lang="es-ES" dirty="0"/>
            <a:t> se puede convertir en numérica asignando cero al chico y uno a la chica (o viceversa).</a:t>
          </a:r>
          <a:endParaRPr lang="en-US" dirty="0"/>
        </a:p>
      </dgm:t>
    </dgm:pt>
    <dgm:pt modelId="{79A7C194-77E3-4FBD-9EAF-19305598FEE0}" type="parTrans" cxnId="{F7525773-C2D0-40A0-A9BC-CC11838270F6}">
      <dgm:prSet/>
      <dgm:spPr/>
      <dgm:t>
        <a:bodyPr/>
        <a:lstStyle/>
        <a:p>
          <a:endParaRPr lang="en-US"/>
        </a:p>
      </dgm:t>
    </dgm:pt>
    <dgm:pt modelId="{B826A04A-B264-48B9-82BB-5E761C85CE0E}" type="sibTrans" cxnId="{F7525773-C2D0-40A0-A9BC-CC11838270F6}">
      <dgm:prSet/>
      <dgm:spPr/>
      <dgm:t>
        <a:bodyPr/>
        <a:lstStyle/>
        <a:p>
          <a:endParaRPr lang="en-US"/>
        </a:p>
      </dgm:t>
    </dgm:pt>
    <dgm:pt modelId="{92F8480A-D35E-4674-9D20-6696D9AF8A8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 asignación de valores numéricos es arbitraria.</a:t>
          </a:r>
          <a:endParaRPr lang="en-US" dirty="0"/>
        </a:p>
      </dgm:t>
    </dgm:pt>
    <dgm:pt modelId="{17D4967C-963C-4A12-8764-3361A143DFB1}" type="parTrans" cxnId="{DF11AEC4-2993-4741-B2C8-E33FB6B5C50F}">
      <dgm:prSet/>
      <dgm:spPr/>
      <dgm:t>
        <a:bodyPr/>
        <a:lstStyle/>
        <a:p>
          <a:endParaRPr lang="en-US"/>
        </a:p>
      </dgm:t>
    </dgm:pt>
    <dgm:pt modelId="{880F82D0-1E56-461B-9473-AC24EF2DA68A}" type="sibTrans" cxnId="{DF11AEC4-2993-4741-B2C8-E33FB6B5C50F}">
      <dgm:prSet/>
      <dgm:spPr/>
      <dgm:t>
        <a:bodyPr/>
        <a:lstStyle/>
        <a:p>
          <a:endParaRPr lang="en-US"/>
        </a:p>
      </dgm:t>
    </dgm:pt>
    <dgm:pt modelId="{1C8EF4D9-A0C1-4B57-9FCB-E53251B1083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Podemos suponer que los valores disponibles de la variable multivariante están en una matriz, a la que llamaremos matriz de datos (o </a:t>
          </a:r>
          <a:r>
            <a:rPr lang="es-ES" dirty="0">
              <a:solidFill>
                <a:srgbClr val="00B0F0"/>
              </a:solidFill>
            </a:rPr>
            <a:t>vector aleatorio</a:t>
          </a:r>
          <a:r>
            <a:rPr lang="es-ES" dirty="0"/>
            <a:t>).</a:t>
          </a:r>
          <a:endParaRPr lang="en-US" dirty="0"/>
        </a:p>
      </dgm:t>
    </dgm:pt>
    <dgm:pt modelId="{FC283E67-3D2F-4E2A-A37B-4EC21CEC541B}" type="parTrans" cxnId="{1353D64F-66BB-4D14-8E2F-13DC1A5219C2}">
      <dgm:prSet/>
      <dgm:spPr/>
      <dgm:t>
        <a:bodyPr/>
        <a:lstStyle/>
        <a:p>
          <a:endParaRPr lang="en-US"/>
        </a:p>
      </dgm:t>
    </dgm:pt>
    <dgm:pt modelId="{898395BC-FCD3-4301-91B0-64BA0587D6FB}" type="sibTrans" cxnId="{1353D64F-66BB-4D14-8E2F-13DC1A5219C2}">
      <dgm:prSet/>
      <dgm:spPr/>
      <dgm:t>
        <a:bodyPr/>
        <a:lstStyle/>
        <a:p>
          <a:endParaRPr lang="en-US"/>
        </a:p>
      </dgm:t>
    </dgm:pt>
    <dgm:pt modelId="{5B1DAAB4-7C68-49D7-A31A-C189CCE4C04A}" type="pres">
      <dgm:prSet presAssocID="{0F26CAAB-2890-4F2E-8D61-842EA090BADF}" presName="root" presStyleCnt="0">
        <dgm:presLayoutVars>
          <dgm:dir/>
          <dgm:resizeHandles val="exact"/>
        </dgm:presLayoutVars>
      </dgm:prSet>
      <dgm:spPr/>
    </dgm:pt>
    <dgm:pt modelId="{47B7EC0D-F6FD-4D03-AD78-6BA33326F8E2}" type="pres">
      <dgm:prSet presAssocID="{1747615E-9627-48D9-A0C8-5461D6AF1071}" presName="compNode" presStyleCnt="0"/>
      <dgm:spPr/>
    </dgm:pt>
    <dgm:pt modelId="{811965F9-787E-425B-84D5-E4999B7920AF}" type="pres">
      <dgm:prSet presAssocID="{1747615E-9627-48D9-A0C8-5461D6AF1071}" presName="bgRect" presStyleLbl="bgShp" presStyleIdx="0" presStyleCnt="5" custLinFactNeighborX="-21550" custLinFactNeighborY="-18439"/>
      <dgm:spPr/>
    </dgm:pt>
    <dgm:pt modelId="{35E8F2DE-3226-4FAF-B333-11DD66B8E672}" type="pres">
      <dgm:prSet presAssocID="{1747615E-9627-48D9-A0C8-5461D6AF10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s"/>
        </a:ext>
      </dgm:extLst>
    </dgm:pt>
    <dgm:pt modelId="{334EB3C9-DDF7-42CA-A1F9-DF01CB147593}" type="pres">
      <dgm:prSet presAssocID="{1747615E-9627-48D9-A0C8-5461D6AF1071}" presName="spaceRect" presStyleCnt="0"/>
      <dgm:spPr/>
    </dgm:pt>
    <dgm:pt modelId="{B0545B21-043E-4920-8A28-35D62822B63B}" type="pres">
      <dgm:prSet presAssocID="{1747615E-9627-48D9-A0C8-5461D6AF1071}" presName="parTx" presStyleLbl="revTx" presStyleIdx="0" presStyleCnt="5">
        <dgm:presLayoutVars>
          <dgm:chMax val="0"/>
          <dgm:chPref val="0"/>
        </dgm:presLayoutVars>
      </dgm:prSet>
      <dgm:spPr/>
    </dgm:pt>
    <dgm:pt modelId="{7A69BA54-9810-487C-B16A-3F9BBDA38727}" type="pres">
      <dgm:prSet presAssocID="{08982716-ED9C-45F5-8DD0-999D9BBE411E}" presName="sibTrans" presStyleCnt="0"/>
      <dgm:spPr/>
    </dgm:pt>
    <dgm:pt modelId="{6D375F22-6870-47F6-B2E7-5613808BFF58}" type="pres">
      <dgm:prSet presAssocID="{6F4C5B56-A02E-42D0-A3E3-AF8415032416}" presName="compNode" presStyleCnt="0"/>
      <dgm:spPr/>
    </dgm:pt>
    <dgm:pt modelId="{1BFA2896-1BB0-47EE-A4E5-B20F922CCF5C}" type="pres">
      <dgm:prSet presAssocID="{6F4C5B56-A02E-42D0-A3E3-AF8415032416}" presName="bgRect" presStyleLbl="bgShp" presStyleIdx="1" presStyleCnt="5"/>
      <dgm:spPr/>
    </dgm:pt>
    <dgm:pt modelId="{20B2896D-A864-4BF5-AB1E-4DBD51061DE6}" type="pres">
      <dgm:prSet presAssocID="{6F4C5B56-A02E-42D0-A3E3-AF84150324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E44480F-F593-4F2B-8DD1-C3357411E9DB}" type="pres">
      <dgm:prSet presAssocID="{6F4C5B56-A02E-42D0-A3E3-AF8415032416}" presName="spaceRect" presStyleCnt="0"/>
      <dgm:spPr/>
    </dgm:pt>
    <dgm:pt modelId="{D12B9586-975D-43BB-BBE2-D4F18B11660F}" type="pres">
      <dgm:prSet presAssocID="{6F4C5B56-A02E-42D0-A3E3-AF8415032416}" presName="parTx" presStyleLbl="revTx" presStyleIdx="1" presStyleCnt="5">
        <dgm:presLayoutVars>
          <dgm:chMax val="0"/>
          <dgm:chPref val="0"/>
        </dgm:presLayoutVars>
      </dgm:prSet>
      <dgm:spPr/>
    </dgm:pt>
    <dgm:pt modelId="{E7C32968-982F-419A-A6CA-F6EEA86BF2BE}" type="pres">
      <dgm:prSet presAssocID="{75104A2F-08E3-4F4E-BD34-3A1926589F7F}" presName="sibTrans" presStyleCnt="0"/>
      <dgm:spPr/>
    </dgm:pt>
    <dgm:pt modelId="{367CE2E9-DEA9-466B-B4C3-59BD971D2D00}" type="pres">
      <dgm:prSet presAssocID="{B7372FCA-CFD2-4AA7-BD73-FAB40BB2722A}" presName="compNode" presStyleCnt="0"/>
      <dgm:spPr/>
    </dgm:pt>
    <dgm:pt modelId="{1AC5D46D-CC4E-4AD9-BB8F-7BECE0F7BB54}" type="pres">
      <dgm:prSet presAssocID="{B7372FCA-CFD2-4AA7-BD73-FAB40BB2722A}" presName="bgRect" presStyleLbl="bgShp" presStyleIdx="2" presStyleCnt="5"/>
      <dgm:spPr/>
    </dgm:pt>
    <dgm:pt modelId="{A500D50B-0D61-4781-97DD-ABEDFB429DAE}" type="pres">
      <dgm:prSet presAssocID="{B7372FCA-CFD2-4AA7-BD73-FAB40BB272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7B6B0DD-682E-42B3-A1F2-9471DF840609}" type="pres">
      <dgm:prSet presAssocID="{B7372FCA-CFD2-4AA7-BD73-FAB40BB2722A}" presName="spaceRect" presStyleCnt="0"/>
      <dgm:spPr/>
    </dgm:pt>
    <dgm:pt modelId="{A2763AA2-E3D0-47D1-82AD-7E03FA8CBEEB}" type="pres">
      <dgm:prSet presAssocID="{B7372FCA-CFD2-4AA7-BD73-FAB40BB2722A}" presName="parTx" presStyleLbl="revTx" presStyleIdx="2" presStyleCnt="5">
        <dgm:presLayoutVars>
          <dgm:chMax val="0"/>
          <dgm:chPref val="0"/>
        </dgm:presLayoutVars>
      </dgm:prSet>
      <dgm:spPr/>
    </dgm:pt>
    <dgm:pt modelId="{CA2A26EC-A9F6-4734-9A83-A628856C2819}" type="pres">
      <dgm:prSet presAssocID="{B826A04A-B264-48B9-82BB-5E761C85CE0E}" presName="sibTrans" presStyleCnt="0"/>
      <dgm:spPr/>
    </dgm:pt>
    <dgm:pt modelId="{5603EDEE-1AE9-4995-8400-36F91F06BE35}" type="pres">
      <dgm:prSet presAssocID="{92F8480A-D35E-4674-9D20-6696D9AF8A87}" presName="compNode" presStyleCnt="0"/>
      <dgm:spPr/>
    </dgm:pt>
    <dgm:pt modelId="{4C1638F0-0B6E-447D-B56C-0DA9EDE1BAB9}" type="pres">
      <dgm:prSet presAssocID="{92F8480A-D35E-4674-9D20-6696D9AF8A87}" presName="bgRect" presStyleLbl="bgShp" presStyleIdx="3" presStyleCnt="5"/>
      <dgm:spPr/>
    </dgm:pt>
    <dgm:pt modelId="{3BCF7F18-FEE8-4DC0-91F8-FA3EA8114A7F}" type="pres">
      <dgm:prSet presAssocID="{92F8480A-D35E-4674-9D20-6696D9AF8A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0944BB4-B436-45C8-9703-466ECB3A40E5}" type="pres">
      <dgm:prSet presAssocID="{92F8480A-D35E-4674-9D20-6696D9AF8A87}" presName="spaceRect" presStyleCnt="0"/>
      <dgm:spPr/>
    </dgm:pt>
    <dgm:pt modelId="{9AA8DC39-0134-46F9-B5C8-BCD487128A8E}" type="pres">
      <dgm:prSet presAssocID="{92F8480A-D35E-4674-9D20-6696D9AF8A87}" presName="parTx" presStyleLbl="revTx" presStyleIdx="3" presStyleCnt="5">
        <dgm:presLayoutVars>
          <dgm:chMax val="0"/>
          <dgm:chPref val="0"/>
        </dgm:presLayoutVars>
      </dgm:prSet>
      <dgm:spPr/>
    </dgm:pt>
    <dgm:pt modelId="{379DA7A1-C7AE-4015-A25F-F724BB50CFB2}" type="pres">
      <dgm:prSet presAssocID="{880F82D0-1E56-461B-9473-AC24EF2DA68A}" presName="sibTrans" presStyleCnt="0"/>
      <dgm:spPr/>
    </dgm:pt>
    <dgm:pt modelId="{B719CA17-FEBB-4AF7-BED9-A87025C73677}" type="pres">
      <dgm:prSet presAssocID="{1C8EF4D9-A0C1-4B57-9FCB-E53251B10838}" presName="compNode" presStyleCnt="0"/>
      <dgm:spPr/>
    </dgm:pt>
    <dgm:pt modelId="{3226E4DD-BB46-4B90-98E5-69ED06BB26C0}" type="pres">
      <dgm:prSet presAssocID="{1C8EF4D9-A0C1-4B57-9FCB-E53251B10838}" presName="bgRect" presStyleLbl="bgShp" presStyleIdx="4" presStyleCnt="5"/>
      <dgm:spPr/>
    </dgm:pt>
    <dgm:pt modelId="{0EC31EEE-C7FB-48BE-BF78-10491E48A23E}" type="pres">
      <dgm:prSet presAssocID="{1C8EF4D9-A0C1-4B57-9FCB-E53251B108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6863B888-5DD9-4A16-850C-0B72090B5DBF}" type="pres">
      <dgm:prSet presAssocID="{1C8EF4D9-A0C1-4B57-9FCB-E53251B10838}" presName="spaceRect" presStyleCnt="0"/>
      <dgm:spPr/>
    </dgm:pt>
    <dgm:pt modelId="{6BA9FABC-6D55-4B94-B023-FF777FE01C49}" type="pres">
      <dgm:prSet presAssocID="{1C8EF4D9-A0C1-4B57-9FCB-E53251B108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5DD534-D416-4EB1-BAAC-FB413FD634AE}" type="presOf" srcId="{92F8480A-D35E-4674-9D20-6696D9AF8A87}" destId="{9AA8DC39-0134-46F9-B5C8-BCD487128A8E}" srcOrd="0" destOrd="0" presId="urn:microsoft.com/office/officeart/2018/2/layout/IconVerticalSolidList"/>
    <dgm:cxn modelId="{8C6D6C65-B4AE-45C3-AEEC-2560A5E0B32A}" srcId="{0F26CAAB-2890-4F2E-8D61-842EA090BADF}" destId="{6F4C5B56-A02E-42D0-A3E3-AF8415032416}" srcOrd="1" destOrd="0" parTransId="{64332A7B-42C1-4F19-A187-B6D79A0D8FD1}" sibTransId="{75104A2F-08E3-4F4E-BD34-3A1926589F7F}"/>
    <dgm:cxn modelId="{1353D64F-66BB-4D14-8E2F-13DC1A5219C2}" srcId="{0F26CAAB-2890-4F2E-8D61-842EA090BADF}" destId="{1C8EF4D9-A0C1-4B57-9FCB-E53251B10838}" srcOrd="4" destOrd="0" parTransId="{FC283E67-3D2F-4E2A-A37B-4EC21CEC541B}" sibTransId="{898395BC-FCD3-4301-91B0-64BA0587D6FB}"/>
    <dgm:cxn modelId="{F7525773-C2D0-40A0-A9BC-CC11838270F6}" srcId="{0F26CAAB-2890-4F2E-8D61-842EA090BADF}" destId="{B7372FCA-CFD2-4AA7-BD73-FAB40BB2722A}" srcOrd="2" destOrd="0" parTransId="{79A7C194-77E3-4FBD-9EAF-19305598FEE0}" sibTransId="{B826A04A-B264-48B9-82BB-5E761C85CE0E}"/>
    <dgm:cxn modelId="{DBEA2677-78FC-4EBC-865C-893584028347}" type="presOf" srcId="{1C8EF4D9-A0C1-4B57-9FCB-E53251B10838}" destId="{6BA9FABC-6D55-4B94-B023-FF777FE01C49}" srcOrd="0" destOrd="0" presId="urn:microsoft.com/office/officeart/2018/2/layout/IconVerticalSolidList"/>
    <dgm:cxn modelId="{0CB057A4-309B-4D70-A7C6-C89F9C5F31B4}" srcId="{0F26CAAB-2890-4F2E-8D61-842EA090BADF}" destId="{1747615E-9627-48D9-A0C8-5461D6AF1071}" srcOrd="0" destOrd="0" parTransId="{11950F68-AB02-4594-BB8D-6CF93DABF319}" sibTransId="{08982716-ED9C-45F5-8DD0-999D9BBE411E}"/>
    <dgm:cxn modelId="{51C4C4B1-F480-43AA-9085-8B8F44966A24}" type="presOf" srcId="{6F4C5B56-A02E-42D0-A3E3-AF8415032416}" destId="{D12B9586-975D-43BB-BBE2-D4F18B11660F}" srcOrd="0" destOrd="0" presId="urn:microsoft.com/office/officeart/2018/2/layout/IconVerticalSolidList"/>
    <dgm:cxn modelId="{F70648BB-E834-48A8-A31B-CB8A0CAA6878}" type="presOf" srcId="{B7372FCA-CFD2-4AA7-BD73-FAB40BB2722A}" destId="{A2763AA2-E3D0-47D1-82AD-7E03FA8CBEEB}" srcOrd="0" destOrd="0" presId="urn:microsoft.com/office/officeart/2018/2/layout/IconVerticalSolidList"/>
    <dgm:cxn modelId="{DF11AEC4-2993-4741-B2C8-E33FB6B5C50F}" srcId="{0F26CAAB-2890-4F2E-8D61-842EA090BADF}" destId="{92F8480A-D35E-4674-9D20-6696D9AF8A87}" srcOrd="3" destOrd="0" parTransId="{17D4967C-963C-4A12-8764-3361A143DFB1}" sibTransId="{880F82D0-1E56-461B-9473-AC24EF2DA68A}"/>
    <dgm:cxn modelId="{CEE550DE-F655-4573-BC10-1F3971AEB488}" type="presOf" srcId="{0F26CAAB-2890-4F2E-8D61-842EA090BADF}" destId="{5B1DAAB4-7C68-49D7-A31A-C189CCE4C04A}" srcOrd="0" destOrd="0" presId="urn:microsoft.com/office/officeart/2018/2/layout/IconVerticalSolidList"/>
    <dgm:cxn modelId="{487A66F6-89C8-45C0-9F4A-017EF91C4648}" type="presOf" srcId="{1747615E-9627-48D9-A0C8-5461D6AF1071}" destId="{B0545B21-043E-4920-8A28-35D62822B63B}" srcOrd="0" destOrd="0" presId="urn:microsoft.com/office/officeart/2018/2/layout/IconVerticalSolidList"/>
    <dgm:cxn modelId="{ED9E65D1-14D8-4BF9-B1D8-8E06A1558429}" type="presParOf" srcId="{5B1DAAB4-7C68-49D7-A31A-C189CCE4C04A}" destId="{47B7EC0D-F6FD-4D03-AD78-6BA33326F8E2}" srcOrd="0" destOrd="0" presId="urn:microsoft.com/office/officeart/2018/2/layout/IconVerticalSolidList"/>
    <dgm:cxn modelId="{D946533E-44E6-4B80-B8CA-6730302CB751}" type="presParOf" srcId="{47B7EC0D-F6FD-4D03-AD78-6BA33326F8E2}" destId="{811965F9-787E-425B-84D5-E4999B7920AF}" srcOrd="0" destOrd="0" presId="urn:microsoft.com/office/officeart/2018/2/layout/IconVerticalSolidList"/>
    <dgm:cxn modelId="{1E063E37-B540-4BE1-9146-A39EAE43F820}" type="presParOf" srcId="{47B7EC0D-F6FD-4D03-AD78-6BA33326F8E2}" destId="{35E8F2DE-3226-4FAF-B333-11DD66B8E672}" srcOrd="1" destOrd="0" presId="urn:microsoft.com/office/officeart/2018/2/layout/IconVerticalSolidList"/>
    <dgm:cxn modelId="{23EC61DD-28E5-4097-8198-A0259A3C7697}" type="presParOf" srcId="{47B7EC0D-F6FD-4D03-AD78-6BA33326F8E2}" destId="{334EB3C9-DDF7-42CA-A1F9-DF01CB147593}" srcOrd="2" destOrd="0" presId="urn:microsoft.com/office/officeart/2018/2/layout/IconVerticalSolidList"/>
    <dgm:cxn modelId="{A0108DEB-D3A7-4782-99C1-93EB48BCA547}" type="presParOf" srcId="{47B7EC0D-F6FD-4D03-AD78-6BA33326F8E2}" destId="{B0545B21-043E-4920-8A28-35D62822B63B}" srcOrd="3" destOrd="0" presId="urn:microsoft.com/office/officeart/2018/2/layout/IconVerticalSolidList"/>
    <dgm:cxn modelId="{3F63297D-BB3C-4175-82E9-11581E264C1A}" type="presParOf" srcId="{5B1DAAB4-7C68-49D7-A31A-C189CCE4C04A}" destId="{7A69BA54-9810-487C-B16A-3F9BBDA38727}" srcOrd="1" destOrd="0" presId="urn:microsoft.com/office/officeart/2018/2/layout/IconVerticalSolidList"/>
    <dgm:cxn modelId="{C5FD3DDB-0149-4D0F-BF73-19E05AFABA48}" type="presParOf" srcId="{5B1DAAB4-7C68-49D7-A31A-C189CCE4C04A}" destId="{6D375F22-6870-47F6-B2E7-5613808BFF58}" srcOrd="2" destOrd="0" presId="urn:microsoft.com/office/officeart/2018/2/layout/IconVerticalSolidList"/>
    <dgm:cxn modelId="{5C8DEBD1-5555-4C2D-A25C-37D0ECB25464}" type="presParOf" srcId="{6D375F22-6870-47F6-B2E7-5613808BFF58}" destId="{1BFA2896-1BB0-47EE-A4E5-B20F922CCF5C}" srcOrd="0" destOrd="0" presId="urn:microsoft.com/office/officeart/2018/2/layout/IconVerticalSolidList"/>
    <dgm:cxn modelId="{3E27C7C0-AF68-43B8-BFCE-4CB8901E281A}" type="presParOf" srcId="{6D375F22-6870-47F6-B2E7-5613808BFF58}" destId="{20B2896D-A864-4BF5-AB1E-4DBD51061DE6}" srcOrd="1" destOrd="0" presId="urn:microsoft.com/office/officeart/2018/2/layout/IconVerticalSolidList"/>
    <dgm:cxn modelId="{DE3E2097-0951-4FB3-AFF4-69757BDB773B}" type="presParOf" srcId="{6D375F22-6870-47F6-B2E7-5613808BFF58}" destId="{9E44480F-F593-4F2B-8DD1-C3357411E9DB}" srcOrd="2" destOrd="0" presId="urn:microsoft.com/office/officeart/2018/2/layout/IconVerticalSolidList"/>
    <dgm:cxn modelId="{257CBAAA-F854-4B72-93AE-6739B6072086}" type="presParOf" srcId="{6D375F22-6870-47F6-B2E7-5613808BFF58}" destId="{D12B9586-975D-43BB-BBE2-D4F18B11660F}" srcOrd="3" destOrd="0" presId="urn:microsoft.com/office/officeart/2018/2/layout/IconVerticalSolidList"/>
    <dgm:cxn modelId="{6C813F4A-FD92-47B8-8BEE-E09CAC6A6C64}" type="presParOf" srcId="{5B1DAAB4-7C68-49D7-A31A-C189CCE4C04A}" destId="{E7C32968-982F-419A-A6CA-F6EEA86BF2BE}" srcOrd="3" destOrd="0" presId="urn:microsoft.com/office/officeart/2018/2/layout/IconVerticalSolidList"/>
    <dgm:cxn modelId="{80B146AE-80CD-4CD7-908E-24A954B09DD2}" type="presParOf" srcId="{5B1DAAB4-7C68-49D7-A31A-C189CCE4C04A}" destId="{367CE2E9-DEA9-466B-B4C3-59BD971D2D00}" srcOrd="4" destOrd="0" presId="urn:microsoft.com/office/officeart/2018/2/layout/IconVerticalSolidList"/>
    <dgm:cxn modelId="{AF9CD2F6-F549-4DDA-ADA1-BE472BD36E8A}" type="presParOf" srcId="{367CE2E9-DEA9-466B-B4C3-59BD971D2D00}" destId="{1AC5D46D-CC4E-4AD9-BB8F-7BECE0F7BB54}" srcOrd="0" destOrd="0" presId="urn:microsoft.com/office/officeart/2018/2/layout/IconVerticalSolidList"/>
    <dgm:cxn modelId="{EBE066C2-43A0-46A3-8FC6-61142E08D4E8}" type="presParOf" srcId="{367CE2E9-DEA9-466B-B4C3-59BD971D2D00}" destId="{A500D50B-0D61-4781-97DD-ABEDFB429DAE}" srcOrd="1" destOrd="0" presId="urn:microsoft.com/office/officeart/2018/2/layout/IconVerticalSolidList"/>
    <dgm:cxn modelId="{B6FCF0FF-AD7E-4068-8201-9A662954ACEA}" type="presParOf" srcId="{367CE2E9-DEA9-466B-B4C3-59BD971D2D00}" destId="{D7B6B0DD-682E-42B3-A1F2-9471DF840609}" srcOrd="2" destOrd="0" presId="urn:microsoft.com/office/officeart/2018/2/layout/IconVerticalSolidList"/>
    <dgm:cxn modelId="{BD83C4DD-2218-46EA-ADDB-431DEBF46871}" type="presParOf" srcId="{367CE2E9-DEA9-466B-B4C3-59BD971D2D00}" destId="{A2763AA2-E3D0-47D1-82AD-7E03FA8CBEEB}" srcOrd="3" destOrd="0" presId="urn:microsoft.com/office/officeart/2018/2/layout/IconVerticalSolidList"/>
    <dgm:cxn modelId="{6DE24330-1A6A-4997-88EA-1292EC2F1F30}" type="presParOf" srcId="{5B1DAAB4-7C68-49D7-A31A-C189CCE4C04A}" destId="{CA2A26EC-A9F6-4734-9A83-A628856C2819}" srcOrd="5" destOrd="0" presId="urn:microsoft.com/office/officeart/2018/2/layout/IconVerticalSolidList"/>
    <dgm:cxn modelId="{34CAA392-6487-4939-8810-2B337AA622AB}" type="presParOf" srcId="{5B1DAAB4-7C68-49D7-A31A-C189CCE4C04A}" destId="{5603EDEE-1AE9-4995-8400-36F91F06BE35}" srcOrd="6" destOrd="0" presId="urn:microsoft.com/office/officeart/2018/2/layout/IconVerticalSolidList"/>
    <dgm:cxn modelId="{027C3BAC-226D-4BF4-9570-E901E8539847}" type="presParOf" srcId="{5603EDEE-1AE9-4995-8400-36F91F06BE35}" destId="{4C1638F0-0B6E-447D-B56C-0DA9EDE1BAB9}" srcOrd="0" destOrd="0" presId="urn:microsoft.com/office/officeart/2018/2/layout/IconVerticalSolidList"/>
    <dgm:cxn modelId="{280191D0-E91A-4146-9259-87D9CE5E28FC}" type="presParOf" srcId="{5603EDEE-1AE9-4995-8400-36F91F06BE35}" destId="{3BCF7F18-FEE8-4DC0-91F8-FA3EA8114A7F}" srcOrd="1" destOrd="0" presId="urn:microsoft.com/office/officeart/2018/2/layout/IconVerticalSolidList"/>
    <dgm:cxn modelId="{E493904A-B683-4E95-8901-3F6F3DE5DC90}" type="presParOf" srcId="{5603EDEE-1AE9-4995-8400-36F91F06BE35}" destId="{E0944BB4-B436-45C8-9703-466ECB3A40E5}" srcOrd="2" destOrd="0" presId="urn:microsoft.com/office/officeart/2018/2/layout/IconVerticalSolidList"/>
    <dgm:cxn modelId="{2398F40C-304E-44E9-A232-6B78AB0E1950}" type="presParOf" srcId="{5603EDEE-1AE9-4995-8400-36F91F06BE35}" destId="{9AA8DC39-0134-46F9-B5C8-BCD487128A8E}" srcOrd="3" destOrd="0" presId="urn:microsoft.com/office/officeart/2018/2/layout/IconVerticalSolidList"/>
    <dgm:cxn modelId="{7F98B628-42D5-4C6C-AE17-6B8C0B42D25A}" type="presParOf" srcId="{5B1DAAB4-7C68-49D7-A31A-C189CCE4C04A}" destId="{379DA7A1-C7AE-4015-A25F-F724BB50CFB2}" srcOrd="7" destOrd="0" presId="urn:microsoft.com/office/officeart/2018/2/layout/IconVerticalSolidList"/>
    <dgm:cxn modelId="{7048DF8E-3FE5-442B-9AEC-B49891FEB457}" type="presParOf" srcId="{5B1DAAB4-7C68-49D7-A31A-C189CCE4C04A}" destId="{B719CA17-FEBB-4AF7-BED9-A87025C73677}" srcOrd="8" destOrd="0" presId="urn:microsoft.com/office/officeart/2018/2/layout/IconVerticalSolidList"/>
    <dgm:cxn modelId="{7773021D-B48C-4BC3-8F15-88785BD01125}" type="presParOf" srcId="{B719CA17-FEBB-4AF7-BED9-A87025C73677}" destId="{3226E4DD-BB46-4B90-98E5-69ED06BB26C0}" srcOrd="0" destOrd="0" presId="urn:microsoft.com/office/officeart/2018/2/layout/IconVerticalSolidList"/>
    <dgm:cxn modelId="{9FF422D5-6C41-42D5-BA55-9440B980B8E5}" type="presParOf" srcId="{B719CA17-FEBB-4AF7-BED9-A87025C73677}" destId="{0EC31EEE-C7FB-48BE-BF78-10491E48A23E}" srcOrd="1" destOrd="0" presId="urn:microsoft.com/office/officeart/2018/2/layout/IconVerticalSolidList"/>
    <dgm:cxn modelId="{33EECCE8-8EA8-4E49-9DF5-1506EAAF2A70}" type="presParOf" srcId="{B719CA17-FEBB-4AF7-BED9-A87025C73677}" destId="{6863B888-5DD9-4A16-850C-0B72090B5DBF}" srcOrd="2" destOrd="0" presId="urn:microsoft.com/office/officeart/2018/2/layout/IconVerticalSolidList"/>
    <dgm:cxn modelId="{64702323-3D85-44A4-A8E2-B3CDCC5BBF3F}" type="presParOf" srcId="{B719CA17-FEBB-4AF7-BED9-A87025C73677}" destId="{6BA9FABC-6D55-4B94-B023-FF777FE01C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965F9-787E-425B-84D5-E4999B7920AF}">
      <dsp:nvSpPr>
        <dsp:cNvPr id="0" name=""/>
        <dsp:cNvSpPr/>
      </dsp:nvSpPr>
      <dsp:spPr>
        <a:xfrm>
          <a:off x="0" y="0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8F2DE-3226-4FAF-B333-11DD66B8E672}">
      <dsp:nvSpPr>
        <dsp:cNvPr id="0" name=""/>
        <dsp:cNvSpPr/>
      </dsp:nvSpPr>
      <dsp:spPr>
        <a:xfrm>
          <a:off x="247723" y="188101"/>
          <a:ext cx="450406" cy="450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45B21-043E-4920-8A28-35D62822B63B}">
      <dsp:nvSpPr>
        <dsp:cNvPr id="0" name=""/>
        <dsp:cNvSpPr/>
      </dsp:nvSpPr>
      <dsp:spPr>
        <a:xfrm>
          <a:off x="945853" y="3844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 partir de ahora asumiremos que las variables definidas en cada elemento de la población son </a:t>
          </a:r>
          <a:r>
            <a:rPr lang="es-ES" sz="1400" kern="1200" dirty="0">
              <a:solidFill>
                <a:srgbClr val="92D050"/>
              </a:solidFill>
            </a:rPr>
            <a:t>numéricas</a:t>
          </a:r>
          <a:r>
            <a:rPr lang="es-ES" sz="1400" kern="1200" dirty="0"/>
            <a:t>.</a:t>
          </a:r>
          <a:endParaRPr lang="en-US" sz="1400" kern="1200" dirty="0"/>
        </a:p>
      </dsp:txBody>
      <dsp:txXfrm>
        <a:off x="945853" y="3844"/>
        <a:ext cx="5710915" cy="818920"/>
      </dsp:txXfrm>
    </dsp:sp>
    <dsp:sp modelId="{1BFA2896-1BB0-47EE-A4E5-B20F922CCF5C}">
      <dsp:nvSpPr>
        <dsp:cNvPr id="0" name=""/>
        <dsp:cNvSpPr/>
      </dsp:nvSpPr>
      <dsp:spPr>
        <a:xfrm>
          <a:off x="0" y="1027495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2896D-A864-4BF5-AB1E-4DBD51061DE6}">
      <dsp:nvSpPr>
        <dsp:cNvPr id="0" name=""/>
        <dsp:cNvSpPr/>
      </dsp:nvSpPr>
      <dsp:spPr>
        <a:xfrm>
          <a:off x="247723" y="1211753"/>
          <a:ext cx="450406" cy="450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B9586-975D-43BB-BBE2-D4F18B11660F}">
      <dsp:nvSpPr>
        <dsp:cNvPr id="0" name=""/>
        <dsp:cNvSpPr/>
      </dsp:nvSpPr>
      <dsp:spPr>
        <a:xfrm>
          <a:off x="945853" y="1027495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En particular, cualquier variable cualitativa se transformará a una escala numérica.</a:t>
          </a:r>
          <a:endParaRPr lang="en-US" sz="1400" kern="1200" dirty="0"/>
        </a:p>
      </dsp:txBody>
      <dsp:txXfrm>
        <a:off x="945853" y="1027495"/>
        <a:ext cx="5710915" cy="818920"/>
      </dsp:txXfrm>
    </dsp:sp>
    <dsp:sp modelId="{1AC5D46D-CC4E-4AD9-BB8F-7BECE0F7BB54}">
      <dsp:nvSpPr>
        <dsp:cNvPr id="0" name=""/>
        <dsp:cNvSpPr/>
      </dsp:nvSpPr>
      <dsp:spPr>
        <a:xfrm>
          <a:off x="0" y="2051147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0D50B-0D61-4781-97DD-ABEDFB429DAE}">
      <dsp:nvSpPr>
        <dsp:cNvPr id="0" name=""/>
        <dsp:cNvSpPr/>
      </dsp:nvSpPr>
      <dsp:spPr>
        <a:xfrm>
          <a:off x="247723" y="2235404"/>
          <a:ext cx="450406" cy="450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63AA2-E3D0-47D1-82AD-7E03FA8CBEEB}">
      <dsp:nvSpPr>
        <dsp:cNvPr id="0" name=""/>
        <dsp:cNvSpPr/>
      </dsp:nvSpPr>
      <dsp:spPr>
        <a:xfrm>
          <a:off x="945853" y="2051147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Por ejemplo, la variable </a:t>
          </a:r>
          <a:r>
            <a:rPr lang="es-ES" sz="1400" kern="1200" dirty="0">
              <a:solidFill>
                <a:srgbClr val="FF0000"/>
              </a:solidFill>
            </a:rPr>
            <a:t>sexo</a:t>
          </a:r>
          <a:r>
            <a:rPr lang="es-ES" sz="1400" kern="1200" dirty="0"/>
            <a:t> se puede convertir en numérica asignando cero al chico y uno a la chica (o viceversa).</a:t>
          </a:r>
          <a:endParaRPr lang="en-US" sz="1400" kern="1200" dirty="0"/>
        </a:p>
      </dsp:txBody>
      <dsp:txXfrm>
        <a:off x="945853" y="2051147"/>
        <a:ext cx="5710915" cy="818920"/>
      </dsp:txXfrm>
    </dsp:sp>
    <dsp:sp modelId="{4C1638F0-0B6E-447D-B56C-0DA9EDE1BAB9}">
      <dsp:nvSpPr>
        <dsp:cNvPr id="0" name=""/>
        <dsp:cNvSpPr/>
      </dsp:nvSpPr>
      <dsp:spPr>
        <a:xfrm>
          <a:off x="0" y="3074798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F7F18-FEE8-4DC0-91F8-FA3EA8114A7F}">
      <dsp:nvSpPr>
        <dsp:cNvPr id="0" name=""/>
        <dsp:cNvSpPr/>
      </dsp:nvSpPr>
      <dsp:spPr>
        <a:xfrm>
          <a:off x="247723" y="3259055"/>
          <a:ext cx="450406" cy="450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8DC39-0134-46F9-B5C8-BCD487128A8E}">
      <dsp:nvSpPr>
        <dsp:cNvPr id="0" name=""/>
        <dsp:cNvSpPr/>
      </dsp:nvSpPr>
      <dsp:spPr>
        <a:xfrm>
          <a:off x="945853" y="3074798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La asignación de valores numéricos es arbitraria.</a:t>
          </a:r>
          <a:endParaRPr lang="en-US" sz="1400" kern="1200" dirty="0"/>
        </a:p>
      </dsp:txBody>
      <dsp:txXfrm>
        <a:off x="945853" y="3074798"/>
        <a:ext cx="5710915" cy="818920"/>
      </dsp:txXfrm>
    </dsp:sp>
    <dsp:sp modelId="{3226E4DD-BB46-4B90-98E5-69ED06BB26C0}">
      <dsp:nvSpPr>
        <dsp:cNvPr id="0" name=""/>
        <dsp:cNvSpPr/>
      </dsp:nvSpPr>
      <dsp:spPr>
        <a:xfrm>
          <a:off x="0" y="4098449"/>
          <a:ext cx="6656769" cy="818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1EEE-C7FB-48BE-BF78-10491E48A23E}">
      <dsp:nvSpPr>
        <dsp:cNvPr id="0" name=""/>
        <dsp:cNvSpPr/>
      </dsp:nvSpPr>
      <dsp:spPr>
        <a:xfrm>
          <a:off x="247723" y="4282706"/>
          <a:ext cx="450406" cy="450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FABC-6D55-4B94-B023-FF777FE01C49}">
      <dsp:nvSpPr>
        <dsp:cNvPr id="0" name=""/>
        <dsp:cNvSpPr/>
      </dsp:nvSpPr>
      <dsp:spPr>
        <a:xfrm>
          <a:off x="945853" y="4098449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Podemos suponer que los valores disponibles de la variable multivariante están en una matriz, a la que llamaremos matriz de datos (o </a:t>
          </a:r>
          <a:r>
            <a:rPr lang="es-ES" sz="1400" kern="1200" dirty="0">
              <a:solidFill>
                <a:srgbClr val="00B0F0"/>
              </a:solidFill>
            </a:rPr>
            <a:t>vector aleatorio</a:t>
          </a:r>
          <a:r>
            <a:rPr lang="es-ES" sz="1400" kern="1200" dirty="0"/>
            <a:t>).</a:t>
          </a:r>
          <a:endParaRPr lang="en-US" sz="1400" kern="1200" dirty="0"/>
        </a:p>
      </dsp:txBody>
      <dsp:txXfrm>
        <a:off x="945853" y="4098449"/>
        <a:ext cx="5710915" cy="81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7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5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44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6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7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1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33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5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07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179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55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23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84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8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7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4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6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2363948-5AF1-4DC9-8290-D8EC8D0D3F3C}"/>
              </a:ext>
            </a:extLst>
          </p:cNvPr>
          <p:cNvSpPr/>
          <p:nvPr/>
        </p:nvSpPr>
        <p:spPr>
          <a:xfrm>
            <a:off x="0" y="2776491"/>
            <a:ext cx="12192000" cy="130501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0491" y="2186910"/>
            <a:ext cx="10011018" cy="1646302"/>
          </a:xfrm>
        </p:spPr>
        <p:txBody>
          <a:bodyPr>
            <a:normAutofit fontScale="90000"/>
          </a:bodyPr>
          <a:lstStyle/>
          <a:p>
            <a:r>
              <a:rPr lang="es-ES" sz="6600" b="1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Variable aleatoria multivariante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791600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es una variable aleatoria multivariante?</a:t>
            </a:r>
            <a:br>
              <a:rPr lang="es-ES" dirty="0"/>
            </a:b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38294" y="1649466"/>
            <a:ext cx="8484083" cy="44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Cuando se mide un conjunto de variables aleatorias en cada elemento de la población, diremos que se ha definido una </a:t>
            </a:r>
            <a:r>
              <a:rPr lang="es-ES" dirty="0">
                <a:solidFill>
                  <a:srgbClr val="92D050"/>
                </a:solidFill>
              </a:rPr>
              <a:t>variable aleatoria multivariante o multidimensional</a:t>
            </a:r>
            <a:r>
              <a:rPr lang="es-ES" dirty="0">
                <a:solidFill>
                  <a:schemeClr val="bg1"/>
                </a:solidFill>
              </a:rPr>
              <a:t>.
Las variables que se miden pueden ser cualitativas o cuantitativas.
Algunos </a:t>
            </a:r>
            <a:r>
              <a:rPr lang="es-ES" dirty="0">
                <a:solidFill>
                  <a:srgbClr val="FFC000"/>
                </a:solidFill>
              </a:rPr>
              <a:t>ejemplos</a:t>
            </a:r>
            <a:r>
              <a:rPr lang="es-ES" dirty="0">
                <a:solidFill>
                  <a:schemeClr val="bg1"/>
                </a:solidFill>
              </a:rPr>
              <a:t> de variables multivariantes son los siguientes:</a:t>
            </a:r>
          </a:p>
          <a:p>
            <a:pPr marL="857250" lvl="1" indent="-400050" algn="just">
              <a:spcAft>
                <a:spcPts val="1800"/>
              </a:spcAft>
              <a:buFont typeface="+mj-lt"/>
              <a:buAutoNum type="romanLcPeriod"/>
            </a:pPr>
            <a:r>
              <a:rPr lang="es-ES" dirty="0">
                <a:solidFill>
                  <a:schemeClr val="bg1"/>
                </a:solidFill>
              </a:rPr>
              <a:t>Para cada </a:t>
            </a:r>
            <a:r>
              <a:rPr lang="es-ES" dirty="0">
                <a:solidFill>
                  <a:srgbClr val="00B0F0"/>
                </a:solidFill>
              </a:rPr>
              <a:t>estudiante</a:t>
            </a:r>
            <a:r>
              <a:rPr lang="es-ES" dirty="0">
                <a:solidFill>
                  <a:schemeClr val="bg1"/>
                </a:solidFill>
              </a:rPr>
              <a:t> de una universidad, medimos: la edad, el sexo, la nota media del curso, la ciudad de residencia.
Para cada una de las </a:t>
            </a:r>
            <a:r>
              <a:rPr lang="es-ES" dirty="0">
                <a:solidFill>
                  <a:srgbClr val="00B0F0"/>
                </a:solidFill>
              </a:rPr>
              <a:t>empresas</a:t>
            </a:r>
            <a:r>
              <a:rPr lang="es-ES" dirty="0">
                <a:solidFill>
                  <a:schemeClr val="bg1"/>
                </a:solidFill>
              </a:rPr>
              <a:t> de una zona industrial medimos: el número de trabajadores, la facturación, el sector industrial.
Para cada </a:t>
            </a:r>
            <a:r>
              <a:rPr lang="es-ES" dirty="0">
                <a:solidFill>
                  <a:srgbClr val="00B0F0"/>
                </a:solidFill>
              </a:rPr>
              <a:t>país</a:t>
            </a:r>
            <a:r>
              <a:rPr lang="es-ES" dirty="0">
                <a:solidFill>
                  <a:schemeClr val="bg1"/>
                </a:solidFill>
              </a:rPr>
              <a:t> del mundo medimos: 10 indicadores de desarrollo.</a:t>
            </a:r>
            <a:endParaRPr lang="es-E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46C8045-93B8-444F-AF92-73386C3A4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306159"/>
              </p:ext>
            </p:extLst>
          </p:nvPr>
        </p:nvGraphicFramePr>
        <p:xfrm>
          <a:off x="1126968" y="835506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23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695558"/>
                <a:ext cx="8653356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la matriz de datos cada </a:t>
                </a:r>
                <a:r>
                  <a:rPr lang="es-ES" dirty="0">
                    <a:solidFill>
                      <a:srgbClr val="00B0F0"/>
                    </a:solidFill>
                  </a:rPr>
                  <a:t>fila</a:t>
                </a:r>
                <a:r>
                  <a:rPr lang="es-ES" dirty="0">
                    <a:solidFill>
                      <a:schemeClr val="bg1"/>
                    </a:solidFill>
                  </a:rPr>
                  <a:t> representa un elemento de la población y cada </a:t>
                </a:r>
                <a:r>
                  <a:rPr lang="es-ES" dirty="0">
                    <a:solidFill>
                      <a:srgbClr val="92D050"/>
                    </a:solidFill>
                  </a:rPr>
                  <a:t>columna</a:t>
                </a:r>
                <a:r>
                  <a:rPr lang="es-ES" dirty="0">
                    <a:solidFill>
                      <a:schemeClr val="bg1"/>
                    </a:solidFill>
                  </a:rPr>
                  <a:t> los valores de cada variable en todos los elementos observados.
La matriz tendrá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rgbClr val="00B0F0"/>
                    </a:solidFill>
                  </a:rPr>
                  <a:t> filas </a:t>
                </a:r>
                <a:r>
                  <a:rPr lang="es-ES" dirty="0">
                    <a:solidFill>
                      <a:schemeClr val="bg1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columnas</a:t>
                </a:r>
                <a:r>
                  <a:rPr lang="es-ES" dirty="0">
                    <a:solidFill>
                      <a:schemeClr val="bg1"/>
                    </a:solidFill>
                  </a:rPr>
                  <a:t>, si hay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 en la población y se han medido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 en cada elemento.
Si llamamos a la matriz de datos </a:t>
                </a:r>
                <a14:m>
                  <m:oMath xmlns:m="http://schemas.openxmlformats.org/officeDocument/2006/math">
                    <m:r>
                      <a:rPr lang="es-ES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entonces 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representa el valor de la variable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 el individuo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donde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400050" lvl="1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cada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columna de tamaño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que representa la variable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medida en los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 de la población.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695558"/>
                <a:ext cx="8653356" cy="4499195"/>
              </a:xfrm>
              <a:prstGeom prst="rect">
                <a:avLst/>
              </a:prstGeom>
              <a:blipFill>
                <a:blip r:embed="rId2"/>
                <a:stretch>
                  <a:fillRect l="-141" t="-1355" r="-5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3">
            <a:extLst>
              <a:ext uri="{FF2B5EF4-FFF2-40B4-BE49-F238E27FC236}">
                <a16:creationId xmlns:a16="http://schemas.microsoft.com/office/drawing/2014/main" id="{E2224A70-CB03-4756-9546-A6983C73C4D2}"/>
              </a:ext>
            </a:extLst>
          </p:cNvPr>
          <p:cNvSpPr txBox="1">
            <a:spLocks/>
          </p:cNvSpPr>
          <p:nvPr/>
        </p:nvSpPr>
        <p:spPr>
          <a:xfrm>
            <a:off x="738294" y="537263"/>
            <a:ext cx="87916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Definiendo la variable aleatoria multivariante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321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Ejemplos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22387" y="1688203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algn="just">
                  <a:spcAft>
                    <a:spcPts val="1800"/>
                  </a:spcAft>
                </a:pPr>
                <a:r>
                  <a:rPr lang="es-ES" sz="1800" dirty="0">
                    <a:solidFill>
                      <a:schemeClr val="bg1"/>
                    </a:solidFill>
                  </a:rPr>
                  <a:t>Medimos la edad: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, género: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, nota promedio del curso: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, y ciudad de residencia: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estudiantes.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Es decir, tenemos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=17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observaciones y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variables.</a:t>
                </a:r>
              </a:p>
              <a:p>
                <a:pPr algn="just"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17,4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87" y="1688203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216" t="-949" r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211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Variable aleatoria multivariante</vt:lpstr>
      <vt:lpstr>¿Qué es una variable aleatoria multivariante? </vt:lpstr>
      <vt:lpstr>Presentación de PowerPoint</vt:lpstr>
      <vt:lpstr>Presentación de PowerPoint</vt:lpstr>
      <vt:lpstr>Ejemplos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random variable</dc:title>
  <dc:creator>Elisa Cabana</dc:creator>
  <cp:lastModifiedBy>Elisa Cabana</cp:lastModifiedBy>
  <cp:revision>12</cp:revision>
  <dcterms:created xsi:type="dcterms:W3CDTF">2019-09-13T18:08:46Z</dcterms:created>
  <dcterms:modified xsi:type="dcterms:W3CDTF">2019-12-11T23:10:51Z</dcterms:modified>
</cp:coreProperties>
</file>