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72" r:id="rId3"/>
    <p:sldId id="261" r:id="rId4"/>
    <p:sldId id="267" r:id="rId5"/>
    <p:sldId id="277" r:id="rId6"/>
    <p:sldId id="278" r:id="rId7"/>
    <p:sldId id="268" r:id="rId8"/>
    <p:sldId id="270" r:id="rId9"/>
    <p:sldId id="271" r:id="rId10"/>
    <p:sldId id="273" r:id="rId11"/>
    <p:sldId id="274" r:id="rId12"/>
    <p:sldId id="276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51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16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470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87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2162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65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99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6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5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6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07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38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1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72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40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82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45556" y="2086742"/>
            <a:ext cx="4299666" cy="3249131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/>
              <a:t>Distribución conjunta y marginales
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B858A17-C5B0-4278-A31E-C26EB9A38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879079" y="1466128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Ejercicio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804969" y="1997398"/>
                <a:ext cx="8804252" cy="4499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b="1" dirty="0">
                    <a:solidFill>
                      <a:srgbClr val="92D050"/>
                    </a:solidFill>
                  </a:rPr>
                  <a:t>¿Pueden dos funciones de densidad conjunta diferentes tener marginales iguales?</a:t>
                </a: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Consideremos un vector aleatorio bivariante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con función de densidad conjunta:</a:t>
                </a:r>
              </a:p>
              <a:p>
                <a:pPr marL="0" indent="0" algn="ctr"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xy</m:t>
                            </m:r>
                          </m:sub>
                        </m:sSub>
                        <m:d>
                          <m:d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		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Y otro vector aleatorio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con función de densidad conjunta:</a:t>
                </a:r>
              </a:p>
              <a:p>
                <a:pPr marL="0" indent="0" algn="ctr"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xy</m:t>
                            </m:r>
                          </m:sub>
                        </m:sSub>
                        <m:d>
                          <m:d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+0.5(2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−1)(2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func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		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ctr">
                  <a:spcAft>
                    <a:spcPts val="1800"/>
                  </a:spcAft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just">
                  <a:spcAft>
                    <a:spcPts val="1800"/>
                  </a:spcAft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69" y="1997398"/>
                <a:ext cx="8804252" cy="4499195"/>
              </a:xfrm>
              <a:prstGeom prst="rect">
                <a:avLst/>
              </a:prstGeom>
              <a:blipFill>
                <a:blip r:embed="rId2"/>
                <a:stretch>
                  <a:fillRect l="-554" t="-94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407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Ejercicio 3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04969" y="1997398"/>
            <a:ext cx="8804252" cy="4499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</a:pPr>
            <a:r>
              <a:rPr lang="es-ES" b="1" dirty="0">
                <a:solidFill>
                  <a:srgbClr val="92D050"/>
                </a:solidFill>
              </a:rPr>
              <a:t>¿Pueden dos funciones de densidad conjunta diferentes tener marginales iguales?</a:t>
            </a:r>
            <a:endParaRPr lang="es-ES" dirty="0">
              <a:solidFill>
                <a:schemeClr val="bg1"/>
              </a:solidFill>
            </a:endParaRPr>
          </a:p>
          <a:p>
            <a:pPr marL="0" indent="0" algn="just">
              <a:spcAft>
                <a:spcPts val="1800"/>
              </a:spcAft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 algn="ctr">
              <a:spcAft>
                <a:spcPts val="1800"/>
              </a:spcAft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 algn="just">
              <a:spcAft>
                <a:spcPts val="1800"/>
              </a:spcAft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1569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Ejercicio 3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04969" y="1997398"/>
            <a:ext cx="8804252" cy="4499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</a:pPr>
            <a:r>
              <a:rPr lang="es-ES" b="1" dirty="0">
                <a:solidFill>
                  <a:srgbClr val="92D050"/>
                </a:solidFill>
              </a:rPr>
              <a:t>¿Pueden dos funciones de densidad conjunta diferentes tener marginales iguales?</a:t>
            </a:r>
            <a:endParaRPr lang="es-ES" dirty="0">
              <a:solidFill>
                <a:schemeClr val="bg1"/>
              </a:solidFill>
            </a:endParaRPr>
          </a:p>
          <a:p>
            <a:pPr marL="0" indent="0" algn="just">
              <a:spcAft>
                <a:spcPts val="1800"/>
              </a:spcAft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 algn="ctr">
              <a:spcAft>
                <a:spcPts val="1800"/>
              </a:spcAft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 algn="just">
              <a:spcAft>
                <a:spcPts val="1800"/>
              </a:spcAft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8916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Ejercicio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804969" y="1997398"/>
                <a:ext cx="8173569" cy="4499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b="1" dirty="0">
                    <a:solidFill>
                      <a:srgbClr val="92D050"/>
                    </a:solidFill>
                  </a:rPr>
                  <a:t>¿Pueden dos funciones de densidad conjunta diferentes tener marginales iguales?</a:t>
                </a: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just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Ambas funciones de densidad conjunta tienen las siguientes funciones de densidad marginales:</a:t>
                </a:r>
              </a:p>
              <a:p>
                <a:pPr marL="0" indent="0" algn="ctr"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  <m:d>
                          <m:d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		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ctr"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  <m:d>
                          <m:d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		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just">
                  <a:spcAft>
                    <a:spcPts val="1800"/>
                  </a:spcAft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ctr">
                  <a:spcAft>
                    <a:spcPts val="1800"/>
                  </a:spcAft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just">
                  <a:spcAft>
                    <a:spcPts val="1800"/>
                  </a:spcAft>
                  <a:buNone/>
                </a:pPr>
                <a:endParaRPr lang="es-ES" dirty="0"/>
              </a:p>
            </p:txBody>
          </p:sp>
        </mc:Choice>
        <mc:Fallback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69" y="1997398"/>
                <a:ext cx="8173569" cy="4499195"/>
              </a:xfrm>
              <a:prstGeom prst="rect">
                <a:avLst/>
              </a:prstGeom>
              <a:blipFill>
                <a:blip r:embed="rId2"/>
                <a:stretch>
                  <a:fillRect l="-597" t="-949" r="-6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07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5C4ED4-38AD-4EB4-B29F-9829CF5B22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Podemos decir que tenemos la </a:t>
                </a:r>
                <a:r>
                  <a:rPr lang="es-ES" dirty="0">
                    <a:solidFill>
                      <a:srgbClr val="92D050"/>
                    </a:solidFill>
                  </a:rPr>
                  <a:t>distribución conjunta </a:t>
                </a:r>
                <a:r>
                  <a:rPr lang="es-ES" dirty="0">
                    <a:solidFill>
                      <a:schemeClr val="bg1"/>
                    </a:solidFill>
                  </a:rPr>
                  <a:t>de una variable aleatoria multivariante cuando se especifica: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857250" lvl="1" indent="-400050">
                  <a:buFont typeface="+mj-lt"/>
                  <a:buAutoNum type="romanLcPeriod"/>
                </a:pPr>
                <a:r>
                  <a:rPr lang="es-ES" dirty="0">
                    <a:solidFill>
                      <a:schemeClr val="bg1"/>
                    </a:solidFill>
                  </a:rPr>
                  <a:t>El </a:t>
                </a:r>
                <a:r>
                  <a:rPr lang="es-ES" dirty="0">
                    <a:solidFill>
                      <a:srgbClr val="FFC000"/>
                    </a:solidFill>
                  </a:rPr>
                  <a:t>espacio muestral </a:t>
                </a:r>
                <a:r>
                  <a:rPr lang="es-ES" dirty="0">
                    <a:solidFill>
                      <a:schemeClr val="bg1"/>
                    </a:solidFill>
                  </a:rPr>
                  <a:t>de los posibles valores que toma la variable, que, en general, es un subconjunto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857250" lvl="1" indent="-400050">
                  <a:buFont typeface="+mj-lt"/>
                  <a:buAutoNum type="romanLcPeriod"/>
                </a:pPr>
                <a:r>
                  <a:rPr lang="es-ES" dirty="0">
                    <a:solidFill>
                      <a:schemeClr val="bg1"/>
                    </a:solidFill>
                  </a:rPr>
                  <a:t>Las </a:t>
                </a:r>
                <a:r>
                  <a:rPr lang="es-ES" dirty="0">
                    <a:solidFill>
                      <a:srgbClr val="FFC000"/>
                    </a:solidFill>
                  </a:rPr>
                  <a:t>probabilidades</a:t>
                </a:r>
                <a:r>
                  <a:rPr lang="es-ES" dirty="0">
                    <a:solidFill>
                      <a:schemeClr val="bg1"/>
                    </a:solidFill>
                  </a:rPr>
                  <a:t> de cada resultado posible del espacio muestral.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D5C4ED4-38AD-4EB4-B29F-9829CF5B22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8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3">
            <a:extLst>
              <a:ext uri="{FF2B5EF4-FFF2-40B4-BE49-F238E27FC236}">
                <a16:creationId xmlns:a16="http://schemas.microsoft.com/office/drawing/2014/main" id="{DA3D7837-8D9C-4348-B3BB-C11B2B5C1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Función de distribución conjunta</a:t>
            </a:r>
          </a:p>
        </p:txBody>
      </p:sp>
    </p:spTree>
    <p:extLst>
      <p:ext uri="{BB962C8B-B14F-4D97-AF65-F5344CB8AC3E}">
        <p14:creationId xmlns:p14="http://schemas.microsoft.com/office/powerpoint/2010/main" val="33911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Función de distribución conjunta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596422" y="1858063"/>
                <a:ext cx="8557103" cy="47031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Considere el </a:t>
                </a:r>
                <a:r>
                  <a:rPr lang="es-ES" dirty="0">
                    <a:solidFill>
                      <a:srgbClr val="FFC000"/>
                    </a:solidFill>
                  </a:rPr>
                  <a:t>vector aleatorio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</a:t>
                </a:r>
                <a:r>
                  <a:rPr lang="es-ES" dirty="0">
                    <a:solidFill>
                      <a:srgbClr val="FFC000"/>
                    </a:solidFill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</a:rPr>
                  <a:t>su función de distribución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tiene las siguientes propiedades:</a:t>
                </a:r>
              </a:p>
              <a:p>
                <a:pPr marL="800100" lvl="1" indent="-400050" algn="just">
                  <a:spcAft>
                    <a:spcPts val="1800"/>
                  </a:spcAft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s-ES" sz="17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s-E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  <m:r>
                      <a:rPr lang="es-ES" sz="17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s-ES" sz="17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800100" lvl="1" indent="-400050" algn="just">
                  <a:spcAft>
                    <a:spcPts val="1800"/>
                  </a:spcAft>
                  <a:buFont typeface="+mj-lt"/>
                  <a:buAutoNum type="roman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  <m:d>
                      <m:dPr>
                        <m:ctrlPr>
                          <a:rPr lang="es-E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s-ES" sz="1700" dirty="0">
                    <a:solidFill>
                      <a:schemeClr val="bg1"/>
                    </a:solidFill>
                  </a:rPr>
                  <a:t> es monótona creciente con respecto a </a:t>
                </a:r>
                <a14:m>
                  <m:oMath xmlns:m="http://schemas.openxmlformats.org/officeDocument/2006/math">
                    <m:r>
                      <a:rPr lang="es-ES" sz="1800" b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sz="1700" dirty="0">
                    <a:solidFill>
                      <a:schemeClr val="bg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s-ES" sz="1800" b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endParaRPr lang="es-ES" sz="1700" dirty="0">
                  <a:solidFill>
                    <a:schemeClr val="bg1"/>
                  </a:solidFill>
                </a:endParaRPr>
              </a:p>
              <a:p>
                <a:pPr marL="800100" lvl="1" indent="-400050" algn="just">
                  <a:spcAft>
                    <a:spcPts val="1800"/>
                  </a:spcAft>
                  <a:buFont typeface="+mj-lt"/>
                  <a:buAutoNum type="romanL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s-E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ES" sz="17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1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xy</m:t>
                            </m:r>
                          </m:sub>
                        </m:sSub>
                        <m:d>
                          <m:d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s-E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es-ES" sz="17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E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ES" sz="17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1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xy</m:t>
                            </m:r>
                          </m:sub>
                        </m:sSub>
                        <m:d>
                          <m:d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s-E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es-ES" sz="17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E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ES" sz="17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1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xy</m:t>
                            </m:r>
                          </m:sub>
                        </m:sSub>
                        <m:d>
                          <m:d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s-E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es-ES" sz="1700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800100" lvl="1" indent="-400050" algn="just">
                  <a:spcAft>
                    <a:spcPts val="1800"/>
                  </a:spcAft>
                  <a:buFont typeface="+mj-lt"/>
                  <a:buAutoNum type="romanL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s-E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ES" sz="17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s-E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1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xy</m:t>
                            </m:r>
                          </m:sub>
                        </m:sSub>
                        <m:d>
                          <m:d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s-E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endParaRPr lang="es-ES" sz="1700" dirty="0">
                  <a:solidFill>
                    <a:schemeClr val="bg1"/>
                  </a:solidFill>
                </a:endParaRPr>
              </a:p>
              <a:p>
                <a:pPr marL="800100" lvl="1" indent="-400050" algn="just">
                  <a:spcAft>
                    <a:spcPts val="1800"/>
                  </a:spcAft>
                  <a:buFont typeface="+mj-lt"/>
                  <a:buAutoNum type="romanL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s-E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ES" sz="17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sz="1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s-E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s-ES" sz="1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1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xy</m:t>
                            </m:r>
                          </m:sub>
                        </m:sSub>
                        <m:d>
                          <m:d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s-E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E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1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  <m:r>
                          <a:rPr lang="es-E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s-ES" sz="1700" dirty="0">
                    <a:solidFill>
                      <a:srgbClr val="92D050"/>
                    </a:solidFill>
                  </a:rPr>
                  <a:t> : es la distribución marginal de </a:t>
                </a:r>
                <a14:m>
                  <m:oMath xmlns:m="http://schemas.openxmlformats.org/officeDocument/2006/math">
                    <m:r>
                      <a:rPr lang="es-ES" sz="1800" b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endParaRPr lang="es-ES" sz="1700" dirty="0">
                  <a:solidFill>
                    <a:srgbClr val="92D050"/>
                  </a:solidFill>
                </a:endParaRPr>
              </a:p>
              <a:p>
                <a:pPr marL="800100" lvl="1" indent="-400050" algn="just">
                  <a:spcAft>
                    <a:spcPts val="1800"/>
                  </a:spcAft>
                  <a:buFont typeface="+mj-lt"/>
                  <a:buAutoNum type="romanL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s-E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ES" sz="17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s-E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1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xy</m:t>
                            </m:r>
                          </m:sub>
                        </m:sSub>
                        <m:d>
                          <m:d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s-E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18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  <m:r>
                          <a:rPr lang="es-E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s-ES" sz="1700" dirty="0">
                    <a:solidFill>
                      <a:srgbClr val="92D050"/>
                    </a:solidFill>
                  </a:rPr>
                  <a:t> : es la distribución marginal de </a:t>
                </a:r>
                <a14:m>
                  <m:oMath xmlns:m="http://schemas.openxmlformats.org/officeDocument/2006/math">
                    <m:r>
                      <a:rPr lang="es-ES" sz="1800" b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s-ES" sz="1700" dirty="0">
                  <a:solidFill>
                    <a:srgbClr val="92D050"/>
                  </a:solidFill>
                </a:endParaRPr>
              </a:p>
              <a:p>
                <a:pPr marL="400050" lvl="1" indent="0" algn="just">
                  <a:spcAft>
                    <a:spcPts val="1800"/>
                  </a:spcAft>
                  <a:buNone/>
                </a:pPr>
                <a:endParaRPr lang="es-ES" sz="17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22" y="1858063"/>
                <a:ext cx="8557103" cy="4703158"/>
              </a:xfrm>
              <a:prstGeom prst="rect">
                <a:avLst/>
              </a:prstGeom>
              <a:blipFill>
                <a:blip r:embed="rId2"/>
                <a:stretch>
                  <a:fillRect l="-142" t="-1038" r="-42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90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Caso continuo: función de densidad</a:t>
            </a:r>
            <a:br>
              <a:rPr lang="es-ES" dirty="0"/>
            </a:b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804969" y="1997398"/>
                <a:ext cx="8484083" cy="4499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1" indent="-342900" algn="just"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El vector aleatorio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 sz="18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s-ES" sz="1700" dirty="0">
                    <a:solidFill>
                      <a:schemeClr val="bg1"/>
                    </a:solidFill>
                  </a:rPr>
                  <a:t> es continuo si existe una </a:t>
                </a:r>
                <a:r>
                  <a:rPr lang="es-ES" sz="1700" dirty="0">
                    <a:solidFill>
                      <a:srgbClr val="FFC000"/>
                    </a:solidFill>
                  </a:rPr>
                  <a:t>función de densidad conjunta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de modo que la función de distribución conjunta pueda expresarse como:</a:t>
                </a:r>
              </a:p>
              <a:p>
                <a:pPr marL="0" lvl="1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xy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nary>
                            <m:nary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nary>
                                <m:nary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s-E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xy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𝑑𝑢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𝑑𝑣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        </m:t>
                              </m:r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342900" lvl="1" indent="-342900" algn="just">
                  <a:spcAft>
                    <a:spcPts val="1800"/>
                  </a:spcAft>
                </a:pPr>
                <a:r>
                  <a:rPr lang="es-ES" dirty="0">
                    <a:solidFill>
                      <a:schemeClr val="bg1"/>
                    </a:solidFill>
                  </a:rPr>
                  <a:t>Las </a:t>
                </a:r>
                <a:r>
                  <a:rPr lang="es-ES" dirty="0">
                    <a:solidFill>
                      <a:srgbClr val="92D050"/>
                    </a:solidFill>
                  </a:rPr>
                  <a:t>funciones de densidad marginales </a:t>
                </a:r>
                <a:r>
                  <a:rPr lang="es-ES" dirty="0">
                    <a:solidFill>
                      <a:schemeClr val="bg1"/>
                    </a:solidFill>
                  </a:rPr>
                  <a:t>son:</a:t>
                </a:r>
              </a:p>
              <a:p>
                <a:pPr marL="0" lvl="1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d>
                            <m:d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nary>
                            <m:nary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xy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s-ES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0" lvl="1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nary>
                            <m:nary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xy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342900" lvl="1" indent="-342900" algn="just">
                  <a:spcAft>
                    <a:spcPts val="1800"/>
                  </a:spcAft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lvl="1" indent="0" algn="just">
                  <a:spcAft>
                    <a:spcPts val="1800"/>
                  </a:spcAft>
                  <a:buNone/>
                </a:pPr>
                <a:endParaRPr lang="es-ES" dirty="0"/>
              </a:p>
              <a:p>
                <a:pPr marL="0" lvl="1" indent="0" algn="just">
                  <a:spcAft>
                    <a:spcPts val="1800"/>
                  </a:spcAft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69" y="1997398"/>
                <a:ext cx="8484083" cy="4499195"/>
              </a:xfrm>
              <a:prstGeom prst="rect">
                <a:avLst/>
              </a:prstGeom>
              <a:blipFill>
                <a:blip r:embed="rId2"/>
                <a:stretch>
                  <a:fillRect l="-72" t="-5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23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BF3FD-57CF-4C10-AADE-B69FE5FC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1</a:t>
            </a:r>
            <a:br>
              <a:rPr lang="es-ES" dirty="0"/>
            </a:br>
            <a:r>
              <a:rPr lang="es-ES" dirty="0"/>
              <a:t>Dos variables aleatorias multivariantes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65236C3-9930-4191-B30A-9E502BBD7A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Supongamos ahora que el vector aleatorio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s-ES" sz="1700" dirty="0">
                    <a:solidFill>
                      <a:schemeClr val="bg1"/>
                    </a:solidFill>
                  </a:rPr>
                  <a:t> está formado por dos variables aleatorias multivariantes.</a:t>
                </a:r>
              </a:p>
              <a:p>
                <a:r>
                  <a:rPr lang="es-ES" sz="1700" dirty="0">
                    <a:solidFill>
                      <a:schemeClr val="bg1"/>
                    </a:solidFill>
                  </a:rPr>
                  <a:t>Es decir,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Con función de densidad conjunta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rgbClr val="FFC000"/>
                    </a:solidFill>
                  </a:rPr>
                  <a:t>¿Cómo hallarías la función de densidad marginal de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rgbClr val="FFC000"/>
                    </a:solidFill>
                  </a:rPr>
                  <a:t> ?</a:t>
                </a:r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La densidad marginal de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se hallaría integrando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respecto a todas las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es decir, sin incluir las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s-ES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65236C3-9930-4191-B30A-9E502BBD7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763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BF3FD-57CF-4C10-AADE-B69FE5FC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1</a:t>
            </a:r>
            <a:br>
              <a:rPr lang="es-ES" dirty="0"/>
            </a:br>
            <a:r>
              <a:rPr lang="es-ES" dirty="0"/>
              <a:t>Dos variables aleatorias multivariantes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65236C3-9930-4191-B30A-9E502BBD7A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Supongamos ahora que el vector aleatorio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s-ES" sz="1700" dirty="0">
                    <a:solidFill>
                      <a:schemeClr val="bg1"/>
                    </a:solidFill>
                  </a:rPr>
                  <a:t> está formado por dos variables aleatorias multivariantes.</a:t>
                </a:r>
              </a:p>
              <a:p>
                <a:r>
                  <a:rPr lang="es-ES" sz="1700" dirty="0">
                    <a:solidFill>
                      <a:schemeClr val="bg1"/>
                    </a:solidFill>
                  </a:rPr>
                  <a:t>Es decir,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Con función de densidad conjunta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sty m:val="p"/>
                          </m:rPr>
                          <a:rPr lang="es-ES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rgbClr val="FFC000"/>
                    </a:solidFill>
                  </a:rPr>
                  <a:t>¿Cómo hallarías la función de densidad marginal de una de las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s-E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rgbClr val="FFC000"/>
                    </a:solidFill>
                  </a:rPr>
                  <a:t> dentro de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rgbClr val="FFC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Una vez tengamos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habría que integrar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respecto a las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con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es decir, todas excepto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s-ES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65236C3-9930-4191-B30A-9E502BBD7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20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Ejercicio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804969" y="1997398"/>
                <a:ext cx="8484083" cy="4499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Consideremos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un vector aleatorio continuo con función de densidad conjunta: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xy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s-E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, 0≤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≤1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0               ,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𝑜𝑡𝑟𝑜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𝑐𝑎𝑠𝑜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just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rgbClr val="92D050"/>
                    </a:solidFill>
                  </a:rPr>
                  <a:t>¿Cuáles son las funciones de densidad marginales de </a:t>
                </a:r>
                <a14:m>
                  <m:oMath xmlns:m="http://schemas.openxmlformats.org/officeDocument/2006/math">
                    <m:r>
                      <a:rPr lang="es-ES" b="1" i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rgbClr val="92D050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rgbClr val="92D050"/>
                    </a:solidFill>
                  </a:rPr>
                  <a:t> ?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La primera se obtiene por la integral de la función de densidad conjunta con respecto a </a:t>
                </a:r>
                <a14:m>
                  <m:oMath xmlns:m="http://schemas.openxmlformats.org/officeDocument/2006/math">
                    <m:r>
                      <a:rPr lang="es-E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nary>
                            <m:nary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 b="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E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nary>
                        </m:e>
                      </m:func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nary>
                            <m:nary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nary>
                        </m:fName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)|</m:t>
                      </m:r>
                      <m:f>
                        <m:fPr>
                          <m:type m:val="noBar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69" y="1997398"/>
                <a:ext cx="8484083" cy="4499195"/>
              </a:xfrm>
              <a:prstGeom prst="rect">
                <a:avLst/>
              </a:prstGeom>
              <a:blipFill>
                <a:blip r:embed="rId2"/>
                <a:stretch>
                  <a:fillRect l="-575" t="-949" r="-6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211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Ejercicio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804969" y="1997398"/>
                <a:ext cx="8484083" cy="4499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Consideremos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un vector aleatorio continuo con función de densidad conjunta: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xy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, 0≤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≤1</m:t>
                                  </m:r>
                                </m:e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0               ,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𝑜𝑡𝑟𝑜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𝑐𝑎𝑠𝑜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just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rgbClr val="92D050"/>
                    </a:solidFill>
                  </a:rPr>
                  <a:t>¿Cuáles son las funciones de densidad marginales de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rgbClr val="92D050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rgbClr val="92D050"/>
                    </a:solidFill>
                  </a:rPr>
                  <a:t> ?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Entonces, la función de densidad marginal de </a:t>
                </a:r>
                <a14:m>
                  <m:oMath xmlns:m="http://schemas.openxmlformats.org/officeDocument/2006/math">
                    <m:r>
                      <a:rPr lang="es-E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es: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, 0≤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≤1    </m:t>
                                  </m:r>
                                </m:e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0            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,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𝑜𝑡𝑟𝑜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𝑐𝑎𝑠𝑜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69" y="1997398"/>
                <a:ext cx="8484083" cy="4499195"/>
              </a:xfrm>
              <a:prstGeom prst="rect">
                <a:avLst/>
              </a:prstGeom>
              <a:blipFill>
                <a:blip r:embed="rId2"/>
                <a:stretch>
                  <a:fillRect l="-575" t="-94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11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38294" y="537263"/>
            <a:ext cx="8240244" cy="1320800"/>
          </a:xfrm>
        </p:spPr>
        <p:txBody>
          <a:bodyPr>
            <a:normAutofit/>
          </a:bodyPr>
          <a:lstStyle/>
          <a:p>
            <a:r>
              <a:rPr lang="es-ES" dirty="0"/>
              <a:t>Ejercicio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 txBox="1">
                <a:spLocks/>
              </p:cNvSpPr>
              <p:nvPr/>
            </p:nvSpPr>
            <p:spPr>
              <a:xfrm>
                <a:off x="804969" y="1997398"/>
                <a:ext cx="8484083" cy="4499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Consideremos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un vector aleatorio continuo con función de densidad conjunta: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xy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, 0≤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≤1</m:t>
                                  </m:r>
                                </m:e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0               ,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𝑜𝑡𝑟𝑜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𝑐𝑎𝑠𝑜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 algn="just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rgbClr val="92D050"/>
                    </a:solidFill>
                  </a:rPr>
                  <a:t>¿Cuáles son las funciones de densidad marginales de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rgbClr val="92D050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rgbClr val="92D050"/>
                    </a:solidFill>
                  </a:rPr>
                  <a:t> ?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Análogamente, la función de densidad marginal de </a:t>
                </a:r>
                <a14:m>
                  <m:oMath xmlns:m="http://schemas.openxmlformats.org/officeDocument/2006/math">
                    <m:r>
                      <a:rPr lang="es-E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es: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, 0≤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≤1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0            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,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𝑜𝑡𝑟𝑜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𝑐𝑎𝑠𝑜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69" y="1997398"/>
                <a:ext cx="8484083" cy="4499195"/>
              </a:xfrm>
              <a:prstGeom prst="rect">
                <a:avLst/>
              </a:prstGeom>
              <a:blipFill>
                <a:blip r:embed="rId2"/>
                <a:stretch>
                  <a:fillRect l="-575" t="-94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3289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</TotalTime>
  <Words>543</Words>
  <Application>Microsoft Office PowerPoint</Application>
  <PresentationFormat>Panorámica</PresentationFormat>
  <Paragraphs>73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Trebuchet MS</vt:lpstr>
      <vt:lpstr>Wingdings 3</vt:lpstr>
      <vt:lpstr>Faceta</vt:lpstr>
      <vt:lpstr>Distribución conjunta y marginales
</vt:lpstr>
      <vt:lpstr>Función de distribución conjunta</vt:lpstr>
      <vt:lpstr>Función de distribución conjunta</vt:lpstr>
      <vt:lpstr>Caso continuo: función de densidad </vt:lpstr>
      <vt:lpstr>Ejercicio 1 Dos variables aleatorias multivariantes</vt:lpstr>
      <vt:lpstr>Ejercicio 1 Dos variables aleatorias multivariantes</vt:lpstr>
      <vt:lpstr>Ejercicio 2</vt:lpstr>
      <vt:lpstr>Ejercicio 2</vt:lpstr>
      <vt:lpstr>Ejercicio 2</vt:lpstr>
      <vt:lpstr>Ejercicio 3</vt:lpstr>
      <vt:lpstr>Ejercicio 3</vt:lpstr>
      <vt:lpstr>Ejercicio 3</vt:lpstr>
      <vt:lpstr>Ejercicio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and marginals distributions</dc:title>
  <dc:creator>Elisa Cabana</dc:creator>
  <cp:lastModifiedBy>Elisa Cabana</cp:lastModifiedBy>
  <cp:revision>18</cp:revision>
  <dcterms:created xsi:type="dcterms:W3CDTF">2019-09-14T07:48:24Z</dcterms:created>
  <dcterms:modified xsi:type="dcterms:W3CDTF">2019-12-12T20:07:25Z</dcterms:modified>
</cp:coreProperties>
</file>