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85" r:id="rId2"/>
  </p:sldMasterIdLst>
  <p:sldIdLst>
    <p:sldId id="256" r:id="rId3"/>
    <p:sldId id="261" r:id="rId4"/>
    <p:sldId id="273" r:id="rId5"/>
    <p:sldId id="274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8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8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1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991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83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9418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84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52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4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6E8CE-2144-435D-9713-C97F9F064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CA837D-5750-4BE3-9ADC-0F3C59C1E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C04E32-1F25-44D3-84E0-D7E92D5B3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54675C-3CFE-42E2-A726-3B0FA461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429BDA-DDF4-48A6-A9E0-2E3B639F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88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ECCD2-4266-4AE9-A215-F4A5CB28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37598-1044-4F66-8080-F8238CD0B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A925C-7C45-43BC-AA1A-8ADDF2A5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F5799D-0E7B-4A24-8918-F87AFFA2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747C5B-AB30-487C-B88F-E167F8C4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291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CF329-585E-4D09-87B5-1372F892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53851B-5993-42FF-9C90-B24A352BD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8C05B5-355B-4C6B-9545-236C6D67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6B3A64-6DBA-4B78-BEA1-5E50523D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AEA8C5-3CAE-4D00-B970-E00A5C4E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2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6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AC502-B981-4470-A49C-8734A115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854CFF-2FE2-4FA7-B808-1023992CA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DE53FB-3418-4F59-B307-7CA8877F1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7AF638-50B5-41B6-927F-55139635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957BBE-4BFA-4A31-A026-729A2ED4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6B3D9D-BC1D-4087-BEEC-C62FEC38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0648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B66FA-7A5B-437C-A02A-8A095601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A10F8C-5432-4C9B-86EC-8D50D6FE9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BF082D-1A92-4EC7-8F57-8DBEAFEEC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6E165D-3AD8-41C4-8F55-14F27678A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5C6D0B5-4FA9-4C56-9ACD-DA8F7538C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6082BC8-40A7-4D82-BB95-97CE0E03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79C672-6004-4461-A80D-DDB1A7159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CE9BE3-99E4-421E-AE67-98C481B7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033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6CDE6-EEEE-4B4B-894E-87FC40AA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DCF3C4-B637-45CA-ACA7-B8D1CAFE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DF436B-1C04-48CB-8F6C-6361B1FA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E22CAA-B743-4A9A-9F5C-A759661B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558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DFB277B-3F84-4793-B724-210CE2CA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E916C68-1679-4EE6-942E-032E0BD2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7C7B38-D17C-4C53-A7F1-0ACD52B7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277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BD875-38AE-4C3F-A8B8-98A8C3E7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BEDC5-4336-4F84-9A7B-BB40CAD20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1F8C8D-EFD5-4F00-A549-21AB99219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346F5B-2071-4BB3-A402-063B5A11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9374FD-0B41-4AE8-99D9-19C3B31D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2188EA-0A6D-4DEA-8D75-A50564C3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996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4EAC3-8681-4B24-9147-D11A8B68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AB0882-33ED-45EA-B7C5-BD5912B7D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00F101-DA6F-4F19-8B28-0B9D2F535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BCF30B-56DD-4266-96EE-BF68ABDD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6FE820-8C93-4DCD-B6E6-80CAF688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B9562A-8D34-498D-99C1-A0E177A9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909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88805-CCEB-48B7-AAB5-9D46E669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82F480-FFB5-4424-AA1B-925779976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5BA6AA-41D3-40D0-8B86-718451C4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B5D08C-E72C-4D8C-84E4-EB15EC2B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DC8F46-ADC2-49F9-B87E-3622090D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649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BA23FC-C970-4A82-A8F7-C3C0F30C6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49FAB3-5A49-486F-BFD2-A3071BF13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84C9E1-A14E-4B48-804C-336C0D88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AA4A0A-86F1-437F-AAE5-E952A5E4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3BD7C9-984A-4F20-9D9C-E952BAEC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93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0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6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5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7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C3D76C5-CAD1-4250-93C0-D3CDF9CC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E7CEE7-3443-4201-839A-9FC50BD74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04F8FF-9042-454D-A20C-900EC5BDA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03A0A1-AE2E-4192-A754-735AB2DD4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04447A-8013-4D0B-A8AB-09E790B62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1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3FA16239-4EC6-4FEB-AEE0-5399A9161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BE4B43C-E9B9-48A5-95C0-41EA1E9C4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74647552-E486-4A45-A328-46689ABD2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49C4D0F7-FB9C-4341-9B3F-AF4194DCF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35856CA2-89DB-45ED-9BAB-A74BF3684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BC28E980-AD8A-409F-B68A-EA8024CAF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A4A0B206-8937-487B-B814-6038EA7B6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80F02C1F-CA60-4731-BD94-1DBD21070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B46B647C-DB48-4E86-8BAD-FC9373AAD8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1E89C26B-6CB2-42D8-8BB3-3E26FED3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160F0CF2-8023-4534-ADC9-A59BEE3FC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49150B67-0A82-4B3E-822F-074379AA4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525671B3-0E8E-4D8A-B0D1-BD3784E8E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6">
              <a:extLst>
                <a:ext uri="{FF2B5EF4-FFF2-40B4-BE49-F238E27FC236}">
                  <a16:creationId xmlns:a16="http://schemas.microsoft.com/office/drawing/2014/main" id="{5CCDCC7C-C689-4233-A61E-9004CD690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C538E84F-390F-4BB2-A10A-926A6C365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228E4807-1196-4E27-9169-ABC2C822E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E54BEE83-39BF-44E5-85A6-D4CD4E42DF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C47F9A38-DBF0-4CDB-BF1E-B6513FCA5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21">
              <a:extLst>
                <a:ext uri="{FF2B5EF4-FFF2-40B4-BE49-F238E27FC236}">
                  <a16:creationId xmlns:a16="http://schemas.microsoft.com/office/drawing/2014/main" id="{BBC95025-5AF8-4EE5-BF4C-ED4C3B856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A9F174C7-84C3-4723-A1AE-C812524B5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6996D3DB-ACC4-449B-9388-C1A6791FF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30AD7924-1265-4ADB-A88C-804B0BD8E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5648" y="1289304"/>
            <a:ext cx="8677656" cy="3172968"/>
          </a:xfrm>
        </p:spPr>
        <p:txBody>
          <a:bodyPr anchor="ctr">
            <a:normAutofit/>
          </a:bodyPr>
          <a:lstStyle/>
          <a:p>
            <a:r>
              <a:rPr lang="es-ES" dirty="0"/>
              <a:t>Introducción a Cópulas</a:t>
            </a:r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738294" y="1614783"/>
                <a:ext cx="8953500" cy="47059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El concepto de </a:t>
                </a:r>
                <a:r>
                  <a:rPr lang="es-ES" dirty="0">
                    <a:solidFill>
                      <a:srgbClr val="92D050"/>
                    </a:solidFill>
                  </a:rPr>
                  <a:t>cópula</a:t>
                </a:r>
                <a:r>
                  <a:rPr lang="es-ES" dirty="0">
                    <a:solidFill>
                      <a:schemeClr val="bg1"/>
                    </a:solidFill>
                  </a:rPr>
                  <a:t> sirve para conectar funciones de densidad </a:t>
                </a:r>
                <a:r>
                  <a:rPr lang="es-ES" dirty="0">
                    <a:solidFill>
                      <a:srgbClr val="FFC000"/>
                    </a:solidFill>
                  </a:rPr>
                  <a:t>marginales</a:t>
                </a:r>
                <a:r>
                  <a:rPr lang="es-ES" dirty="0">
                    <a:solidFill>
                      <a:schemeClr val="bg1"/>
                    </a:solidFill>
                  </a:rPr>
                  <a:t> con funciones de densidad </a:t>
                </a:r>
                <a:r>
                  <a:rPr lang="es-ES" dirty="0">
                    <a:solidFill>
                      <a:srgbClr val="FFC000"/>
                    </a:solidFill>
                  </a:rPr>
                  <a:t>conjunta</a:t>
                </a:r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Por simplicidad vamos a centrarnos en el caso </a:t>
                </a:r>
                <a:r>
                  <a:rPr lang="es-ES" dirty="0">
                    <a:solidFill>
                      <a:srgbClr val="00B0F0"/>
                    </a:solidFill>
                  </a:rPr>
                  <a:t>bidimensional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Una cópula bidimensional es una función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con las siguientes propiedades:</a:t>
                </a:r>
              </a:p>
              <a:p>
                <a:pPr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s-ES" dirty="0">
                    <a:solidFill>
                      <a:schemeClr val="bg1"/>
                    </a:solidFill>
                  </a:rPr>
                  <a:t>Para cada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b="0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s-ES" dirty="0">
                    <a:solidFill>
                      <a:schemeClr val="bg1"/>
                    </a:solidFill>
                  </a:rPr>
                  <a:t>Para cada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s-ES" dirty="0">
                    <a:solidFill>
                      <a:schemeClr val="bg1"/>
                    </a:solidFill>
                  </a:rPr>
                  <a:t>Para cada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i="1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i="1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94" y="1614783"/>
                <a:ext cx="8953500" cy="4705953"/>
              </a:xfrm>
              <a:prstGeom prst="rect">
                <a:avLst/>
              </a:prstGeom>
              <a:blipFill>
                <a:blip r:embed="rId2"/>
                <a:stretch>
                  <a:fillRect l="-54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3">
            <a:extLst>
              <a:ext uri="{FF2B5EF4-FFF2-40B4-BE49-F238E27FC236}">
                <a16:creationId xmlns:a16="http://schemas.microsoft.com/office/drawing/2014/main" id="{7E20A6FE-FD7A-4CBA-B426-AD9EDC64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930810"/>
          </a:xfrm>
        </p:spPr>
        <p:txBody>
          <a:bodyPr>
            <a:normAutofit/>
          </a:bodyPr>
          <a:lstStyle/>
          <a:p>
            <a:r>
              <a:rPr lang="es-ES" dirty="0"/>
              <a:t>Cópula</a:t>
            </a:r>
          </a:p>
        </p:txBody>
      </p:sp>
    </p:spTree>
    <p:extLst>
      <p:ext uri="{BB962C8B-B14F-4D97-AF65-F5344CB8AC3E}">
        <p14:creationId xmlns:p14="http://schemas.microsoft.com/office/powerpoint/2010/main" val="384590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738294" y="1490626"/>
                <a:ext cx="8953500" cy="47059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Consideremos el vector aleatorio bidimensional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s-ES" b="1" dirty="0">
                    <a:solidFill>
                      <a:schemeClr val="bg1"/>
                    </a:solidFill>
                  </a:rPr>
                  <a:t>. </a:t>
                </a:r>
                <a:r>
                  <a:rPr lang="es-ES" dirty="0">
                    <a:solidFill>
                      <a:schemeClr val="bg1"/>
                    </a:solidFill>
                  </a:rPr>
                  <a:t>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la función de distribución conjunta con marginales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existe una función cópula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tal que: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  <m:d>
                        <m:d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  <m:d>
                        <m:d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" i="1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para todo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i="1" dirty="0">
                    <a:solidFill>
                      <a:srgbClr val="FFC000"/>
                    </a:solidFill>
                  </a:rPr>
                  <a:t>La función cópula enlaza la distribución multivariante con las distribuciones marginales univariantes.</a:t>
                </a:r>
              </a:p>
            </p:txBody>
          </p:sp>
        </mc:Choice>
        <mc:Fallback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94" y="1490626"/>
                <a:ext cx="8953500" cy="4705953"/>
              </a:xfrm>
              <a:prstGeom prst="rect">
                <a:avLst/>
              </a:prstGeom>
              <a:blipFill>
                <a:blip r:embed="rId2"/>
                <a:stretch>
                  <a:fillRect l="-54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3">
            <a:extLst>
              <a:ext uri="{FF2B5EF4-FFF2-40B4-BE49-F238E27FC236}">
                <a16:creationId xmlns:a16="http://schemas.microsoft.com/office/drawing/2014/main" id="{7E20A6FE-FD7A-4CBA-B426-AD9EDC64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Teorema de </a:t>
            </a:r>
            <a:r>
              <a:rPr lang="es-ES" dirty="0" err="1"/>
              <a:t>Sklar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303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738294" y="1614783"/>
                <a:ext cx="8953500" cy="47059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  <m:d>
                        <m:d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  <m:d>
                        <m:d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" i="1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endParaRPr lang="es-ES" i="1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son continuas, entonces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única.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una cópula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son funciones de distribución, entonces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definida como arriba es una función de distribución conjunta con marginales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94" y="1614783"/>
                <a:ext cx="8953500" cy="4705953"/>
              </a:xfrm>
              <a:prstGeom prst="rect">
                <a:avLst/>
              </a:prstGeom>
              <a:blipFill>
                <a:blip r:embed="rId2"/>
                <a:stretch>
                  <a:fillRect l="-136" r="-13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3">
            <a:extLst>
              <a:ext uri="{FF2B5EF4-FFF2-40B4-BE49-F238E27FC236}">
                <a16:creationId xmlns:a16="http://schemas.microsoft.com/office/drawing/2014/main" id="{7E20A6FE-FD7A-4CBA-B426-AD9EDC64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Propiedades</a:t>
            </a:r>
          </a:p>
        </p:txBody>
      </p:sp>
    </p:spTree>
    <p:extLst>
      <p:ext uri="{BB962C8B-B14F-4D97-AF65-F5344CB8AC3E}">
        <p14:creationId xmlns:p14="http://schemas.microsoft.com/office/powerpoint/2010/main" val="67918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738294" y="1614783"/>
                <a:ext cx="8953500" cy="47059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son dos variables aleatorias con funciones de distribución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y la función de distribución multivariante (conjunta) 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 Entonces,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son independientes si y sólo si: 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  <m:d>
                        <m:d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sSub>
                        <m:sSub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</m:oMath>
                  </m:oMathPara>
                </a14:m>
                <a:endParaRPr lang="es-ES" i="1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endParaRPr lang="es-ES" i="1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i="1" dirty="0">
                    <a:solidFill>
                      <a:srgbClr val="FFC000"/>
                    </a:solidFill>
                  </a:rPr>
                  <a:t>La función cópula se llamará cópula de independencia.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94" y="1614783"/>
                <a:ext cx="8953500" cy="4705953"/>
              </a:xfrm>
              <a:prstGeom prst="rect">
                <a:avLst/>
              </a:prstGeom>
              <a:blipFill>
                <a:blip r:embed="rId2"/>
                <a:stretch>
                  <a:fillRect l="-54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3">
            <a:extLst>
              <a:ext uri="{FF2B5EF4-FFF2-40B4-BE49-F238E27FC236}">
                <a16:creationId xmlns:a16="http://schemas.microsoft.com/office/drawing/2014/main" id="{7E20A6FE-FD7A-4CBA-B426-AD9EDC64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Independencia</a:t>
            </a:r>
          </a:p>
        </p:txBody>
      </p:sp>
    </p:spTree>
    <p:extLst>
      <p:ext uri="{BB962C8B-B14F-4D97-AF65-F5344CB8AC3E}">
        <p14:creationId xmlns:p14="http://schemas.microsoft.com/office/powerpoint/2010/main" val="42017157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270</Words>
  <Application>Microsoft Office PowerPoint</Application>
  <PresentationFormat>Panorámica</PresentationFormat>
  <Paragraphs>25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Trebuchet MS</vt:lpstr>
      <vt:lpstr>Wingdings 3</vt:lpstr>
      <vt:lpstr>Faceta</vt:lpstr>
      <vt:lpstr>Tema de Office</vt:lpstr>
      <vt:lpstr>Introducción a Cópulas</vt:lpstr>
      <vt:lpstr>Cópula</vt:lpstr>
      <vt:lpstr>Teorema de Sklar</vt:lpstr>
      <vt:lpstr>Propiedades</vt:lpstr>
      <vt:lpstr>Independencia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Cópulas</dc:title>
  <dc:creator>Elisa Cabana</dc:creator>
  <cp:lastModifiedBy>Elisa Cabana</cp:lastModifiedBy>
  <cp:revision>10</cp:revision>
  <dcterms:created xsi:type="dcterms:W3CDTF">2019-12-10T12:49:40Z</dcterms:created>
  <dcterms:modified xsi:type="dcterms:W3CDTF">2019-12-11T23:29:30Z</dcterms:modified>
</cp:coreProperties>
</file>