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378" r:id="rId4"/>
    <p:sldId id="389" r:id="rId5"/>
    <p:sldId id="388" r:id="rId6"/>
    <p:sldId id="382" r:id="rId7"/>
    <p:sldId id="383" r:id="rId8"/>
    <p:sldId id="384" r:id="rId9"/>
    <p:sldId id="38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5C7124E-654B-4C37-994F-1973D878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3353" y="1302591"/>
            <a:ext cx="4608647" cy="4252327"/>
          </a:xfrm>
          <a:custGeom>
            <a:avLst/>
            <a:gdLst>
              <a:gd name="connsiteX0" fmla="*/ 2545790 w 4608647"/>
              <a:gd name="connsiteY0" fmla="*/ 0 h 4252327"/>
              <a:gd name="connsiteX1" fmla="*/ 4608647 w 4608647"/>
              <a:gd name="connsiteY1" fmla="*/ 0 h 4252327"/>
              <a:gd name="connsiteX2" fmla="*/ 4608647 w 4608647"/>
              <a:gd name="connsiteY2" fmla="*/ 4251820 h 4252327"/>
              <a:gd name="connsiteX3" fmla="*/ 4413587 w 4608647"/>
              <a:gd name="connsiteY3" fmla="*/ 4251820 h 4252327"/>
              <a:gd name="connsiteX4" fmla="*/ 4413587 w 4608647"/>
              <a:gd name="connsiteY4" fmla="*/ 4251834 h 4252327"/>
              <a:gd name="connsiteX5" fmla="*/ 4220559 w 4608647"/>
              <a:gd name="connsiteY5" fmla="*/ 4251834 h 4252327"/>
              <a:gd name="connsiteX6" fmla="*/ 4220559 w 4608647"/>
              <a:gd name="connsiteY6" fmla="*/ 4252313 h 4252327"/>
              <a:gd name="connsiteX7" fmla="*/ 4025499 w 4608647"/>
              <a:gd name="connsiteY7" fmla="*/ 4252313 h 4252327"/>
              <a:gd name="connsiteX8" fmla="*/ 4025499 w 4608647"/>
              <a:gd name="connsiteY8" fmla="*/ 4252327 h 4252327"/>
              <a:gd name="connsiteX9" fmla="*/ 0 w 4608647"/>
              <a:gd name="connsiteY9" fmla="*/ 4252327 h 4252327"/>
              <a:gd name="connsiteX10" fmla="*/ 1962642 w 4608647"/>
              <a:gd name="connsiteY10" fmla="*/ 507 h 4252327"/>
              <a:gd name="connsiteX11" fmla="*/ 2157696 w 4608647"/>
              <a:gd name="connsiteY11" fmla="*/ 507 h 4252327"/>
              <a:gd name="connsiteX12" fmla="*/ 2157702 w 4608647"/>
              <a:gd name="connsiteY12" fmla="*/ 493 h 4252327"/>
              <a:gd name="connsiteX13" fmla="*/ 2350508 w 4608647"/>
              <a:gd name="connsiteY13" fmla="*/ 493 h 4252327"/>
              <a:gd name="connsiteX14" fmla="*/ 2350730 w 4608647"/>
              <a:gd name="connsiteY14" fmla="*/ 14 h 4252327"/>
              <a:gd name="connsiteX15" fmla="*/ 2545784 w 4608647"/>
              <a:gd name="connsiteY15" fmla="*/ 14 h 425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08647" h="4252327">
                <a:moveTo>
                  <a:pt x="2545790" y="0"/>
                </a:moveTo>
                <a:lnTo>
                  <a:pt x="4608647" y="0"/>
                </a:lnTo>
                <a:lnTo>
                  <a:pt x="4608647" y="4251820"/>
                </a:lnTo>
                <a:lnTo>
                  <a:pt x="4413587" y="4251820"/>
                </a:lnTo>
                <a:lnTo>
                  <a:pt x="4413587" y="4251834"/>
                </a:lnTo>
                <a:lnTo>
                  <a:pt x="4220559" y="4251834"/>
                </a:lnTo>
                <a:lnTo>
                  <a:pt x="4220559" y="4252313"/>
                </a:lnTo>
                <a:lnTo>
                  <a:pt x="4025499" y="4252313"/>
                </a:lnTo>
                <a:lnTo>
                  <a:pt x="4025499" y="4252327"/>
                </a:lnTo>
                <a:lnTo>
                  <a:pt x="0" y="4252327"/>
                </a:lnTo>
                <a:lnTo>
                  <a:pt x="1962642" y="507"/>
                </a:lnTo>
                <a:lnTo>
                  <a:pt x="2157696" y="507"/>
                </a:lnTo>
                <a:lnTo>
                  <a:pt x="2157702" y="493"/>
                </a:lnTo>
                <a:lnTo>
                  <a:pt x="2350508" y="493"/>
                </a:lnTo>
                <a:lnTo>
                  <a:pt x="2350730" y="14"/>
                </a:lnTo>
                <a:lnTo>
                  <a:pt x="2545784" y="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0D3DFB9-0A1D-43AF-94B0-0CF8DE360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3083"/>
            <a:ext cx="9226303" cy="4251821"/>
          </a:xfrm>
          <a:custGeom>
            <a:avLst/>
            <a:gdLst>
              <a:gd name="connsiteX0" fmla="*/ 0 w 9226303"/>
              <a:gd name="connsiteY0" fmla="*/ 0 h 4251821"/>
              <a:gd name="connsiteX1" fmla="*/ 9226303 w 9226303"/>
              <a:gd name="connsiteY1" fmla="*/ 0 h 4251821"/>
              <a:gd name="connsiteX2" fmla="*/ 7263661 w 9226303"/>
              <a:gd name="connsiteY2" fmla="*/ 4251821 h 4251821"/>
              <a:gd name="connsiteX3" fmla="*/ 0 w 9226303"/>
              <a:gd name="connsiteY3" fmla="*/ 4251821 h 425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6303" h="4251821">
                <a:moveTo>
                  <a:pt x="0" y="0"/>
                </a:moveTo>
                <a:lnTo>
                  <a:pt x="9226303" y="0"/>
                </a:lnTo>
                <a:lnTo>
                  <a:pt x="7263661" y="4251821"/>
                </a:lnTo>
                <a:lnTo>
                  <a:pt x="0" y="4251821"/>
                </a:lnTo>
                <a:close/>
              </a:path>
            </a:pathLst>
          </a:cu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2" y="2109822"/>
            <a:ext cx="6760393" cy="27872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s-E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Principal Factor </a:t>
            </a:r>
            <a:r>
              <a:rPr lang="es-ES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kern="12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Principal Factor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(PFA)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Principal Factor </a:t>
                </a:r>
                <a:r>
                  <a:rPr lang="es-ES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Analysis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(PFA) también empezaremos con la igualdad:</a:t>
                </a:r>
              </a:p>
              <a:p>
                <a:pPr marL="0" indent="0" algn="ctr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tiene que ser una matriz de rango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porque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tiene dimensión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Como consecuencia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tiene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−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auto-valores iguales a cero.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descomposición espectral de</a:t>
                </a:r>
                <a14:m>
                  <m:oMath xmlns:m="http://schemas.openxmlformats.org/officeDocument/2006/math">
                    <m:r>
                      <a:rPr lang="es-E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dada por: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s-ES" b="0" dirty="0">
                  <a:solidFill>
                    <a:schemeClr val="bg1"/>
                  </a:solidFill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matriz que contiene los auto-vectores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asociados a los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auto-valores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diferentes de cero.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matriz diagonal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que contiene estos auto-valores. 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543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04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Principal Factor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(PFA)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9413150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 podemos poner: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problema es que hemos empezado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y de esta expresión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desconocida.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tiene que ser estimada. Por ejemplo podríamos usar la estimación de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obtenida por PCFA:</a:t>
                </a:r>
              </a:p>
              <a:p>
                <a:pPr marL="0" indent="0">
                  <a:buNone/>
                </a:pPr>
                <a:endParaRPr lang="es-ES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E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Así, los auto-valores y auto-vectores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serán reemplazados por aquellos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s-E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acc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9413150" cy="4932584"/>
              </a:xfrm>
              <a:blipFill>
                <a:blip r:embed="rId2"/>
                <a:stretch>
                  <a:fillRect l="-130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59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56189"/>
                <a:ext cx="9156477" cy="493258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Consideremos las siguientes variables univariantes medidas en 50 estados de USA: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estimación de población (en miles) a fecha 1ro Julio, 1975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ingresos per cápita (en dólares) en el año 1974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analfabetismo (porcentaje) en el año 1970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esperanza de vida entre los años 1969-1971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sub>
                    </m:sSub>
                    <m:r>
                      <a:rPr lang="es-ES" sz="2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tasa de homicidios y homicidios no negligentes (por 100000) 1976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6</m:t>
                        </m:r>
                      </m:sub>
                    </m:sSub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porcentaje de graduados de secundaria 1970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</m:sub>
                    </m:sSub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número medio de días con temperatura mínima bajo cero (1931-1960) en la capital o gran ciudad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</m:sub>
                    </m:sSub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área de terreno en millas cuadradas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56189"/>
                <a:ext cx="9156477" cy="4932584"/>
              </a:xfrm>
              <a:blipFill>
                <a:blip r:embed="rId3"/>
                <a:stretch>
                  <a:fillRect l="-666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848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 primeros tres auto-vectores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explican el 88.8% de la variabilidad total.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usando los tres auto-valores más grandes de la matriz de correlaciones y sus auto-vectores asociados, podemos estimar la matriz de carga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hallarla: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sSub>
                            <m:sSubPr>
                              <m:ctrlP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sup>
                      </m:sSubSup>
                      <m:sSup>
                        <m:s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b="0" i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s-E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E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s-E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sSub>
                          <m:sSubPr>
                            <m:ctrlPr>
                              <a:rPr lang="es-E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s-E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</m:sup>
                    </m:sSubSup>
                  </m:oMath>
                </a14:m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matriz con los primeros tres auto-vectores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acc>
                  </m:oMath>
                </a14:m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s-ES" sz="1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sSub>
                          <m:sSubPr>
                            <m:ctrlPr>
                              <a:rPr lang="es-E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s-E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</m:sup>
                    </m:sSubSup>
                  </m:oMath>
                </a14:m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matriz diagonal con los tres auto-valores más grandes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acc>
                  </m:oMath>
                </a14:m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3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29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637"/>
            <a:ext cx="8978348" cy="493258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La matriz de carga estimada es igual a</a:t>
            </a:r>
            <a:endParaRPr lang="es-E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373259-DDF3-41F4-94C1-1967A8248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917" y="2949437"/>
            <a:ext cx="3596775" cy="241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6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637"/>
            <a:ext cx="8978348" cy="4932584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usamos 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rotación Varimax, la estimación final de la matriz de carga sería:</a:t>
            </a:r>
            <a:endParaRPr lang="es-E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2BE9AB-EFE7-4783-A90A-1AB92A5D5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684" y="2792296"/>
            <a:ext cx="3754876" cy="243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0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Notemos que ambas matrices están muy cerca de las estimaciones hechas con PCFA. Consecuentemente, la interpretación es similar a la obtenida por el método anterior.</a:t>
                </a:r>
              </a:p>
              <a:p>
                <a:endParaRPr lang="es-ES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Una vez que hemos estimado la matriz de carga, podemos obtener una nueva estimación de la matriz de covarianza de los errores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con la matriz diagonal: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s-E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p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s-E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s-E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este caso, las unicidades son: 0.42, 0.52, </a:t>
                </a:r>
                <a:r>
                  <a:rPr lang="es-ES" sz="18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0.26</a:t>
                </a: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0.31, </a:t>
                </a:r>
                <a:r>
                  <a:rPr lang="es-ES" sz="18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0.15, 0.21</a:t>
                </a: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0.38, 0.26.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 las variables originales mejor explicadas por los factores son: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s-E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logaritmo</a:t>
                </a:r>
                <a:r>
                  <a:rPr lang="es-ES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del</a:t>
                </a:r>
                <a:r>
                  <a:rPr lang="es-ES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analfabetismo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6</m:t>
                        </m:r>
                      </m:sub>
                    </m:sSub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porcentaje de graduados de secundaria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s-E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</m:sub>
                    </m:sSub>
                    <m:r>
                      <a:rPr lang="es-E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logaritmo del área de terreno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575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Override1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536</Words>
  <Application>Microsoft Office PowerPoint</Application>
  <PresentationFormat>Panorámica</PresentationFormat>
  <Paragraphs>58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Principal Factor Analysis</vt:lpstr>
      <vt:lpstr>Principal Factor Analysis (PFA)</vt:lpstr>
      <vt:lpstr>Principal Factor Analysis (PFA)</vt:lpstr>
      <vt:lpstr>Ejemplo</vt:lpstr>
      <vt:lpstr>Ejemplo</vt:lpstr>
      <vt:lpstr>Ejemplo</vt:lpstr>
      <vt:lpstr>Ejemplo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 Factor Analysis</dc:title>
  <dc:creator>Elisa Cabana</dc:creator>
  <cp:lastModifiedBy>Elisa Cabana</cp:lastModifiedBy>
  <cp:revision>6</cp:revision>
  <dcterms:created xsi:type="dcterms:W3CDTF">2020-01-27T17:39:53Z</dcterms:created>
  <dcterms:modified xsi:type="dcterms:W3CDTF">2020-01-27T18:04:41Z</dcterms:modified>
</cp:coreProperties>
</file>