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  <p:sldMasterId id="2147483697" r:id="rId2"/>
  </p:sldMasterIdLst>
  <p:sldIdLst>
    <p:sldId id="256" r:id="rId3"/>
    <p:sldId id="269" r:id="rId4"/>
    <p:sldId id="360" r:id="rId5"/>
    <p:sldId id="3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0CED1A-E3B6-4B69-8459-CE9838DD47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8597F11-CC88-42E5-81E7-6BCDCF75A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B5CCD6-9905-4601-8EAD-0849CB5BD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1/29/2020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4058A8-DD4B-494C-A735-5F0300682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4ECF4E-D16A-4FB5-BCD7-C8899BE1F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442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61C6F0-8FC6-4A55-9E9C-655F538A0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29D0A40-034F-4A12-875B-750427CDFF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9E6649-0720-4CF0-98C8-C9E50030F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1/29/2020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853592-4004-4330-99AF-D5BAFD74F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A4D332-4473-4D88-B43B-7F0E548FC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520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B3802C1-9F7B-4ABE-A5E8-41A1358B0C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F9BC7A6-87E4-46EA-8181-48F1F394D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46F261-D38C-49BD-8EF1-E2917377F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1/29/2020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379060-CF11-42E7-9465-DD8E0BD1D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140755-E196-4D49-9795-45E7E35BE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4828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794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239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1652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7039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5996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7999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9384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1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400E85-E795-4025-8D78-E076809E0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93A4A4-4FCC-4E4D-BD2E-85C69F1EC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CAA442-C94D-451D-A6BF-C00B5D243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1/29/2020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6D875C-393D-481E-B945-5663FCF73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6955B0-C707-444B-837C-F205056F1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80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1/29/2020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0539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4783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66289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12082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92109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1540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87319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550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97C3E-2FD4-4E25-9DD5-F8CDA6CC5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8E665E0-FECB-4C0C-88E2-E30243FAD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052414-0B2A-474B-85F8-8259C59AF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1/29/2020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21221E-E68E-46A6-8162-455FE7206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1EC05D-4445-4A31-A7E2-62D20FE9E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169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4A4BE0-DFD8-43A4-AE40-A85394E50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E6EBBB-CF86-419A-8E03-B87BDB9F01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CE9CCA7-C60F-46A1-B9F2-CDA5357C9C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EB575F8-E1C6-40CF-9597-57306EA62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1/29/2020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523706C-4416-4A89-85A9-5A7BABCAE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8DF1CC7-4797-4719-A4AE-B0A04F631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487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958F02-FF75-4EA6-951F-27C625AFB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AD7F4D6-D857-43E6-A360-136FAD781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1961F68-CC1D-4706-9EA7-B93299C1EB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AD1A600-D9F4-44C8-BC8D-DAC0C7062E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8C88C0E-B988-42EE-BCF6-83537D6255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A4D3567-71D7-444B-BD28-1C95241AB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1/29/2020</a:t>
            </a:fld>
            <a:endParaRPr lang="en-U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7CBDD4E-C0BE-41AB-98C9-14560161D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020BACF-B482-424D-978B-93FD491A4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283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1F4EEF-3BDF-4511-B4EA-F1768E1A2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F3B9C0B-5515-433B-A5A8-C56DAD080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1/29/2020</a:t>
            </a:fld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53094F4-88D8-467F-A532-898009685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F79AFF5-B357-4632-8393-F04316841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591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4680DC7-47B3-4C95-A8D9-D5E3EE70A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1/29/2020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33CEC4E-CEBA-4329-AFE0-7E51943EB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7439824-675E-4573-917C-B857E6E92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555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CE257E-BDC0-4190-95CA-ED09372A7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5476F6-C17F-4CFA-B42B-6C5AD8415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2531AB7-015A-4CB5-82E9-39875FA9A4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89E6C5E-5692-49C1-A49B-C60A36A70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1/29/2020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E7DD4A2-B42D-49B1-8839-66464D08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FD9C527-BBB9-4287-BC85-561E0ABAE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695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2255E0-CA71-4F7D-A7D0-DF95D332A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E397703-4081-4A44-B009-5B66FD71B6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95079D9-49D4-4EA8-80AD-4B6484C27F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5772FC6-80BB-48AE-9AE1-23C584360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1/29/2020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26D1EC6-4A04-453E-8307-DD115F4B6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CBADEDB-7B64-445C-873F-08FA0B6A0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073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E5184AF-8B83-44F2-8AE9-9F0DDD358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B8712DC-4EAC-4BF7-97CF-3E4AF493C8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E5D7023-4711-4306-A887-B4571C7653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1/29/2020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76DA07-5237-4862-AA91-751A777191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23F19B-DEE0-49A7-8053-8DEF10C00D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186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030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2245809"/>
            <a:ext cx="9144000" cy="1564716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4800" kern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K-</a:t>
            </a:r>
            <a:r>
              <a:rPr lang="en-US" sz="4800" kern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medoides</a:t>
            </a:r>
            <a:endParaRPr lang="en-US" sz="4800" kern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25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7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9" name="Freeform: Shape 128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31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3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09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K-</a:t>
            </a:r>
            <a:r>
              <a:rPr lang="es-ES" dirty="0" err="1">
                <a:latin typeface="Calibri" panose="020F0502020204030204" pitchFamily="34" charset="0"/>
                <a:cs typeface="Calibri" panose="020F0502020204030204" pitchFamily="34" charset="0"/>
              </a:rPr>
              <a:t>medoides</a:t>
            </a:r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525366"/>
                <a:ext cx="8820996" cy="493258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La partición alrededor de los “</a:t>
                </a:r>
                <a:r>
                  <a:rPr lang="es-ES" sz="2000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medoides</a:t>
                </a: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” (se suele llamar también </a:t>
                </a:r>
                <a:r>
                  <a:rPr lang="es-ES" sz="2000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Partition</a:t>
                </a: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s-ES" sz="2000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around</a:t>
                </a: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s-ES" sz="2000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medoids</a:t>
                </a: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- PAM) es otro algoritmo de partición.</a:t>
                </a: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Esencialmente, PAM es una modificación del algoritmo </a:t>
                </a:r>
                <a14:m>
                  <m:oMath xmlns:m="http://schemas.openxmlformats.org/officeDocument/2006/math">
                    <m:r>
                      <a:rPr lang="es-ES" sz="20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𝐾</m:t>
                    </m:r>
                    <m:r>
                      <a:rPr lang="es-ES" sz="20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medias.</a:t>
                </a: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Este algoritmo busca </a:t>
                </a:r>
                <a14:m>
                  <m:oMath xmlns:m="http://schemas.openxmlformats.org/officeDocument/2006/math">
                    <m:r>
                      <a:rPr lang="es-ES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𝐾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"objetos representativos" en lugar de los centroides entre las observaciones en el conjunto de datos.</a:t>
                </a: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Entonces, se espera que el método sea más robusto ante anomalías o atípicos.</a:t>
                </a: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Una desventaja del algoritmo es que, aunque funciona bien en pequeños conjuntos de datos, no son lo suficientemente eficientes como para utilizarlos para agrupar grandes conjuntos de datos.</a:t>
                </a:r>
              </a:p>
              <a:p>
                <a:pPr lvl="1"/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s-ES" sz="2000" b="1" dirty="0">
                  <a:solidFill>
                    <a:srgbClr val="92D05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525366"/>
                <a:ext cx="8820996" cy="4932584"/>
              </a:xfrm>
              <a:blipFill>
                <a:blip r:embed="rId2"/>
                <a:stretch>
                  <a:fillRect l="-276" t="-123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2335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K-</a:t>
            </a:r>
            <a:r>
              <a:rPr lang="es-ES" dirty="0" err="1">
                <a:latin typeface="Calibri" panose="020F0502020204030204" pitchFamily="34" charset="0"/>
                <a:cs typeface="Calibri" panose="020F0502020204030204" pitchFamily="34" charset="0"/>
              </a:rPr>
              <a:t>medoides</a:t>
            </a:r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525366"/>
                <a:ext cx="8820996" cy="4932584"/>
              </a:xfrm>
            </p:spPr>
            <p:txBody>
              <a:bodyPr>
                <a:normAutofit/>
              </a:bodyPr>
              <a:lstStyle/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El algoritmo es el siguiente:</a:t>
                </a: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200" indent="-457200">
                  <a:spcAft>
                    <a:spcPts val="2400"/>
                  </a:spcAft>
                  <a:buFont typeface="+mj-lt"/>
                  <a:buAutoNum type="arabicPeriod"/>
                </a:pP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Sea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sz="20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𝐱</m:t>
                        </m:r>
                      </m:e>
                      <m:sub>
                        <m: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para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=1,…,</m:t>
                    </m:r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el conjunto de observaciones de la matriz de datos.</a:t>
                </a:r>
              </a:p>
              <a:p>
                <a:pPr marL="457200" indent="-457200">
                  <a:spcAft>
                    <a:spcPts val="2400"/>
                  </a:spcAft>
                  <a:buFont typeface="+mj-lt"/>
                  <a:buAutoNum type="arabicPeriod"/>
                </a:pP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Calcular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𝐷</m:t>
                    </m:r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s-E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s-E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𝑖𝑗</m:t>
                            </m:r>
                          </m:sub>
                        </m:sSub>
                        <m: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 </m:t>
                        </m:r>
                        <m: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𝑡𝑎𝑙</m:t>
                        </m:r>
                        <m: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𝑞𝑢𝑒</m:t>
                        </m:r>
                        <m: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  <m: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=1,…,</m:t>
                        </m:r>
                        <m: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una matriz que contiene las distancias entre las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observaciones.</a:t>
                </a:r>
              </a:p>
              <a:p>
                <a:pPr marL="457200" indent="-457200">
                  <a:spcAft>
                    <a:spcPts val="2400"/>
                  </a:spcAft>
                  <a:buFont typeface="+mj-lt"/>
                  <a:buAutoNum type="arabicPeriod"/>
                </a:pP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Elegir </a:t>
                </a:r>
                <a14:m>
                  <m:oMath xmlns:m="http://schemas.openxmlformats.org/officeDocument/2006/math">
                    <m:r>
                      <a:rPr lang="es-ES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𝐾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observaciones como los “</a:t>
                </a:r>
                <a:r>
                  <a:rPr lang="es-ES" sz="2000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medoides</a:t>
                </a: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” de los </a:t>
                </a:r>
                <a14:m>
                  <m:oMath xmlns:m="http://schemas.openxmlformats.org/officeDocument/2006/math">
                    <m:r>
                      <a:rPr lang="es-ES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𝐾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grupos iniciales.</a:t>
                </a:r>
              </a:p>
              <a:p>
                <a:pPr marL="457200" indent="-457200">
                  <a:spcAft>
                    <a:spcPts val="2400"/>
                  </a:spcAft>
                  <a:buFont typeface="+mj-lt"/>
                  <a:buAutoNum type="arabicPeriod"/>
                </a:pP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Asignar cada observación a su “</a:t>
                </a:r>
                <a:r>
                  <a:rPr lang="es-ES" sz="2000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medoide</a:t>
                </a: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” más cercano usando la matriz de distancias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𝐷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lvl="1"/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s-ES" sz="2000" b="1" dirty="0">
                  <a:solidFill>
                    <a:srgbClr val="92D05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525366"/>
                <a:ext cx="8820996" cy="4932584"/>
              </a:xfrm>
              <a:blipFill>
                <a:blip r:embed="rId2"/>
                <a:stretch>
                  <a:fillRect l="-346" t="-61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2917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K-</a:t>
            </a:r>
            <a:r>
              <a:rPr lang="es-ES" dirty="0" err="1">
                <a:latin typeface="Calibri" panose="020F0502020204030204" pitchFamily="34" charset="0"/>
                <a:cs typeface="Calibri" panose="020F0502020204030204" pitchFamily="34" charset="0"/>
              </a:rPr>
              <a:t>medoides</a:t>
            </a:r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525366"/>
                <a:ext cx="8820996" cy="4932584"/>
              </a:xfrm>
            </p:spPr>
            <p:txBody>
              <a:bodyPr>
                <a:normAutofit/>
              </a:bodyPr>
              <a:lstStyle/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El algoritmo es el siguiente:</a:t>
                </a:r>
              </a:p>
              <a:p>
                <a:pPr marL="457200" indent="-457200">
                  <a:buFont typeface="+mj-lt"/>
                  <a:buAutoNum type="arabicPeriod" startAt="6"/>
                </a:pPr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200" indent="-457200">
                  <a:buFont typeface="+mj-lt"/>
                  <a:buAutoNum type="arabicPeriod" startAt="5"/>
                </a:pP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Para cada clúster, buscar la observación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sz="20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𝐱</m:t>
                        </m:r>
                      </m:e>
                      <m:sub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(si existe) que proporciona la mayor reducción de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𝑆𝐶𝐷𝐺</m:t>
                      </m:r>
                      <m:r>
                        <a:rPr lang="es-ES" sz="2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𝐾</m:t>
                          </m:r>
                        </m:sup>
                        <m:e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 </m:t>
                          </m:r>
                        </m:e>
                      </m:nary>
                      <m:nary>
                        <m:naryPr>
                          <m:chr m:val="∑"/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𝑐</m:t>
                          </m:r>
                          <m:d>
                            <m:dPr>
                              <m:ctrlP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=</m:t>
                          </m:r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</m:sub>
                        <m:sup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 </m:t>
                          </m:r>
                        </m:sup>
                        <m:e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 </m:t>
                          </m:r>
                        </m:e>
                      </m:nary>
                      <m:sSubSup>
                        <m:sSubSupPr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SupPr>
                        <m:e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𝑑</m:t>
                          </m:r>
                        </m:e>
                        <m:sub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𝑖𝑗</m:t>
                          </m:r>
                        </m:sub>
                        <m:sup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	donde </a:t>
                </a:r>
                <a14:m>
                  <m:oMath xmlns:m="http://schemas.openxmlformats.org/officeDocument/2006/math">
                    <m:r>
                      <a:rPr lang="es-E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𝑐</m:t>
                    </m:r>
                    <m:d>
                      <m:dPr>
                        <m:ctrlP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es el clúster que contiene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sz="20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𝐱</m:t>
                        </m:r>
                      </m:e>
                      <m:sub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</m:oMath>
                </a14:m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lvl="1" indent="0">
                  <a:spcAft>
                    <a:spcPts val="1200"/>
                  </a:spcAft>
                  <a:buNone/>
                </a:pP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Seleccionar la observación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sz="20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𝐱</m:t>
                        </m:r>
                      </m:e>
                      <m:sub>
                        <m:r>
                          <a:rPr lang="es-ES" sz="20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que reduce </a:t>
                </a:r>
                <a14:m>
                  <m:oMath xmlns:m="http://schemas.openxmlformats.org/officeDocument/2006/math">
                    <m:r>
                      <a:rPr lang="es-ES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𝑆𝐶𝐷𝐺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como el nuevo “</a:t>
                </a:r>
                <a:r>
                  <a:rPr lang="es-ES" sz="2000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medoide</a:t>
                </a: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” para ese clúster (note que </a:t>
                </a:r>
                <a14:m>
                  <m:oMath xmlns:m="http://schemas.openxmlformats.org/officeDocument/2006/math">
                    <m:r>
                      <a:rPr lang="es-ES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𝑆𝐶𝐷𝐺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sólo considera las distancias entre las observaciones del clúster en cuestión y su </a:t>
                </a:r>
                <a:r>
                  <a:rPr lang="es-ES" sz="2000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medoide</a:t>
                </a: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).</a:t>
                </a:r>
              </a:p>
              <a:p>
                <a:pPr marL="457200" indent="-457200">
                  <a:spcAft>
                    <a:spcPts val="1200"/>
                  </a:spcAft>
                  <a:buFont typeface="+mj-lt"/>
                  <a:buAutoNum type="arabicPeriod" startAt="6"/>
                </a:pP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Repetir pasos (4) y (5) hasta que no se reduzca </a:t>
                </a:r>
                <a14:m>
                  <m:oMath xmlns:m="http://schemas.openxmlformats.org/officeDocument/2006/math">
                    <m:r>
                      <a:rPr lang="es-ES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𝑆𝐶𝐷𝐺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marL="400050" lvl="1" indent="0">
                  <a:buNone/>
                </a:pPr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s-ES" sz="2000" b="1" dirty="0">
                  <a:solidFill>
                    <a:srgbClr val="92D05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525366"/>
                <a:ext cx="8820996" cy="4932584"/>
              </a:xfrm>
              <a:blipFill>
                <a:blip r:embed="rId2"/>
                <a:stretch>
                  <a:fillRect l="-346" t="-618" r="-96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31515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209</Words>
  <Application>Microsoft Office PowerPoint</Application>
  <PresentationFormat>Panorámica</PresentationFormat>
  <Paragraphs>27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4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Trebuchet MS</vt:lpstr>
      <vt:lpstr>Wingdings 3</vt:lpstr>
      <vt:lpstr>Tema de Office</vt:lpstr>
      <vt:lpstr>Faceta</vt:lpstr>
      <vt:lpstr>K-medoides</vt:lpstr>
      <vt:lpstr>K-medoides</vt:lpstr>
      <vt:lpstr>K-medoides</vt:lpstr>
      <vt:lpstr>K-medoides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Métodos clásicos de partición</dc:title>
  <dc:creator>Elisa Cabana</dc:creator>
  <cp:lastModifiedBy>Elisa Cabana</cp:lastModifiedBy>
  <cp:revision>19</cp:revision>
  <dcterms:created xsi:type="dcterms:W3CDTF">2020-01-29T13:46:11Z</dcterms:created>
  <dcterms:modified xsi:type="dcterms:W3CDTF">2020-01-29T15:47:59Z</dcterms:modified>
</cp:coreProperties>
</file>