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697" r:id="rId2"/>
  </p:sldMasterIdLst>
  <p:sldIdLst>
    <p:sldId id="256" r:id="rId3"/>
    <p:sldId id="269" r:id="rId4"/>
    <p:sldId id="381" r:id="rId5"/>
    <p:sldId id="382" r:id="rId6"/>
    <p:sldId id="383" r:id="rId7"/>
    <p:sldId id="38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6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CED1A-E3B6-4B69-8459-CE9838DD473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8597F11-CC88-42E5-81E7-6BCDCF75A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6B5CCD6-9905-4601-8EAD-0849CB5BD8B8}"/>
              </a:ext>
            </a:extLst>
          </p:cNvPr>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5" name="Marcador de pie de página 4">
            <a:extLst>
              <a:ext uri="{FF2B5EF4-FFF2-40B4-BE49-F238E27FC236}">
                <a16:creationId xmlns:a16="http://schemas.microsoft.com/office/drawing/2014/main" id="{584058A8-DD4B-494C-A735-5F0300682B3A}"/>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4ECF4E-D16A-4FB5-BCD7-C8899BE1F1D8}"/>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5744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1C6F0-8FC6-4A55-9E9C-655F538A0EE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29D0A40-034F-4A12-875B-750427CDFF9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B9E6649-0720-4CF0-98C8-C9E50030FDB8}"/>
              </a:ext>
            </a:extLst>
          </p:cNvPr>
          <p:cNvSpPr>
            <a:spLocks noGrp="1"/>
          </p:cNvSpPr>
          <p:nvPr>
            <p:ph type="dt" sz="half" idx="10"/>
          </p:nvPr>
        </p:nvSpPr>
        <p:spPr/>
        <p:txBody>
          <a:bodyPr/>
          <a:lstStyle/>
          <a:p>
            <a:fld id="{55C6B4A9-1611-4792-9094-5F34BCA07E0B}" type="datetimeFigureOut">
              <a:rPr lang="en-US" smtClean="0"/>
              <a:t>1/30/2020</a:t>
            </a:fld>
            <a:endParaRPr lang="en-US" dirty="0"/>
          </a:p>
        </p:txBody>
      </p:sp>
      <p:sp>
        <p:nvSpPr>
          <p:cNvPr id="5" name="Marcador de pie de página 4">
            <a:extLst>
              <a:ext uri="{FF2B5EF4-FFF2-40B4-BE49-F238E27FC236}">
                <a16:creationId xmlns:a16="http://schemas.microsoft.com/office/drawing/2014/main" id="{DB853592-4004-4330-99AF-D5BAFD74F1A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9BA4D332-4473-4D88-B43B-7F0E548FC6E2}"/>
              </a:ext>
            </a:extLst>
          </p:cNvPr>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251252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3802C1-9F7B-4ABE-A5E8-41A1358B0C0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F9BC7A6-87E4-46EA-8181-48F1F394DD4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46F261-D38C-49BD-8EF1-E2917377FA7B}"/>
              </a:ext>
            </a:extLst>
          </p:cNvPr>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5" name="Marcador de pie de página 4">
            <a:extLst>
              <a:ext uri="{FF2B5EF4-FFF2-40B4-BE49-F238E27FC236}">
                <a16:creationId xmlns:a16="http://schemas.microsoft.com/office/drawing/2014/main" id="{2C379060-CF11-42E7-9465-DD8E0BD1D47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58140755-E196-4D49-9795-45E7E35BE626}"/>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2482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1879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922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27165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915703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65599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10799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94938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2226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00E85-E795-4025-8D78-E076809E0A9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A93A4A4-4FCC-4E4D-BD2E-85C69F1ECDB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BCAA442-C94D-451D-A6BF-C00B5D24370D}"/>
              </a:ext>
            </a:extLst>
          </p:cNvPr>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5" name="Marcador de pie de página 4">
            <a:extLst>
              <a:ext uri="{FF2B5EF4-FFF2-40B4-BE49-F238E27FC236}">
                <a16:creationId xmlns:a16="http://schemas.microsoft.com/office/drawing/2014/main" id="{2F6D875C-393D-481E-B945-5663FCF7315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66955B0-C707-444B-837C-F205056F151F}"/>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8358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1/30/2020</a:t>
            </a:fld>
            <a:endParaRPr lang="en-US" dirty="0"/>
          </a:p>
        </p:txBody>
      </p:sp>
    </p:spTree>
    <p:extLst>
      <p:ext uri="{BB962C8B-B14F-4D97-AF65-F5344CB8AC3E}">
        <p14:creationId xmlns:p14="http://schemas.microsoft.com/office/powerpoint/2010/main" val="1859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2478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6628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27120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9210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501540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6428731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955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97C3E-2FD4-4E25-9DD5-F8CDA6CC5A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8E665E0-FECB-4C0C-88E2-E30243FAD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1052414-0B2A-474B-85F8-8259C59AF7D3}"/>
              </a:ext>
            </a:extLst>
          </p:cNvPr>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5" name="Marcador de pie de página 4">
            <a:extLst>
              <a:ext uri="{FF2B5EF4-FFF2-40B4-BE49-F238E27FC236}">
                <a16:creationId xmlns:a16="http://schemas.microsoft.com/office/drawing/2014/main" id="{D621221E-E68E-46A6-8162-455FE720651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A1EC05D-4445-4A31-A7E2-62D20FE9EB8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2916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A4BE0-DFD8-43A4-AE40-A85394E50A5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EE6EBBB-CF86-419A-8E03-B87BDB9F01D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CE9CCA7-C60F-46A1-B9F2-CDA5357C9C3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EB575F8-E1C6-40CF-9597-57306EA62F3A}"/>
              </a:ext>
            </a:extLst>
          </p:cNvPr>
          <p:cNvSpPr>
            <a:spLocks noGrp="1"/>
          </p:cNvSpPr>
          <p:nvPr>
            <p:ph type="dt" sz="half" idx="10"/>
          </p:nvPr>
        </p:nvSpPr>
        <p:spPr/>
        <p:txBody>
          <a:bodyPr/>
          <a:lstStyle/>
          <a:p>
            <a:fld id="{EB712588-04B1-427B-82EE-E8DB90309F08}" type="datetimeFigureOut">
              <a:rPr lang="en-US" smtClean="0"/>
              <a:t>1/30/2020</a:t>
            </a:fld>
            <a:endParaRPr lang="en-US" dirty="0"/>
          </a:p>
        </p:txBody>
      </p:sp>
      <p:sp>
        <p:nvSpPr>
          <p:cNvPr id="6" name="Marcador de pie de página 5">
            <a:extLst>
              <a:ext uri="{FF2B5EF4-FFF2-40B4-BE49-F238E27FC236}">
                <a16:creationId xmlns:a16="http://schemas.microsoft.com/office/drawing/2014/main" id="{1523706C-4416-4A89-85A9-5A7BABCAE19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8DF1CC7-4797-4719-A4AE-B0A04F63119D}"/>
              </a:ext>
            </a:extLst>
          </p:cNvPr>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415948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58F02-FF75-4EA6-951F-27C625AFB9A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D7F4D6-D857-43E6-A360-136FAD781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961F68-CC1D-4706-9EA7-B93299C1EBE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AD1A600-D9F4-44C8-BC8D-DAC0C7062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8C88C0E-B988-42EE-BCF6-83537D62555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A4D3567-71D7-444B-BD28-1C95241ABBFA}"/>
              </a:ext>
            </a:extLst>
          </p:cNvPr>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8" name="Marcador de pie de página 7">
            <a:extLst>
              <a:ext uri="{FF2B5EF4-FFF2-40B4-BE49-F238E27FC236}">
                <a16:creationId xmlns:a16="http://schemas.microsoft.com/office/drawing/2014/main" id="{37CBDD4E-C0BE-41AB-98C9-14560161D7B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F020BACF-B482-424D-978B-93FD491A4CE3}"/>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928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F4EEF-3BDF-4511-B4EA-F1768E1A22B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F3B9C0B-5515-433B-A5A8-C56DAD080B56}"/>
              </a:ext>
            </a:extLst>
          </p:cNvPr>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4" name="Marcador de pie de página 3">
            <a:extLst>
              <a:ext uri="{FF2B5EF4-FFF2-40B4-BE49-F238E27FC236}">
                <a16:creationId xmlns:a16="http://schemas.microsoft.com/office/drawing/2014/main" id="{C53094F4-88D8-467F-A532-89800968593C}"/>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79AFF5-B357-4632-8393-F0431684137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5659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680DC7-47B3-4C95-A8D9-D5E3EE70ACA3}"/>
              </a:ext>
            </a:extLst>
          </p:cNvPr>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3" name="Marcador de pie de página 2">
            <a:extLst>
              <a:ext uri="{FF2B5EF4-FFF2-40B4-BE49-F238E27FC236}">
                <a16:creationId xmlns:a16="http://schemas.microsoft.com/office/drawing/2014/main" id="{A33CEC4E-CEBA-4329-AFE0-7E51943EB33D}"/>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A7439824-675E-4573-917C-B857E6E92452}"/>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7155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E257E-BDC0-4190-95CA-ED09372A7C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35476F6-C17F-4CFA-B42B-6C5AD8415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2531AB7-015A-4CB5-82E9-39875FA9A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89E6C5E-5692-49C1-A49B-C60A36A7088D}"/>
              </a:ext>
            </a:extLst>
          </p:cNvPr>
          <p:cNvSpPr>
            <a:spLocks noGrp="1"/>
          </p:cNvSpPr>
          <p:nvPr>
            <p:ph type="dt" sz="half" idx="10"/>
          </p:nvPr>
        </p:nvSpPr>
        <p:spPr/>
        <p:txBody>
          <a:bodyPr/>
          <a:lstStyle/>
          <a:p>
            <a:fld id="{42A54C80-263E-416B-A8E0-580EDEADCBDC}" type="datetimeFigureOut">
              <a:rPr lang="en-US" smtClean="0"/>
              <a:t>1/30/2020</a:t>
            </a:fld>
            <a:endParaRPr lang="en-US" dirty="0"/>
          </a:p>
        </p:txBody>
      </p:sp>
      <p:sp>
        <p:nvSpPr>
          <p:cNvPr id="6" name="Marcador de pie de página 5">
            <a:extLst>
              <a:ext uri="{FF2B5EF4-FFF2-40B4-BE49-F238E27FC236}">
                <a16:creationId xmlns:a16="http://schemas.microsoft.com/office/drawing/2014/main" id="{2E7DD4A2-B42D-49B1-8839-66464D08A4AD}"/>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FD9C527-BBB9-4287-BC85-561E0ABAEA91}"/>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64369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2255E0-CA71-4F7D-A7D0-DF95D332AE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E397703-4081-4A44-B009-5B66FD71B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95079D9-49D4-4EA8-80AD-4B6484C27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772FC6-80BB-48AE-9AE1-23C584360154}"/>
              </a:ext>
            </a:extLst>
          </p:cNvPr>
          <p:cNvSpPr>
            <a:spLocks noGrp="1"/>
          </p:cNvSpPr>
          <p:nvPr>
            <p:ph type="dt" sz="half" idx="10"/>
          </p:nvPr>
        </p:nvSpPr>
        <p:spPr/>
        <p:txBody>
          <a:bodyPr/>
          <a:lstStyle/>
          <a:p>
            <a:fld id="{B61BEF0D-F0BB-DE4B-95CE-6DB70DBA9567}" type="datetimeFigureOut">
              <a:rPr lang="en-US" smtClean="0"/>
              <a:pPr/>
              <a:t>1/30/2020</a:t>
            </a:fld>
            <a:endParaRPr lang="en-US" dirty="0"/>
          </a:p>
        </p:txBody>
      </p:sp>
      <p:sp>
        <p:nvSpPr>
          <p:cNvPr id="6" name="Marcador de pie de página 5">
            <a:extLst>
              <a:ext uri="{FF2B5EF4-FFF2-40B4-BE49-F238E27FC236}">
                <a16:creationId xmlns:a16="http://schemas.microsoft.com/office/drawing/2014/main" id="{E26D1EC6-4A04-453E-8307-DD115F4B674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CBADEDB-7B64-445C-873F-08FA0B6A0EEE}"/>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270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E5184AF-8B83-44F2-8AE9-9F0DDD358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B8712DC-4EAC-4BF7-97CF-3E4AF493C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5D7023-4711-4306-A887-B4571C765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1/30/2020</a:t>
            </a:fld>
            <a:endParaRPr lang="en-US" dirty="0"/>
          </a:p>
        </p:txBody>
      </p:sp>
      <p:sp>
        <p:nvSpPr>
          <p:cNvPr id="5" name="Marcador de pie de página 4">
            <a:extLst>
              <a:ext uri="{FF2B5EF4-FFF2-40B4-BE49-F238E27FC236}">
                <a16:creationId xmlns:a16="http://schemas.microsoft.com/office/drawing/2014/main" id="{8B76DA07-5237-4862-AA91-751A77719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3D23F19B-DEE0-49A7-8053-8DEF10C00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131865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1/30/2020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7303030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4357" cy="434340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p:cNvSpPr>
            <a:spLocks noGrp="1"/>
          </p:cNvSpPr>
          <p:nvPr>
            <p:ph type="ctrTitle"/>
          </p:nvPr>
        </p:nvSpPr>
        <p:spPr>
          <a:xfrm>
            <a:off x="1100669" y="1031353"/>
            <a:ext cx="7736255" cy="3181135"/>
          </a:xfrm>
        </p:spPr>
        <p:txBody>
          <a:bodyPr vert="horz" lIns="91440" tIns="45720" rIns="91440" bIns="45720" rtlCol="0" anchor="ctr">
            <a:normAutofit/>
          </a:bodyPr>
          <a:lstStyle/>
          <a:p>
            <a:pPr algn="l"/>
            <a:r>
              <a:rPr lang="en-US" sz="6600" kern="1200" dirty="0" err="1">
                <a:ln w="0"/>
                <a:solidFill>
                  <a:srgbClr val="FFFFFF"/>
                </a:solidFill>
                <a:effectLst>
                  <a:outerShdw blurRad="38100" dist="19050" dir="2700000" algn="tl" rotWithShape="0">
                    <a:schemeClr val="dk1">
                      <a:alpha val="40000"/>
                    </a:schemeClr>
                  </a:outerShdw>
                </a:effectLst>
                <a:latin typeface="+mj-lt"/>
                <a:ea typeface="+mj-ea"/>
                <a:cs typeface="+mj-cs"/>
              </a:rPr>
              <a:t>Método</a:t>
            </a:r>
            <a:r>
              <a:rPr lang="en-US" sz="6600" kern="1200" dirty="0">
                <a:ln w="0"/>
                <a:solidFill>
                  <a:srgbClr val="FFFFFF"/>
                </a:solidFill>
                <a:effectLst>
                  <a:outerShdw blurRad="38100" dist="19050" dir="2700000" algn="tl" rotWithShape="0">
                    <a:schemeClr val="dk1">
                      <a:alpha val="40000"/>
                    </a:schemeClr>
                  </a:outerShdw>
                </a:effectLst>
                <a:latin typeface="+mj-lt"/>
                <a:ea typeface="+mj-ea"/>
                <a:cs typeface="+mj-cs"/>
              </a:rPr>
              <a:t> </a:t>
            </a:r>
            <a:r>
              <a:rPr lang="en-US" sz="6600" kern="1200" dirty="0" err="1">
                <a:ln w="0"/>
                <a:solidFill>
                  <a:srgbClr val="FFFFFF"/>
                </a:solidFill>
                <a:effectLst>
                  <a:outerShdw blurRad="38100" dist="19050" dir="2700000" algn="tl" rotWithShape="0">
                    <a:schemeClr val="dk1">
                      <a:alpha val="40000"/>
                    </a:schemeClr>
                  </a:outerShdw>
                </a:effectLst>
                <a:latin typeface="+mj-lt"/>
                <a:ea typeface="+mj-ea"/>
                <a:cs typeface="+mj-cs"/>
              </a:rPr>
              <a:t>aglomerativo</a:t>
            </a:r>
            <a:endParaRPr lang="en-US" sz="6600" kern="1200" dirty="0">
              <a:ln w="0"/>
              <a:solidFill>
                <a:srgbClr val="FFFFFF"/>
              </a:solidFill>
              <a:effectLst>
                <a:outerShdw blurRad="38100" dist="19050" dir="2700000" algn="tl" rotWithShape="0">
                  <a:schemeClr val="dk1">
                    <a:alpha val="40000"/>
                  </a:schemeClr>
                </a:outerShdw>
              </a:effectLst>
              <a:latin typeface="+mj-lt"/>
              <a:ea typeface="+mj-ea"/>
              <a:cs typeface="+mj-cs"/>
            </a:endParaRPr>
          </a:p>
        </p:txBody>
      </p:sp>
      <p:sp>
        <p:nvSpPr>
          <p:cNvPr id="85" name="Rectangle 84">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2102827"/>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7" name="Rectangle 86">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 y="4932939"/>
            <a:ext cx="11277601" cy="146614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9" name="Rectangle 88">
            <a:extLst>
              <a:ext uri="{FF2B5EF4-FFF2-40B4-BE49-F238E27FC236}">
                <a16:creationId xmlns:a16="http://schemas.microsoft.com/office/drawing/2014/main" id="{42280AB2-77A5-4CB7-AF7D-1795CA8DC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728167"/>
            <a:ext cx="2115455" cy="206545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81320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Método aglomerativo</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25366"/>
                <a:ext cx="8820996" cy="5196276"/>
              </a:xfrm>
            </p:spPr>
            <p:txBody>
              <a:bodyPr>
                <a:normAutofit/>
              </a:bodyPr>
              <a:lstStyle/>
              <a:p>
                <a:pPr marL="0" indent="0">
                  <a:buNone/>
                </a:pPr>
                <a:r>
                  <a:rPr lang="es-ES" sz="2000" dirty="0">
                    <a:solidFill>
                      <a:schemeClr val="bg1"/>
                    </a:solidFill>
                    <a:latin typeface="Calibri" panose="020F0502020204030204" pitchFamily="34" charset="0"/>
                    <a:cs typeface="Calibri" panose="020F0502020204030204" pitchFamily="34" charset="0"/>
                  </a:rPr>
                  <a:t>Los algoritmos aglomerativos (</a:t>
                </a:r>
                <a:r>
                  <a:rPr lang="es-ES" sz="2000" dirty="0" err="1">
                    <a:solidFill>
                      <a:srgbClr val="FFC000"/>
                    </a:solidFill>
                    <a:latin typeface="Calibri" panose="020F0502020204030204" pitchFamily="34" charset="0"/>
                    <a:cs typeface="Calibri" panose="020F0502020204030204" pitchFamily="34" charset="0"/>
                  </a:rPr>
                  <a:t>agnes</a:t>
                </a:r>
                <a:r>
                  <a:rPr lang="es-ES" sz="2000" dirty="0">
                    <a:solidFill>
                      <a:srgbClr val="FFC000"/>
                    </a:solidFill>
                    <a:latin typeface="Calibri" panose="020F0502020204030204" pitchFamily="34" charset="0"/>
                    <a:cs typeface="Calibri" panose="020F0502020204030204" pitchFamily="34" charset="0"/>
                  </a:rPr>
                  <a:t>: </a:t>
                </a:r>
                <a:r>
                  <a:rPr lang="es-ES" sz="2000" dirty="0" err="1">
                    <a:solidFill>
                      <a:srgbClr val="FFC000"/>
                    </a:solidFill>
                    <a:latin typeface="Calibri" panose="020F0502020204030204" pitchFamily="34" charset="0"/>
                    <a:cs typeface="Calibri" panose="020F0502020204030204" pitchFamily="34" charset="0"/>
                  </a:rPr>
                  <a:t>agglomerative</a:t>
                </a:r>
                <a:r>
                  <a:rPr lang="es-ES" sz="2000" dirty="0">
                    <a:solidFill>
                      <a:srgbClr val="FFC000"/>
                    </a:solidFill>
                    <a:latin typeface="Calibri" panose="020F0502020204030204" pitchFamily="34" charset="0"/>
                    <a:cs typeface="Calibri" panose="020F0502020204030204" pitchFamily="34" charset="0"/>
                  </a:rPr>
                  <a:t> </a:t>
                </a:r>
                <a:r>
                  <a:rPr lang="es-ES" sz="2000" dirty="0" err="1">
                    <a:solidFill>
                      <a:srgbClr val="FFC000"/>
                    </a:solidFill>
                    <a:latin typeface="Calibri" panose="020F0502020204030204" pitchFamily="34" charset="0"/>
                    <a:cs typeface="Calibri" panose="020F0502020204030204" pitchFamily="34" charset="0"/>
                  </a:rPr>
                  <a:t>nesting</a:t>
                </a:r>
                <a:r>
                  <a:rPr lang="es-ES" sz="2000" dirty="0">
                    <a:solidFill>
                      <a:schemeClr val="bg1"/>
                    </a:solidFill>
                    <a:latin typeface="Calibri" panose="020F0502020204030204" pitchFamily="34" charset="0"/>
                    <a:cs typeface="Calibri" panose="020F0502020204030204" pitchFamily="34" charset="0"/>
                  </a:rPr>
                  <a:t>) que se utilizan tienen siempre la misma estructura y sólo se diferencian en la forma de calcular las distancias entre grupos. Su estructura es:</a:t>
                </a:r>
              </a:p>
              <a:p>
                <a:pPr marL="457200"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Comenzar con tantas clases como elementos, </a:t>
                </a:r>
                <a14:m>
                  <m:oMath xmlns:m="http://schemas.openxmlformats.org/officeDocument/2006/math">
                    <m:r>
                      <a:rPr lang="es-ES" sz="2000" i="1" dirty="0" smtClean="0">
                        <a:solidFill>
                          <a:schemeClr val="bg1"/>
                        </a:solidFill>
                        <a:latin typeface="Cambria Math" panose="02040503050406030204" pitchFamily="18" charset="0"/>
                        <a:cs typeface="Calibri" panose="020F0502020204030204" pitchFamily="34" charset="0"/>
                      </a:rPr>
                      <m:t>𝑛</m:t>
                    </m:r>
                  </m:oMath>
                </a14:m>
                <a:r>
                  <a:rPr lang="es-ES" sz="2000" dirty="0">
                    <a:solidFill>
                      <a:schemeClr val="bg1"/>
                    </a:solidFill>
                    <a:latin typeface="Calibri" panose="020F0502020204030204" pitchFamily="34" charset="0"/>
                    <a:cs typeface="Calibri" panose="020F0502020204030204" pitchFamily="34" charset="0"/>
                  </a:rPr>
                  <a:t>. Las distancias entre clases son las distancias entre los elementos originales.</a:t>
                </a:r>
              </a:p>
              <a:p>
                <a:pPr marL="457200" indent="-457200">
                  <a:buFont typeface="+mj-lt"/>
                  <a:buAutoNum type="arabicPeriod"/>
                </a:pPr>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Seleccionar los dos elementos más próximos en la matriz de distancias y formar con ellos una clase. </a:t>
                </a:r>
              </a:p>
              <a:p>
                <a:pPr marL="457200" indent="-457200">
                  <a:buFont typeface="+mj-lt"/>
                  <a:buAutoNum type="arabicPeriod"/>
                </a:pPr>
                <a:endParaRPr lang="es-ES" sz="2000" dirty="0">
                  <a:solidFill>
                    <a:schemeClr val="bg1"/>
                  </a:solidFill>
                  <a:latin typeface="Calibri" panose="020F0502020204030204" pitchFamily="34" charset="0"/>
                  <a:cs typeface="Calibri" panose="020F0502020204030204" pitchFamily="34" charset="0"/>
                </a:endParaRP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25366"/>
                <a:ext cx="8820996" cy="5196276"/>
              </a:xfrm>
              <a:blipFill>
                <a:blip r:embed="rId2"/>
                <a:stretch>
                  <a:fillRect l="-691" t="-586" r="-760"/>
                </a:stretch>
              </a:blipFill>
            </p:spPr>
            <p:txBody>
              <a:bodyPr/>
              <a:lstStyle/>
              <a:p>
                <a:r>
                  <a:rPr lang="es-ES">
                    <a:noFill/>
                  </a:rPr>
                  <a:t> </a:t>
                </a:r>
              </a:p>
            </p:txBody>
          </p:sp>
        </mc:Fallback>
      </mc:AlternateContent>
      <p:pic>
        <p:nvPicPr>
          <p:cNvPr id="5" name="Imagen 4">
            <a:extLst>
              <a:ext uri="{FF2B5EF4-FFF2-40B4-BE49-F238E27FC236}">
                <a16:creationId xmlns:a16="http://schemas.microsoft.com/office/drawing/2014/main" id="{359B8391-642B-4781-A3DD-49BD657D9650}"/>
              </a:ext>
            </a:extLst>
          </p:cNvPr>
          <p:cNvPicPr>
            <a:picLocks noChangeAspect="1"/>
          </p:cNvPicPr>
          <p:nvPr/>
        </p:nvPicPr>
        <p:blipFill>
          <a:blip r:embed="rId3"/>
          <a:stretch>
            <a:fillRect/>
          </a:stretch>
        </p:blipFill>
        <p:spPr>
          <a:xfrm>
            <a:off x="3123785" y="3547158"/>
            <a:ext cx="2972215" cy="2086266"/>
          </a:xfrm>
          <a:prstGeom prst="rect">
            <a:avLst/>
          </a:prstGeom>
        </p:spPr>
      </p:pic>
    </p:spTree>
    <p:extLst>
      <p:ext uri="{BB962C8B-B14F-4D97-AF65-F5344CB8AC3E}">
        <p14:creationId xmlns:p14="http://schemas.microsoft.com/office/powerpoint/2010/main" val="158233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Método aglomerativo</a:t>
            </a: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25366"/>
            <a:ext cx="8820996" cy="4932584"/>
          </a:xfrm>
        </p:spPr>
        <p:txBody>
          <a:bodyPr>
            <a:normAutofit/>
          </a:bodyPr>
          <a:lstStyle/>
          <a:p>
            <a:pPr marL="0" indent="0">
              <a:buNone/>
            </a:pPr>
            <a:r>
              <a:rPr lang="es-ES" sz="2000" dirty="0">
                <a:solidFill>
                  <a:schemeClr val="bg1"/>
                </a:solidFill>
                <a:latin typeface="Calibri" panose="020F0502020204030204" pitchFamily="34" charset="0"/>
                <a:cs typeface="Calibri" panose="020F0502020204030204" pitchFamily="34" charset="0"/>
              </a:rPr>
              <a:t>Los algoritmos aglomerativos que se utilizan tienen siempre la misma estructura y sólo se diferencian en la forma de calcular las distancias entre grupos. Su estructura es:</a:t>
            </a:r>
          </a:p>
          <a:p>
            <a:pPr marL="457200" indent="-457200">
              <a:buFont typeface="+mj-lt"/>
              <a:buAutoNum type="arabicPeriod" startAt="3"/>
            </a:pPr>
            <a:r>
              <a:rPr lang="es-ES" sz="2000" dirty="0">
                <a:solidFill>
                  <a:schemeClr val="bg1"/>
                </a:solidFill>
                <a:latin typeface="Calibri" panose="020F0502020204030204" pitchFamily="34" charset="0"/>
                <a:cs typeface="Calibri" panose="020F0502020204030204" pitchFamily="34" charset="0"/>
              </a:rPr>
              <a:t>Sustituir los dos elementos utilizados en el punto (2) para definir la clase, por un nuevo elemento que represente la clase construida. Las distancias entre este nuevo elemento y los anteriores se calculan con uno de los criterios para definir distancias entre grupos que comentaremos luego. </a:t>
            </a:r>
          </a:p>
          <a:p>
            <a:pPr marL="457200" indent="-457200">
              <a:buFont typeface="+mj-lt"/>
              <a:buAutoNum type="arabicPeriod" startAt="3"/>
            </a:pPr>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startAt="3"/>
            </a:pPr>
            <a:r>
              <a:rPr lang="es-ES" sz="2000" dirty="0">
                <a:solidFill>
                  <a:schemeClr val="bg1"/>
                </a:solidFill>
                <a:latin typeface="Calibri" panose="020F0502020204030204" pitchFamily="34" charset="0"/>
                <a:cs typeface="Calibri" panose="020F0502020204030204" pitchFamily="34" charset="0"/>
              </a:rPr>
              <a:t>Volver a (2), y repetir (2) y (3) hasta que tengamos todos los elementos agrupados en una clase única.</a:t>
            </a:r>
          </a:p>
        </p:txBody>
      </p:sp>
    </p:spTree>
    <p:extLst>
      <p:ext uri="{BB962C8B-B14F-4D97-AF65-F5344CB8AC3E}">
        <p14:creationId xmlns:p14="http://schemas.microsoft.com/office/powerpoint/2010/main" val="36374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Criterios para definir distancias entre grupos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25366"/>
                <a:ext cx="8820996" cy="4932584"/>
              </a:xfrm>
            </p:spPr>
            <p:txBody>
              <a:bodyPr>
                <a:normAutofit/>
              </a:bodyPr>
              <a:lstStyle/>
              <a:p>
                <a:r>
                  <a:rPr lang="es-ES" sz="2000" dirty="0">
                    <a:solidFill>
                      <a:schemeClr val="bg1"/>
                    </a:solidFill>
                    <a:latin typeface="Calibri" panose="020F0502020204030204" pitchFamily="34" charset="0"/>
                    <a:cs typeface="Calibri" panose="020F0502020204030204" pitchFamily="34" charset="0"/>
                  </a:rPr>
                  <a:t>Supongamos que tenemos un grupo A con </a:t>
                </a:r>
                <a14:m>
                  <m:oMath xmlns:m="http://schemas.openxmlformats.org/officeDocument/2006/math">
                    <m:sSub>
                      <m:sSubPr>
                        <m:ctrlPr>
                          <a:rPr lang="es-ES" sz="2000" b="0" i="1" dirty="0" smtClean="0">
                            <a:solidFill>
                              <a:schemeClr val="bg1"/>
                            </a:solidFill>
                            <a:latin typeface="Cambria Math" panose="02040503050406030204" pitchFamily="18" charset="0"/>
                            <a:cs typeface="Calibri" panose="020F0502020204030204" pitchFamily="34" charset="0"/>
                          </a:rPr>
                        </m:ctrlPr>
                      </m:sSubPr>
                      <m:e>
                        <m:r>
                          <a:rPr lang="es-ES" sz="2000" i="1" dirty="0" smtClean="0">
                            <a:solidFill>
                              <a:schemeClr val="bg1"/>
                            </a:solidFill>
                            <a:latin typeface="Cambria Math" panose="02040503050406030204" pitchFamily="18" charset="0"/>
                            <a:cs typeface="Calibri" panose="020F0502020204030204" pitchFamily="34" charset="0"/>
                          </a:rPr>
                          <m:t>𝑛</m:t>
                        </m:r>
                      </m:e>
                      <m:sub>
                        <m:r>
                          <a:rPr lang="es-ES" sz="2000" i="1" dirty="0" smtClean="0">
                            <a:solidFill>
                              <a:schemeClr val="bg1"/>
                            </a:solidFill>
                            <a:latin typeface="Cambria Math" panose="02040503050406030204" pitchFamily="18" charset="0"/>
                            <a:cs typeface="Calibri" panose="020F0502020204030204" pitchFamily="34" charset="0"/>
                          </a:rPr>
                          <m:t>𝑎</m:t>
                        </m:r>
                      </m:sub>
                    </m:sSub>
                  </m:oMath>
                </a14:m>
                <a:r>
                  <a:rPr lang="es-ES" sz="2000" dirty="0">
                    <a:solidFill>
                      <a:schemeClr val="bg1"/>
                    </a:solidFill>
                    <a:latin typeface="Calibri" panose="020F0502020204030204" pitchFamily="34" charset="0"/>
                    <a:cs typeface="Calibri" panose="020F0502020204030204" pitchFamily="34" charset="0"/>
                  </a:rPr>
                  <a:t> elementos, y un grupo B con </a:t>
                </a:r>
                <a14:m>
                  <m:oMath xmlns:m="http://schemas.openxmlformats.org/officeDocument/2006/math">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b="0" i="1" dirty="0" smtClean="0">
                            <a:solidFill>
                              <a:schemeClr val="bg1"/>
                            </a:solidFill>
                            <a:latin typeface="Cambria Math" panose="02040503050406030204" pitchFamily="18" charset="0"/>
                            <a:cs typeface="Calibri" panose="020F0502020204030204" pitchFamily="34" charset="0"/>
                          </a:rPr>
                          <m:t>𝑏</m:t>
                        </m:r>
                      </m:sub>
                    </m:sSub>
                  </m:oMath>
                </a14:m>
                <a:r>
                  <a:rPr lang="es-ES" sz="2000" dirty="0">
                    <a:solidFill>
                      <a:schemeClr val="bg1"/>
                    </a:solidFill>
                    <a:latin typeface="Calibri" panose="020F0502020204030204" pitchFamily="34" charset="0"/>
                    <a:cs typeface="Calibri" panose="020F0502020204030204" pitchFamily="34" charset="0"/>
                  </a:rPr>
                  <a:t> elementos, y que ambos se fusionan para crear un grupo (AB) con </a:t>
                </a:r>
                <a14:m>
                  <m:oMath xmlns:m="http://schemas.openxmlformats.org/officeDocument/2006/math">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𝑎</m:t>
                        </m:r>
                      </m:sub>
                    </m:sSub>
                    <m:r>
                      <a:rPr lang="es-ES" sz="2000" b="0" i="1" dirty="0" smtClean="0">
                        <a:solidFill>
                          <a:schemeClr val="bg1"/>
                        </a:solidFill>
                        <a:latin typeface="Cambria Math" panose="02040503050406030204" pitchFamily="18" charset="0"/>
                        <a:cs typeface="Calibri" panose="020F0502020204030204" pitchFamily="34" charset="0"/>
                      </a:rPr>
                      <m:t>+</m:t>
                    </m:r>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b="0" i="1" dirty="0" smtClean="0">
                            <a:solidFill>
                              <a:schemeClr val="bg1"/>
                            </a:solidFill>
                            <a:latin typeface="Cambria Math" panose="02040503050406030204" pitchFamily="18" charset="0"/>
                            <a:cs typeface="Calibri" panose="020F0502020204030204" pitchFamily="34" charset="0"/>
                          </a:rPr>
                          <m:t>𝑏</m:t>
                        </m:r>
                      </m:sub>
                    </m:sSub>
                  </m:oMath>
                </a14:m>
                <a:r>
                  <a:rPr lang="es-ES" sz="2000" dirty="0">
                    <a:solidFill>
                      <a:schemeClr val="bg1"/>
                    </a:solidFill>
                    <a:latin typeface="Calibri" panose="020F0502020204030204" pitchFamily="34" charset="0"/>
                    <a:cs typeface="Calibri" panose="020F0502020204030204" pitchFamily="34" charset="0"/>
                  </a:rPr>
                  <a:t> elementos. </a:t>
                </a:r>
              </a:p>
              <a:p>
                <a:pPr marL="0" indent="0">
                  <a:buNone/>
                </a:pPr>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La distancia del nuevo grupo, (AB), a otro grupo C con </a:t>
                </a:r>
                <a14:m>
                  <m:oMath xmlns:m="http://schemas.openxmlformats.org/officeDocument/2006/math">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b="0" i="1" dirty="0" smtClean="0">
                            <a:solidFill>
                              <a:schemeClr val="bg1"/>
                            </a:solidFill>
                            <a:latin typeface="Cambria Math" panose="02040503050406030204" pitchFamily="18" charset="0"/>
                            <a:cs typeface="Calibri" panose="020F0502020204030204" pitchFamily="34" charset="0"/>
                          </a:rPr>
                          <m:t>𝑐</m:t>
                        </m:r>
                      </m:sub>
                    </m:sSub>
                  </m:oMath>
                </a14:m>
                <a:r>
                  <a:rPr lang="es-ES" sz="2000" dirty="0">
                    <a:solidFill>
                      <a:schemeClr val="bg1"/>
                    </a:solidFill>
                    <a:latin typeface="Calibri" panose="020F0502020204030204" pitchFamily="34" charset="0"/>
                    <a:cs typeface="Calibri" panose="020F0502020204030204" pitchFamily="34" charset="0"/>
                  </a:rPr>
                  <a:t> elementos, se calcula habitualmente por alguna de las cinco reglas siguientes:</a:t>
                </a:r>
              </a:p>
              <a:p>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r>
                  <a:rPr lang="es-ES" sz="2000" dirty="0">
                    <a:solidFill>
                      <a:srgbClr val="FFC000"/>
                    </a:solidFill>
                    <a:latin typeface="Calibri" panose="020F0502020204030204" pitchFamily="34" charset="0"/>
                    <a:cs typeface="Calibri" panose="020F0502020204030204" pitchFamily="34" charset="0"/>
                  </a:rPr>
                  <a:t>(Single linkage) Encadenamiento simple o vecino más próximo:</a:t>
                </a:r>
                <a:r>
                  <a:rPr lang="es-ES" sz="2000" dirty="0">
                    <a:solidFill>
                      <a:schemeClr val="bg1"/>
                    </a:solidFill>
                    <a:latin typeface="Calibri" panose="020F0502020204030204" pitchFamily="34" charset="0"/>
                    <a:cs typeface="Calibri" panose="020F0502020204030204" pitchFamily="34" charset="0"/>
                  </a:rPr>
                  <a:t> La distancia entre los dos nuevos grupos es la menor de las distancias entre grupos antes de la fusión. Es decir:</a:t>
                </a:r>
              </a:p>
              <a:p>
                <a:pPr marL="0" indent="0">
                  <a:buNone/>
                </a:pPr>
                <a14:m>
                  <m:oMathPara xmlns:m="http://schemas.openxmlformats.org/officeDocument/2006/math">
                    <m:oMathParaPr>
                      <m:jc m:val="centerGroup"/>
                    </m:oMathParaPr>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𝑑</m:t>
                      </m:r>
                      <m:d>
                        <m:dPr>
                          <m:ctrlPr>
                            <a:rPr lang="es-ES" sz="2000" b="0" i="1" smtClean="0">
                              <a:solidFill>
                                <a:schemeClr val="bg1"/>
                              </a:solidFill>
                              <a:latin typeface="Cambria Math" panose="02040503050406030204" pitchFamily="18" charset="0"/>
                              <a:cs typeface="Calibri" panose="020F0502020204030204" pitchFamily="34" charset="0"/>
                            </a:rPr>
                          </m:ctrlPr>
                        </m:dPr>
                        <m:e>
                          <m:r>
                            <a:rPr lang="es-ES" sz="2000" b="0" i="1" smtClean="0">
                              <a:solidFill>
                                <a:schemeClr val="bg1"/>
                              </a:solidFill>
                              <a:latin typeface="Cambria Math" panose="02040503050406030204" pitchFamily="18" charset="0"/>
                              <a:cs typeface="Calibri" panose="020F0502020204030204" pitchFamily="34" charset="0"/>
                            </a:rPr>
                            <m:t>𝐶</m:t>
                          </m:r>
                          <m:r>
                            <a:rPr lang="es-ES" sz="2000" b="0" i="1" smtClean="0">
                              <a:solidFill>
                                <a:schemeClr val="bg1"/>
                              </a:solidFill>
                              <a:latin typeface="Cambria Math" panose="02040503050406030204" pitchFamily="18" charset="0"/>
                              <a:cs typeface="Calibri" panose="020F0502020204030204" pitchFamily="34" charset="0"/>
                            </a:rPr>
                            <m:t>,</m:t>
                          </m:r>
                          <m:r>
                            <a:rPr lang="es-ES" sz="2000" b="0" i="1" smtClean="0">
                              <a:solidFill>
                                <a:schemeClr val="bg1"/>
                              </a:solidFill>
                              <a:latin typeface="Cambria Math" panose="02040503050406030204" pitchFamily="18" charset="0"/>
                              <a:cs typeface="Calibri" panose="020F0502020204030204" pitchFamily="34" charset="0"/>
                            </a:rPr>
                            <m:t>𝐴𝐵</m:t>
                          </m:r>
                        </m:e>
                      </m:d>
                      <m:r>
                        <a:rPr lang="es-ES" sz="2000" b="0" i="1" smtClean="0">
                          <a:solidFill>
                            <a:schemeClr val="bg1"/>
                          </a:solidFill>
                          <a:latin typeface="Cambria Math" panose="02040503050406030204" pitchFamily="18" charset="0"/>
                          <a:cs typeface="Calibri" panose="020F0502020204030204" pitchFamily="34" charset="0"/>
                        </a:rPr>
                        <m:t>=</m:t>
                      </m:r>
                      <m:func>
                        <m:funcPr>
                          <m:ctrlPr>
                            <a:rPr lang="es-ES" sz="2000" b="0" i="1" smtClean="0">
                              <a:solidFill>
                                <a:schemeClr val="bg1"/>
                              </a:solidFill>
                              <a:latin typeface="Cambria Math" panose="02040503050406030204" pitchFamily="18" charset="0"/>
                              <a:cs typeface="Calibri" panose="020F0502020204030204" pitchFamily="34" charset="0"/>
                            </a:rPr>
                          </m:ctrlPr>
                        </m:funcPr>
                        <m:fName>
                          <m:r>
                            <m:rPr>
                              <m:sty m:val="p"/>
                            </m:rPr>
                            <a:rPr lang="es-ES" sz="2000" b="0" i="0" smtClean="0">
                              <a:solidFill>
                                <a:schemeClr val="bg1"/>
                              </a:solidFill>
                              <a:latin typeface="Cambria Math" panose="02040503050406030204" pitchFamily="18" charset="0"/>
                              <a:cs typeface="Calibri" panose="020F0502020204030204" pitchFamily="34" charset="0"/>
                            </a:rPr>
                            <m:t>min</m:t>
                          </m:r>
                        </m:fName>
                        <m:e>
                          <m:d>
                            <m:dPr>
                              <m:ctrlPr>
                                <a:rPr lang="es-ES" sz="2000" b="0" i="1" smtClean="0">
                                  <a:solidFill>
                                    <a:schemeClr val="bg1"/>
                                  </a:solidFill>
                                  <a:latin typeface="Cambria Math" panose="02040503050406030204" pitchFamily="18" charset="0"/>
                                  <a:cs typeface="Calibri" panose="020F0502020204030204" pitchFamily="34" charset="0"/>
                                </a:rPr>
                              </m:ctrlPr>
                            </m:dPr>
                            <m:e>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𝑑</m:t>
                                  </m:r>
                                </m:e>
                                <m:sub>
                                  <m:r>
                                    <a:rPr lang="es-ES" sz="2000" b="0" i="1" smtClean="0">
                                      <a:solidFill>
                                        <a:schemeClr val="bg1"/>
                                      </a:solidFill>
                                      <a:latin typeface="Cambria Math" panose="02040503050406030204" pitchFamily="18" charset="0"/>
                                      <a:cs typeface="Calibri" panose="020F0502020204030204" pitchFamily="34" charset="0"/>
                                    </a:rPr>
                                    <m:t>𝐶𝐴</m:t>
                                  </m:r>
                                </m:sub>
                              </m:sSub>
                              <m:r>
                                <a:rPr lang="es-ES" sz="2000" b="0" i="1" smtClean="0">
                                  <a:solidFill>
                                    <a:schemeClr val="bg1"/>
                                  </a:solidFill>
                                  <a:latin typeface="Cambria Math" panose="02040503050406030204" pitchFamily="18" charset="0"/>
                                  <a:cs typeface="Calibri" panose="020F0502020204030204" pitchFamily="34" charset="0"/>
                                </a:rPr>
                                <m:t>,</m:t>
                              </m:r>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𝑑</m:t>
                                  </m:r>
                                </m:e>
                                <m:sub>
                                  <m:r>
                                    <a:rPr lang="es-ES" sz="2000" b="0" i="1" smtClean="0">
                                      <a:solidFill>
                                        <a:schemeClr val="bg1"/>
                                      </a:solidFill>
                                      <a:latin typeface="Cambria Math" panose="02040503050406030204" pitchFamily="18" charset="0"/>
                                      <a:cs typeface="Calibri" panose="020F0502020204030204" pitchFamily="34" charset="0"/>
                                    </a:rPr>
                                    <m:t>𝐶𝐵</m:t>
                                  </m:r>
                                </m:sub>
                              </m:sSub>
                            </m:e>
                          </m:d>
                        </m:e>
                      </m:func>
                    </m:oMath>
                  </m:oMathPara>
                </a14:m>
                <a:endParaRPr lang="es-ES" sz="2000" dirty="0">
                  <a:solidFill>
                    <a:schemeClr val="bg1"/>
                  </a:solidFill>
                  <a:latin typeface="Calibri" panose="020F0502020204030204" pitchFamily="34" charset="0"/>
                  <a:cs typeface="Calibri" panose="020F0502020204030204" pitchFamily="34" charset="0"/>
                </a:endParaRPr>
              </a:p>
              <a:p>
                <a:pPr marL="400050" lvl="1" indent="0">
                  <a:buNone/>
                </a:pPr>
                <a:r>
                  <a:rPr lang="es-ES" sz="2000" dirty="0">
                    <a:solidFill>
                      <a:schemeClr val="bg1"/>
                    </a:solidFill>
                    <a:latin typeface="Calibri" panose="020F0502020204030204" pitchFamily="34" charset="0"/>
                    <a:cs typeface="Calibri" panose="020F0502020204030204" pitchFamily="34" charset="0"/>
                  </a:rPr>
                  <a:t>Este criterio es invariante ante transformaciones monótonas. Tiende a producir grupos alargados.</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25366"/>
                <a:ext cx="8820996" cy="4932584"/>
              </a:xfrm>
              <a:blipFill>
                <a:blip r:embed="rId2"/>
                <a:stretch>
                  <a:fillRect l="-346" t="-618" r="-484"/>
                </a:stretch>
              </a:blipFill>
            </p:spPr>
            <p:txBody>
              <a:bodyPr/>
              <a:lstStyle/>
              <a:p>
                <a:r>
                  <a:rPr lang="es-ES">
                    <a:noFill/>
                  </a:rPr>
                  <a:t> </a:t>
                </a:r>
              </a:p>
            </p:txBody>
          </p:sp>
        </mc:Fallback>
      </mc:AlternateContent>
    </p:spTree>
    <p:extLst>
      <p:ext uri="{BB962C8B-B14F-4D97-AF65-F5344CB8AC3E}">
        <p14:creationId xmlns:p14="http://schemas.microsoft.com/office/powerpoint/2010/main" val="226573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Criterios para definir distancias entre grupos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25366"/>
                <a:ext cx="8820996" cy="4932584"/>
              </a:xfrm>
            </p:spPr>
            <p:txBody>
              <a:bodyPr>
                <a:normAutofit/>
              </a:bodyPr>
              <a:lstStyle/>
              <a:p>
                <a:pPr marL="457200" indent="-457200">
                  <a:buFont typeface="+mj-lt"/>
                  <a:buAutoNum type="arabicPeriod" startAt="2"/>
                </a:pPr>
                <a:r>
                  <a:rPr lang="es-ES" sz="2000" dirty="0">
                    <a:solidFill>
                      <a:srgbClr val="FFC000"/>
                    </a:solidFill>
                    <a:latin typeface="Calibri" panose="020F0502020204030204" pitchFamily="34" charset="0"/>
                    <a:cs typeface="Calibri" panose="020F0502020204030204" pitchFamily="34" charset="0"/>
                  </a:rPr>
                  <a:t>(Complete linkage) Encadenamiento completo o vecino más alejado:</a:t>
                </a:r>
                <a:r>
                  <a:rPr lang="es-ES" sz="2000" dirty="0">
                    <a:solidFill>
                      <a:schemeClr val="bg1"/>
                    </a:solidFill>
                    <a:latin typeface="Calibri" panose="020F0502020204030204" pitchFamily="34" charset="0"/>
                    <a:cs typeface="Calibri" panose="020F0502020204030204" pitchFamily="34" charset="0"/>
                  </a:rPr>
                  <a:t> La distancia entre los dos nuevos grupos es la mayor de las distancias entre grupos antes de la fusión. Es decir:</a:t>
                </a:r>
              </a:p>
              <a:p>
                <a:pPr marL="0" indent="0">
                  <a:buNone/>
                </a:pPr>
                <a14:m>
                  <m:oMathPara xmlns:m="http://schemas.openxmlformats.org/officeDocument/2006/math">
                    <m:oMathParaPr>
                      <m:jc m:val="centerGroup"/>
                    </m:oMathParaPr>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𝑑</m:t>
                      </m:r>
                      <m:d>
                        <m:dPr>
                          <m:ctrlPr>
                            <a:rPr lang="es-ES" sz="2000" b="0" i="1" smtClean="0">
                              <a:solidFill>
                                <a:schemeClr val="bg1"/>
                              </a:solidFill>
                              <a:latin typeface="Cambria Math" panose="02040503050406030204" pitchFamily="18" charset="0"/>
                              <a:cs typeface="Calibri" panose="020F0502020204030204" pitchFamily="34" charset="0"/>
                            </a:rPr>
                          </m:ctrlPr>
                        </m:dPr>
                        <m:e>
                          <m:r>
                            <a:rPr lang="es-ES" sz="2000" b="0" i="1" smtClean="0">
                              <a:solidFill>
                                <a:schemeClr val="bg1"/>
                              </a:solidFill>
                              <a:latin typeface="Cambria Math" panose="02040503050406030204" pitchFamily="18" charset="0"/>
                              <a:cs typeface="Calibri" panose="020F0502020204030204" pitchFamily="34" charset="0"/>
                            </a:rPr>
                            <m:t>𝐶</m:t>
                          </m:r>
                          <m:r>
                            <a:rPr lang="es-ES" sz="2000" b="0" i="1" smtClean="0">
                              <a:solidFill>
                                <a:schemeClr val="bg1"/>
                              </a:solidFill>
                              <a:latin typeface="Cambria Math" panose="02040503050406030204" pitchFamily="18" charset="0"/>
                              <a:cs typeface="Calibri" panose="020F0502020204030204" pitchFamily="34" charset="0"/>
                            </a:rPr>
                            <m:t>,</m:t>
                          </m:r>
                          <m:r>
                            <a:rPr lang="es-ES" sz="2000" b="0" i="1" smtClean="0">
                              <a:solidFill>
                                <a:schemeClr val="bg1"/>
                              </a:solidFill>
                              <a:latin typeface="Cambria Math" panose="02040503050406030204" pitchFamily="18" charset="0"/>
                              <a:cs typeface="Calibri" panose="020F0502020204030204" pitchFamily="34" charset="0"/>
                            </a:rPr>
                            <m:t>𝐴𝐵</m:t>
                          </m:r>
                        </m:e>
                      </m:d>
                      <m:r>
                        <a:rPr lang="es-ES" sz="2000" b="0" i="1" smtClean="0">
                          <a:solidFill>
                            <a:schemeClr val="bg1"/>
                          </a:solidFill>
                          <a:latin typeface="Cambria Math" panose="02040503050406030204" pitchFamily="18" charset="0"/>
                          <a:cs typeface="Calibri" panose="020F0502020204030204" pitchFamily="34" charset="0"/>
                        </a:rPr>
                        <m:t>=</m:t>
                      </m:r>
                      <m:func>
                        <m:funcPr>
                          <m:ctrlPr>
                            <a:rPr lang="es-ES" sz="2000" b="0" i="1" smtClean="0">
                              <a:solidFill>
                                <a:schemeClr val="bg1"/>
                              </a:solidFill>
                              <a:latin typeface="Cambria Math" panose="02040503050406030204" pitchFamily="18" charset="0"/>
                              <a:cs typeface="Calibri" panose="020F0502020204030204" pitchFamily="34" charset="0"/>
                            </a:rPr>
                          </m:ctrlPr>
                        </m:funcPr>
                        <m:fName>
                          <m:r>
                            <m:rPr>
                              <m:sty m:val="p"/>
                            </m:rPr>
                            <a:rPr lang="es-ES" sz="2000" b="0" i="0" smtClean="0">
                              <a:solidFill>
                                <a:schemeClr val="bg1"/>
                              </a:solidFill>
                              <a:latin typeface="Cambria Math" panose="02040503050406030204" pitchFamily="18" charset="0"/>
                              <a:cs typeface="Calibri" panose="020F0502020204030204" pitchFamily="34" charset="0"/>
                            </a:rPr>
                            <m:t>max</m:t>
                          </m:r>
                        </m:fName>
                        <m:e>
                          <m:d>
                            <m:dPr>
                              <m:ctrlPr>
                                <a:rPr lang="es-ES" sz="2000" b="0" i="1" smtClean="0">
                                  <a:solidFill>
                                    <a:schemeClr val="bg1"/>
                                  </a:solidFill>
                                  <a:latin typeface="Cambria Math" panose="02040503050406030204" pitchFamily="18" charset="0"/>
                                  <a:cs typeface="Calibri" panose="020F0502020204030204" pitchFamily="34" charset="0"/>
                                </a:rPr>
                              </m:ctrlPr>
                            </m:dPr>
                            <m:e>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𝑑</m:t>
                                  </m:r>
                                </m:e>
                                <m:sub>
                                  <m:r>
                                    <a:rPr lang="es-ES" sz="2000" b="0" i="1" smtClean="0">
                                      <a:solidFill>
                                        <a:schemeClr val="bg1"/>
                                      </a:solidFill>
                                      <a:latin typeface="Cambria Math" panose="02040503050406030204" pitchFamily="18" charset="0"/>
                                      <a:cs typeface="Calibri" panose="020F0502020204030204" pitchFamily="34" charset="0"/>
                                    </a:rPr>
                                    <m:t>𝐶𝐴</m:t>
                                  </m:r>
                                </m:sub>
                              </m:sSub>
                              <m:r>
                                <a:rPr lang="es-ES" sz="2000" b="0" i="1" smtClean="0">
                                  <a:solidFill>
                                    <a:schemeClr val="bg1"/>
                                  </a:solidFill>
                                  <a:latin typeface="Cambria Math" panose="02040503050406030204" pitchFamily="18" charset="0"/>
                                  <a:cs typeface="Calibri" panose="020F0502020204030204" pitchFamily="34" charset="0"/>
                                </a:rPr>
                                <m:t>,</m:t>
                              </m:r>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𝑑</m:t>
                                  </m:r>
                                </m:e>
                                <m:sub>
                                  <m:r>
                                    <a:rPr lang="es-ES" sz="2000" b="0" i="1" smtClean="0">
                                      <a:solidFill>
                                        <a:schemeClr val="bg1"/>
                                      </a:solidFill>
                                      <a:latin typeface="Cambria Math" panose="02040503050406030204" pitchFamily="18" charset="0"/>
                                      <a:cs typeface="Calibri" panose="020F0502020204030204" pitchFamily="34" charset="0"/>
                                    </a:rPr>
                                    <m:t>𝐶𝐵</m:t>
                                  </m:r>
                                </m:sub>
                              </m:sSub>
                            </m:e>
                          </m:d>
                        </m:e>
                      </m:func>
                    </m:oMath>
                  </m:oMathPara>
                </a14:m>
                <a:endParaRPr lang="es-ES" sz="2000" dirty="0">
                  <a:solidFill>
                    <a:schemeClr val="bg1"/>
                  </a:solidFill>
                  <a:latin typeface="Calibri" panose="020F0502020204030204" pitchFamily="34" charset="0"/>
                  <a:cs typeface="Calibri" panose="020F0502020204030204" pitchFamily="34" charset="0"/>
                </a:endParaRPr>
              </a:p>
              <a:p>
                <a:pPr marL="400050" lvl="1" indent="0">
                  <a:buNone/>
                </a:pPr>
                <a:r>
                  <a:rPr lang="es-ES" sz="2000" dirty="0">
                    <a:solidFill>
                      <a:schemeClr val="bg1"/>
                    </a:solidFill>
                    <a:latin typeface="Calibri" panose="020F0502020204030204" pitchFamily="34" charset="0"/>
                    <a:cs typeface="Calibri" panose="020F0502020204030204" pitchFamily="34" charset="0"/>
                  </a:rPr>
                  <a:t>Este criterio es invariante ante transformaciones monótonas. Tiende a producir grupos esféricos.</a:t>
                </a:r>
              </a:p>
              <a:p>
                <a:pPr marL="400050" lvl="1" indent="0">
                  <a:buNone/>
                </a:pPr>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startAt="3"/>
                </a:pPr>
                <a:r>
                  <a:rPr lang="es-ES" sz="2000" dirty="0">
                    <a:solidFill>
                      <a:srgbClr val="FFC000"/>
                    </a:solidFill>
                    <a:latin typeface="Calibri" panose="020F0502020204030204" pitchFamily="34" charset="0"/>
                    <a:cs typeface="Calibri" panose="020F0502020204030204" pitchFamily="34" charset="0"/>
                  </a:rPr>
                  <a:t>(</a:t>
                </a:r>
                <a:r>
                  <a:rPr lang="es-ES" sz="2000" dirty="0" err="1">
                    <a:solidFill>
                      <a:srgbClr val="FFC000"/>
                    </a:solidFill>
                    <a:latin typeface="Calibri" panose="020F0502020204030204" pitchFamily="34" charset="0"/>
                    <a:cs typeface="Calibri" panose="020F0502020204030204" pitchFamily="34" charset="0"/>
                  </a:rPr>
                  <a:t>Average</a:t>
                </a:r>
                <a:r>
                  <a:rPr lang="es-ES" sz="2000" dirty="0">
                    <a:solidFill>
                      <a:srgbClr val="FFC000"/>
                    </a:solidFill>
                    <a:latin typeface="Calibri" panose="020F0502020204030204" pitchFamily="34" charset="0"/>
                    <a:cs typeface="Calibri" panose="020F0502020204030204" pitchFamily="34" charset="0"/>
                  </a:rPr>
                  <a:t> linkage) Media de grupos: </a:t>
                </a:r>
                <a:r>
                  <a:rPr lang="es-ES" sz="2000" dirty="0">
                    <a:solidFill>
                      <a:schemeClr val="bg1"/>
                    </a:solidFill>
                    <a:latin typeface="Calibri" panose="020F0502020204030204" pitchFamily="34" charset="0"/>
                    <a:cs typeface="Calibri" panose="020F0502020204030204" pitchFamily="34" charset="0"/>
                  </a:rPr>
                  <a:t>La distancia entre los dos nuevos grupos es la media ponderada entre las distancias entre grupos antes de la fusión:</a:t>
                </a:r>
              </a:p>
              <a:p>
                <a:pPr marL="0" indent="0">
                  <a:buNone/>
                </a:pPr>
                <a14:m>
                  <m:oMathPara xmlns:m="http://schemas.openxmlformats.org/officeDocument/2006/math">
                    <m:oMathParaPr>
                      <m:jc m:val="centerGroup"/>
                    </m:oMathParaPr>
                    <m:oMath xmlns:m="http://schemas.openxmlformats.org/officeDocument/2006/math">
                      <m:r>
                        <a:rPr lang="es-ES" sz="2000" i="1">
                          <a:solidFill>
                            <a:schemeClr val="bg1"/>
                          </a:solidFill>
                          <a:latin typeface="Cambria Math" panose="02040503050406030204" pitchFamily="18" charset="0"/>
                          <a:cs typeface="Calibri" panose="020F0502020204030204" pitchFamily="34" charset="0"/>
                        </a:rPr>
                        <m:t>𝑑</m:t>
                      </m:r>
                      <m:d>
                        <m:dPr>
                          <m:ctrlPr>
                            <a:rPr lang="es-ES" sz="2000" i="1">
                              <a:solidFill>
                                <a:schemeClr val="bg1"/>
                              </a:solidFill>
                              <a:latin typeface="Cambria Math" panose="02040503050406030204" pitchFamily="18" charset="0"/>
                              <a:cs typeface="Calibri" panose="020F0502020204030204" pitchFamily="34" charset="0"/>
                            </a:rPr>
                          </m:ctrlPr>
                        </m:dPr>
                        <m:e>
                          <m:r>
                            <a:rPr lang="es-ES" sz="2000" i="1">
                              <a:solidFill>
                                <a:schemeClr val="bg1"/>
                              </a:solidFill>
                              <a:latin typeface="Cambria Math" panose="02040503050406030204" pitchFamily="18" charset="0"/>
                              <a:cs typeface="Calibri" panose="020F0502020204030204" pitchFamily="34" charset="0"/>
                            </a:rPr>
                            <m:t>𝐶</m:t>
                          </m:r>
                          <m:r>
                            <a:rPr lang="es-ES" sz="2000" i="1">
                              <a:solidFill>
                                <a:schemeClr val="bg1"/>
                              </a:solidFill>
                              <a:latin typeface="Cambria Math" panose="02040503050406030204" pitchFamily="18" charset="0"/>
                              <a:cs typeface="Calibri" panose="020F0502020204030204" pitchFamily="34" charset="0"/>
                            </a:rPr>
                            <m:t>,</m:t>
                          </m:r>
                          <m:r>
                            <a:rPr lang="es-ES" sz="2000" i="1">
                              <a:solidFill>
                                <a:schemeClr val="bg1"/>
                              </a:solidFill>
                              <a:latin typeface="Cambria Math" panose="02040503050406030204" pitchFamily="18" charset="0"/>
                              <a:cs typeface="Calibri" panose="020F0502020204030204" pitchFamily="34" charset="0"/>
                            </a:rPr>
                            <m:t>𝐴𝐵</m:t>
                          </m:r>
                        </m:e>
                      </m:d>
                      <m:r>
                        <a:rPr lang="es-ES" sz="2000" i="1">
                          <a:solidFill>
                            <a:schemeClr val="bg1"/>
                          </a:solidFill>
                          <a:latin typeface="Cambria Math" panose="02040503050406030204" pitchFamily="18" charset="0"/>
                          <a:cs typeface="Calibri" panose="020F0502020204030204" pitchFamily="34" charset="0"/>
                        </a:rPr>
                        <m:t>=</m:t>
                      </m:r>
                      <m:f>
                        <m:fPr>
                          <m:ctrlPr>
                            <a:rPr lang="es-ES" sz="2000" b="0" i="1" smtClean="0">
                              <a:solidFill>
                                <a:schemeClr val="bg1"/>
                              </a:solidFill>
                              <a:latin typeface="Cambria Math" panose="02040503050406030204" pitchFamily="18" charset="0"/>
                              <a:cs typeface="Calibri" panose="020F0502020204030204" pitchFamily="34" charset="0"/>
                            </a:rPr>
                          </m:ctrlPr>
                        </m:fPr>
                        <m:num>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𝑎</m:t>
                              </m:r>
                            </m:sub>
                          </m:sSub>
                        </m:num>
                        <m:den>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𝑎</m:t>
                              </m:r>
                            </m:sub>
                          </m:sSub>
                          <m:r>
                            <a:rPr lang="es-ES" sz="2000" i="1" dirty="0">
                              <a:solidFill>
                                <a:schemeClr val="bg1"/>
                              </a:solidFill>
                              <a:latin typeface="Cambria Math" panose="02040503050406030204" pitchFamily="18" charset="0"/>
                              <a:cs typeface="Calibri" panose="020F0502020204030204" pitchFamily="34" charset="0"/>
                            </a:rPr>
                            <m:t>+</m:t>
                          </m:r>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𝑏</m:t>
                              </m:r>
                            </m:sub>
                          </m:sSub>
                        </m:den>
                      </m:f>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𝑑</m:t>
                          </m:r>
                        </m:e>
                        <m:sub>
                          <m:r>
                            <a:rPr lang="es-ES" sz="2000" i="1">
                              <a:solidFill>
                                <a:schemeClr val="bg1"/>
                              </a:solidFill>
                              <a:latin typeface="Cambria Math" panose="02040503050406030204" pitchFamily="18" charset="0"/>
                              <a:cs typeface="Calibri" panose="020F0502020204030204" pitchFamily="34" charset="0"/>
                            </a:rPr>
                            <m:t>𝐶𝐴</m:t>
                          </m:r>
                        </m:sub>
                      </m:sSub>
                      <m:r>
                        <a:rPr lang="es-ES" sz="2000" b="0" i="1" smtClean="0">
                          <a:solidFill>
                            <a:schemeClr val="bg1"/>
                          </a:solidFill>
                          <a:latin typeface="Cambria Math" panose="02040503050406030204" pitchFamily="18" charset="0"/>
                          <a:cs typeface="Calibri" panose="020F0502020204030204" pitchFamily="34" charset="0"/>
                        </a:rPr>
                        <m:t>+</m:t>
                      </m:r>
                      <m:f>
                        <m:fPr>
                          <m:ctrlPr>
                            <a:rPr lang="es-ES" sz="2000" b="0" i="1" smtClean="0">
                              <a:solidFill>
                                <a:schemeClr val="bg1"/>
                              </a:solidFill>
                              <a:latin typeface="Cambria Math" panose="02040503050406030204" pitchFamily="18" charset="0"/>
                              <a:cs typeface="Calibri" panose="020F0502020204030204" pitchFamily="34" charset="0"/>
                            </a:rPr>
                          </m:ctrlPr>
                        </m:fPr>
                        <m:num>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𝑏</m:t>
                              </m:r>
                            </m:sub>
                          </m:sSub>
                        </m:num>
                        <m:den>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𝑎</m:t>
                              </m:r>
                            </m:sub>
                          </m:sSub>
                          <m:r>
                            <a:rPr lang="es-ES" sz="2000" i="1" dirty="0">
                              <a:solidFill>
                                <a:schemeClr val="bg1"/>
                              </a:solidFill>
                              <a:latin typeface="Cambria Math" panose="02040503050406030204" pitchFamily="18" charset="0"/>
                              <a:cs typeface="Calibri" panose="020F0502020204030204" pitchFamily="34" charset="0"/>
                            </a:rPr>
                            <m:t>+</m:t>
                          </m:r>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𝑏</m:t>
                              </m:r>
                            </m:sub>
                          </m:sSub>
                        </m:den>
                      </m:f>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𝑑</m:t>
                          </m:r>
                        </m:e>
                        <m:sub>
                          <m:r>
                            <a:rPr lang="es-ES" sz="2000" i="1">
                              <a:solidFill>
                                <a:schemeClr val="bg1"/>
                              </a:solidFill>
                              <a:latin typeface="Cambria Math" panose="02040503050406030204" pitchFamily="18" charset="0"/>
                              <a:cs typeface="Calibri" panose="020F0502020204030204" pitchFamily="34" charset="0"/>
                            </a:rPr>
                            <m:t>𝐶</m:t>
                          </m:r>
                          <m:r>
                            <a:rPr lang="es-ES" sz="2000" b="0" i="1" smtClean="0">
                              <a:solidFill>
                                <a:schemeClr val="bg1"/>
                              </a:solidFill>
                              <a:latin typeface="Cambria Math" panose="02040503050406030204" pitchFamily="18" charset="0"/>
                              <a:cs typeface="Calibri" panose="020F0502020204030204" pitchFamily="34" charset="0"/>
                            </a:rPr>
                            <m:t>𝐵</m:t>
                          </m:r>
                        </m:sub>
                      </m:sSub>
                    </m:oMath>
                  </m:oMathPara>
                </a14:m>
                <a:endParaRPr lang="es-ES" sz="2000" dirty="0">
                  <a:solidFill>
                    <a:schemeClr val="bg1"/>
                  </a:solidFill>
                  <a:latin typeface="Calibri" panose="020F0502020204030204" pitchFamily="34" charset="0"/>
                  <a:cs typeface="Calibri" panose="020F0502020204030204" pitchFamily="34" charset="0"/>
                </a:endParaRPr>
              </a:p>
              <a:p>
                <a:pPr marL="400050" lvl="1" indent="0">
                  <a:buNone/>
                </a:pPr>
                <a:r>
                  <a:rPr lang="es-ES" sz="2000" dirty="0">
                    <a:solidFill>
                      <a:schemeClr val="bg1"/>
                    </a:solidFill>
                    <a:latin typeface="Calibri" panose="020F0502020204030204" pitchFamily="34" charset="0"/>
                    <a:cs typeface="Calibri" panose="020F0502020204030204" pitchFamily="34" charset="0"/>
                  </a:rPr>
                  <a:t>Como se ponderan los valores de las distancias, este criterio no es invariante ante transformaciones monótonas de las distancias.</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25366"/>
                <a:ext cx="8820996" cy="4932584"/>
              </a:xfrm>
              <a:blipFill>
                <a:blip r:embed="rId2"/>
                <a:stretch>
                  <a:fillRect l="-346" t="-618" r="-829"/>
                </a:stretch>
              </a:blipFill>
            </p:spPr>
            <p:txBody>
              <a:bodyPr/>
              <a:lstStyle/>
              <a:p>
                <a:r>
                  <a:rPr lang="es-ES">
                    <a:noFill/>
                  </a:rPr>
                  <a:t> </a:t>
                </a:r>
              </a:p>
            </p:txBody>
          </p:sp>
        </mc:Fallback>
      </mc:AlternateContent>
    </p:spTree>
    <p:extLst>
      <p:ext uri="{BB962C8B-B14F-4D97-AF65-F5344CB8AC3E}">
        <p14:creationId xmlns:p14="http://schemas.microsoft.com/office/powerpoint/2010/main" val="204899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Criterios para definir distancias entre grupos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25366"/>
                <a:ext cx="8820996" cy="4932584"/>
              </a:xfrm>
            </p:spPr>
            <p:txBody>
              <a:bodyPr>
                <a:normAutofit/>
              </a:bodyPr>
              <a:lstStyle/>
              <a:p>
                <a:pPr marL="457200" indent="-457200">
                  <a:buFont typeface="+mj-lt"/>
                  <a:buAutoNum type="arabicPeriod" startAt="4"/>
                </a:pPr>
                <a:r>
                  <a:rPr lang="es-ES" sz="2000" dirty="0">
                    <a:solidFill>
                      <a:srgbClr val="FFC000"/>
                    </a:solidFill>
                    <a:latin typeface="Calibri" panose="020F0502020204030204" pitchFamily="34" charset="0"/>
                    <a:cs typeface="Calibri" panose="020F0502020204030204" pitchFamily="34" charset="0"/>
                  </a:rPr>
                  <a:t>(Centroid linkage) Método del centroide:</a:t>
                </a:r>
                <a:r>
                  <a:rPr lang="es-ES" sz="2000" dirty="0">
                    <a:solidFill>
                      <a:schemeClr val="bg1"/>
                    </a:solidFill>
                    <a:latin typeface="Calibri" panose="020F0502020204030204" pitchFamily="34" charset="0"/>
                    <a:cs typeface="Calibri" panose="020F0502020204030204" pitchFamily="34" charset="0"/>
                  </a:rPr>
                  <a:t> Se aplica generalmente sólo con variables continuas. La distancia entre dos grupos se hace igual a la distancia euclídea entre sus centros, donde se toman como centros los vectores de medias de las observaciones que pertenecen al grupo. Cuando se unen dos grupos se pueden calcular las nuevas distancias entre ellos sin utilizar los elementos originales. Puede demostrarse que el cuadrado de la distancia euclídea de un grupo C a la unión de los grupos A, con </a:t>
                </a:r>
                <a14:m>
                  <m:oMath xmlns:m="http://schemas.openxmlformats.org/officeDocument/2006/math">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𝑎</m:t>
                        </m:r>
                      </m:sub>
                    </m:sSub>
                  </m:oMath>
                </a14:m>
                <a:r>
                  <a:rPr lang="es-ES" sz="2000" dirty="0">
                    <a:solidFill>
                      <a:schemeClr val="bg1"/>
                    </a:solidFill>
                    <a:latin typeface="Calibri" panose="020F0502020204030204" pitchFamily="34" charset="0"/>
                    <a:cs typeface="Calibri" panose="020F0502020204030204" pitchFamily="34" charset="0"/>
                  </a:rPr>
                  <a:t> elementos y B con </a:t>
                </a:r>
                <a14:m>
                  <m:oMath xmlns:m="http://schemas.openxmlformats.org/officeDocument/2006/math">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b="0" i="1" dirty="0" smtClean="0">
                            <a:solidFill>
                              <a:schemeClr val="bg1"/>
                            </a:solidFill>
                            <a:latin typeface="Cambria Math" panose="02040503050406030204" pitchFamily="18" charset="0"/>
                            <a:cs typeface="Calibri" panose="020F0502020204030204" pitchFamily="34" charset="0"/>
                          </a:rPr>
                          <m:t>𝑏</m:t>
                        </m:r>
                      </m:sub>
                    </m:sSub>
                  </m:oMath>
                </a14:m>
                <a:r>
                  <a:rPr lang="es-ES" sz="2000" dirty="0">
                    <a:solidFill>
                      <a:schemeClr val="bg1"/>
                    </a:solidFill>
                    <a:latin typeface="Calibri" panose="020F0502020204030204" pitchFamily="34" charset="0"/>
                    <a:cs typeface="Calibri" panose="020F0502020204030204" pitchFamily="34" charset="0"/>
                  </a:rPr>
                  <a:t> es:</a:t>
                </a:r>
              </a:p>
              <a:p>
                <a:pPr marL="0" indent="0">
                  <a:buNone/>
                </a:pPr>
                <a14:m>
                  <m:oMathPara xmlns:m="http://schemas.openxmlformats.org/officeDocument/2006/math">
                    <m:oMathParaPr>
                      <m:jc m:val="centerGroup"/>
                    </m:oMathParaPr>
                    <m:oMath xmlns:m="http://schemas.openxmlformats.org/officeDocument/2006/math">
                      <m:sSup>
                        <m:sSupPr>
                          <m:ctrlPr>
                            <a:rPr lang="es-ES" sz="2000" b="0" i="1" smtClean="0">
                              <a:solidFill>
                                <a:schemeClr val="bg1"/>
                              </a:solidFill>
                              <a:latin typeface="Cambria Math" panose="02040503050406030204" pitchFamily="18" charset="0"/>
                              <a:cs typeface="Calibri" panose="020F0502020204030204" pitchFamily="34" charset="0"/>
                            </a:rPr>
                          </m:ctrlPr>
                        </m:sSupPr>
                        <m:e>
                          <m:r>
                            <a:rPr lang="es-ES" sz="2000" i="1">
                              <a:solidFill>
                                <a:schemeClr val="bg1"/>
                              </a:solidFill>
                              <a:latin typeface="Cambria Math" panose="02040503050406030204" pitchFamily="18" charset="0"/>
                              <a:cs typeface="Calibri" panose="020F0502020204030204" pitchFamily="34" charset="0"/>
                            </a:rPr>
                            <m:t>𝑑</m:t>
                          </m:r>
                        </m:e>
                        <m:sup>
                          <m:r>
                            <a:rPr lang="es-ES" sz="2000" b="0" i="1" smtClean="0">
                              <a:solidFill>
                                <a:schemeClr val="bg1"/>
                              </a:solidFill>
                              <a:latin typeface="Cambria Math" panose="02040503050406030204" pitchFamily="18" charset="0"/>
                              <a:cs typeface="Calibri" panose="020F0502020204030204" pitchFamily="34" charset="0"/>
                            </a:rPr>
                            <m:t>2</m:t>
                          </m:r>
                        </m:sup>
                      </m:sSup>
                      <m:d>
                        <m:dPr>
                          <m:ctrlPr>
                            <a:rPr lang="es-ES" sz="2000" i="1">
                              <a:solidFill>
                                <a:schemeClr val="bg1"/>
                              </a:solidFill>
                              <a:latin typeface="Cambria Math" panose="02040503050406030204" pitchFamily="18" charset="0"/>
                              <a:cs typeface="Calibri" panose="020F0502020204030204" pitchFamily="34" charset="0"/>
                            </a:rPr>
                          </m:ctrlPr>
                        </m:dPr>
                        <m:e>
                          <m:r>
                            <a:rPr lang="es-ES" sz="2000" i="1">
                              <a:solidFill>
                                <a:schemeClr val="bg1"/>
                              </a:solidFill>
                              <a:latin typeface="Cambria Math" panose="02040503050406030204" pitchFamily="18" charset="0"/>
                              <a:cs typeface="Calibri" panose="020F0502020204030204" pitchFamily="34" charset="0"/>
                            </a:rPr>
                            <m:t>𝐶</m:t>
                          </m:r>
                          <m:r>
                            <a:rPr lang="es-ES" sz="2000" i="1">
                              <a:solidFill>
                                <a:schemeClr val="bg1"/>
                              </a:solidFill>
                              <a:latin typeface="Cambria Math" panose="02040503050406030204" pitchFamily="18" charset="0"/>
                              <a:cs typeface="Calibri" panose="020F0502020204030204" pitchFamily="34" charset="0"/>
                            </a:rPr>
                            <m:t>,</m:t>
                          </m:r>
                          <m:r>
                            <a:rPr lang="es-ES" sz="2000" i="1">
                              <a:solidFill>
                                <a:schemeClr val="bg1"/>
                              </a:solidFill>
                              <a:latin typeface="Cambria Math" panose="02040503050406030204" pitchFamily="18" charset="0"/>
                              <a:cs typeface="Calibri" panose="020F0502020204030204" pitchFamily="34" charset="0"/>
                            </a:rPr>
                            <m:t>𝐴𝐵</m:t>
                          </m:r>
                        </m:e>
                      </m:d>
                      <m:r>
                        <a:rPr lang="es-ES" sz="2000" i="1">
                          <a:solidFill>
                            <a:schemeClr val="bg1"/>
                          </a:solidFill>
                          <a:latin typeface="Cambria Math" panose="02040503050406030204" pitchFamily="18" charset="0"/>
                          <a:cs typeface="Calibri" panose="020F0502020204030204" pitchFamily="34" charset="0"/>
                        </a:rPr>
                        <m:t>=</m:t>
                      </m:r>
                      <m:f>
                        <m:fPr>
                          <m:ctrlPr>
                            <a:rPr lang="es-ES" sz="2000" i="1">
                              <a:solidFill>
                                <a:schemeClr val="bg1"/>
                              </a:solidFill>
                              <a:latin typeface="Cambria Math" panose="02040503050406030204" pitchFamily="18" charset="0"/>
                              <a:cs typeface="Calibri" panose="020F0502020204030204" pitchFamily="34" charset="0"/>
                            </a:rPr>
                          </m:ctrlPr>
                        </m:fPr>
                        <m:num>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𝑎</m:t>
                              </m:r>
                            </m:sub>
                          </m:sSub>
                        </m:num>
                        <m:den>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𝑎</m:t>
                              </m:r>
                            </m:sub>
                          </m:sSub>
                          <m:r>
                            <a:rPr lang="es-ES" sz="2000" i="1" dirty="0">
                              <a:solidFill>
                                <a:schemeClr val="bg1"/>
                              </a:solidFill>
                              <a:latin typeface="Cambria Math" panose="02040503050406030204" pitchFamily="18" charset="0"/>
                              <a:cs typeface="Calibri" panose="020F0502020204030204" pitchFamily="34" charset="0"/>
                            </a:rPr>
                            <m:t>+</m:t>
                          </m:r>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𝑏</m:t>
                              </m:r>
                            </m:sub>
                          </m:sSub>
                        </m:den>
                      </m:f>
                      <m:sSubSup>
                        <m:sSubSupPr>
                          <m:ctrlPr>
                            <a:rPr lang="es-ES" sz="2000" b="0" i="1" smtClean="0">
                              <a:solidFill>
                                <a:schemeClr val="bg1"/>
                              </a:solidFill>
                              <a:latin typeface="Cambria Math" panose="02040503050406030204" pitchFamily="18" charset="0"/>
                              <a:cs typeface="Calibri" panose="020F0502020204030204" pitchFamily="34" charset="0"/>
                            </a:rPr>
                          </m:ctrlPr>
                        </m:sSubSupPr>
                        <m:e>
                          <m:r>
                            <a:rPr lang="es-ES" sz="2000" i="1">
                              <a:solidFill>
                                <a:schemeClr val="bg1"/>
                              </a:solidFill>
                              <a:latin typeface="Cambria Math" panose="02040503050406030204" pitchFamily="18" charset="0"/>
                              <a:cs typeface="Calibri" panose="020F0502020204030204" pitchFamily="34" charset="0"/>
                            </a:rPr>
                            <m:t>𝑑</m:t>
                          </m:r>
                        </m:e>
                        <m:sub>
                          <m:r>
                            <a:rPr lang="es-ES" sz="2000" i="1">
                              <a:solidFill>
                                <a:schemeClr val="bg1"/>
                              </a:solidFill>
                              <a:latin typeface="Cambria Math" panose="02040503050406030204" pitchFamily="18" charset="0"/>
                              <a:cs typeface="Calibri" panose="020F0502020204030204" pitchFamily="34" charset="0"/>
                            </a:rPr>
                            <m:t>𝐶𝐴</m:t>
                          </m:r>
                        </m:sub>
                        <m:sup>
                          <m:r>
                            <a:rPr lang="es-ES" sz="2000" b="0" i="1" smtClean="0">
                              <a:solidFill>
                                <a:schemeClr val="bg1"/>
                              </a:solidFill>
                              <a:latin typeface="Cambria Math" panose="02040503050406030204" pitchFamily="18" charset="0"/>
                              <a:cs typeface="Calibri" panose="020F0502020204030204" pitchFamily="34" charset="0"/>
                            </a:rPr>
                            <m:t>2</m:t>
                          </m:r>
                        </m:sup>
                      </m:sSubSup>
                      <m:r>
                        <a:rPr lang="es-ES" sz="2000" i="1">
                          <a:solidFill>
                            <a:schemeClr val="bg1"/>
                          </a:solidFill>
                          <a:latin typeface="Cambria Math" panose="02040503050406030204" pitchFamily="18" charset="0"/>
                          <a:cs typeface="Calibri" panose="020F0502020204030204" pitchFamily="34" charset="0"/>
                        </a:rPr>
                        <m:t>+</m:t>
                      </m:r>
                      <m:f>
                        <m:fPr>
                          <m:ctrlPr>
                            <a:rPr lang="es-ES" sz="2000" i="1">
                              <a:solidFill>
                                <a:schemeClr val="bg1"/>
                              </a:solidFill>
                              <a:latin typeface="Cambria Math" panose="02040503050406030204" pitchFamily="18" charset="0"/>
                              <a:cs typeface="Calibri" panose="020F0502020204030204" pitchFamily="34" charset="0"/>
                            </a:rPr>
                          </m:ctrlPr>
                        </m:fPr>
                        <m:num>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𝑏</m:t>
                              </m:r>
                            </m:sub>
                          </m:sSub>
                        </m:num>
                        <m:den>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𝑎</m:t>
                              </m:r>
                            </m:sub>
                          </m:sSub>
                          <m:r>
                            <a:rPr lang="es-ES" sz="2000" i="1" dirty="0">
                              <a:solidFill>
                                <a:schemeClr val="bg1"/>
                              </a:solidFill>
                              <a:latin typeface="Cambria Math" panose="02040503050406030204" pitchFamily="18" charset="0"/>
                              <a:cs typeface="Calibri" panose="020F0502020204030204" pitchFamily="34" charset="0"/>
                            </a:rPr>
                            <m:t>+</m:t>
                          </m:r>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𝑏</m:t>
                              </m:r>
                            </m:sub>
                          </m:sSub>
                        </m:den>
                      </m:f>
                      <m:sSubSup>
                        <m:sSubSupPr>
                          <m:ctrlPr>
                            <a:rPr lang="es-ES" sz="2000" b="0" i="1" smtClean="0">
                              <a:solidFill>
                                <a:schemeClr val="bg1"/>
                              </a:solidFill>
                              <a:latin typeface="Cambria Math" panose="02040503050406030204" pitchFamily="18" charset="0"/>
                              <a:cs typeface="Calibri" panose="020F0502020204030204" pitchFamily="34" charset="0"/>
                            </a:rPr>
                          </m:ctrlPr>
                        </m:sSubSupPr>
                        <m:e>
                          <m:r>
                            <a:rPr lang="es-ES" sz="2000" i="1">
                              <a:solidFill>
                                <a:schemeClr val="bg1"/>
                              </a:solidFill>
                              <a:latin typeface="Cambria Math" panose="02040503050406030204" pitchFamily="18" charset="0"/>
                              <a:cs typeface="Calibri" panose="020F0502020204030204" pitchFamily="34" charset="0"/>
                            </a:rPr>
                            <m:t>𝑑</m:t>
                          </m:r>
                        </m:e>
                        <m:sub>
                          <m:r>
                            <a:rPr lang="es-ES" sz="2000" i="1">
                              <a:solidFill>
                                <a:schemeClr val="bg1"/>
                              </a:solidFill>
                              <a:latin typeface="Cambria Math" panose="02040503050406030204" pitchFamily="18" charset="0"/>
                              <a:cs typeface="Calibri" panose="020F0502020204030204" pitchFamily="34" charset="0"/>
                            </a:rPr>
                            <m:t>𝐶𝐵</m:t>
                          </m:r>
                        </m:sub>
                        <m:sup>
                          <m:r>
                            <a:rPr lang="es-ES" sz="2000" b="0" i="1" smtClean="0">
                              <a:solidFill>
                                <a:schemeClr val="bg1"/>
                              </a:solidFill>
                              <a:latin typeface="Cambria Math" panose="02040503050406030204" pitchFamily="18" charset="0"/>
                              <a:cs typeface="Calibri" panose="020F0502020204030204" pitchFamily="34" charset="0"/>
                            </a:rPr>
                            <m:t>2</m:t>
                          </m:r>
                        </m:sup>
                      </m:sSubSup>
                      <m:r>
                        <a:rPr lang="es-ES" sz="2000" b="0" i="1" smtClean="0">
                          <a:solidFill>
                            <a:schemeClr val="bg1"/>
                          </a:solidFill>
                          <a:latin typeface="Cambria Math" panose="02040503050406030204" pitchFamily="18" charset="0"/>
                          <a:cs typeface="Calibri" panose="020F0502020204030204" pitchFamily="34" charset="0"/>
                        </a:rPr>
                        <m:t>−</m:t>
                      </m:r>
                      <m:f>
                        <m:fPr>
                          <m:ctrlPr>
                            <a:rPr lang="es-ES" sz="2000" i="1">
                              <a:solidFill>
                                <a:schemeClr val="bg1"/>
                              </a:solidFill>
                              <a:latin typeface="Cambria Math" panose="02040503050406030204" pitchFamily="18" charset="0"/>
                              <a:cs typeface="Calibri" panose="020F0502020204030204" pitchFamily="34" charset="0"/>
                            </a:rPr>
                          </m:ctrlPr>
                        </m:fPr>
                        <m:num>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𝑎</m:t>
                              </m:r>
                            </m:sub>
                          </m:sSub>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𝑏</m:t>
                              </m:r>
                            </m:sub>
                          </m:sSub>
                        </m:num>
                        <m:den>
                          <m:sSup>
                            <m:sSupPr>
                              <m:ctrlPr>
                                <a:rPr lang="es-ES" sz="2000" b="0" i="1" dirty="0" smtClean="0">
                                  <a:solidFill>
                                    <a:schemeClr val="bg1"/>
                                  </a:solidFill>
                                  <a:latin typeface="Cambria Math" panose="02040503050406030204" pitchFamily="18" charset="0"/>
                                  <a:cs typeface="Calibri" panose="020F0502020204030204" pitchFamily="34" charset="0"/>
                                </a:rPr>
                              </m:ctrlPr>
                            </m:sSupPr>
                            <m:e>
                              <m:d>
                                <m:dPr>
                                  <m:ctrlPr>
                                    <a:rPr lang="es-ES" sz="2000" b="0" i="1" dirty="0" smtClean="0">
                                      <a:solidFill>
                                        <a:schemeClr val="bg1"/>
                                      </a:solidFill>
                                      <a:latin typeface="Cambria Math" panose="02040503050406030204" pitchFamily="18" charset="0"/>
                                      <a:cs typeface="Calibri" panose="020F0502020204030204" pitchFamily="34" charset="0"/>
                                    </a:rPr>
                                  </m:ctrlPr>
                                </m:dPr>
                                <m:e>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𝑎</m:t>
                                      </m:r>
                                    </m:sub>
                                  </m:sSub>
                                  <m:r>
                                    <a:rPr lang="es-ES" sz="2000" i="1" dirty="0">
                                      <a:solidFill>
                                        <a:schemeClr val="bg1"/>
                                      </a:solidFill>
                                      <a:latin typeface="Cambria Math" panose="02040503050406030204" pitchFamily="18" charset="0"/>
                                      <a:cs typeface="Calibri" panose="020F0502020204030204" pitchFamily="34" charset="0"/>
                                    </a:rPr>
                                    <m:t>+</m:t>
                                  </m:r>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𝑛</m:t>
                                      </m:r>
                                    </m:e>
                                    <m:sub>
                                      <m:r>
                                        <a:rPr lang="es-ES" sz="2000" i="1" dirty="0">
                                          <a:solidFill>
                                            <a:schemeClr val="bg1"/>
                                          </a:solidFill>
                                          <a:latin typeface="Cambria Math" panose="02040503050406030204" pitchFamily="18" charset="0"/>
                                          <a:cs typeface="Calibri" panose="020F0502020204030204" pitchFamily="34" charset="0"/>
                                        </a:rPr>
                                        <m:t>𝑏</m:t>
                                      </m:r>
                                    </m:sub>
                                  </m:sSub>
                                </m:e>
                              </m:d>
                            </m:e>
                            <m:sup>
                              <m:r>
                                <a:rPr lang="es-ES" sz="2000" b="0" i="1" dirty="0" smtClean="0">
                                  <a:solidFill>
                                    <a:schemeClr val="bg1"/>
                                  </a:solidFill>
                                  <a:latin typeface="Cambria Math" panose="02040503050406030204" pitchFamily="18" charset="0"/>
                                  <a:cs typeface="Calibri" panose="020F0502020204030204" pitchFamily="34" charset="0"/>
                                </a:rPr>
                                <m:t>2</m:t>
                              </m:r>
                            </m:sup>
                          </m:sSup>
                        </m:den>
                      </m:f>
                      <m:sSubSup>
                        <m:sSubSupPr>
                          <m:ctrlPr>
                            <a:rPr lang="es-ES" sz="2000" i="1">
                              <a:solidFill>
                                <a:schemeClr val="bg1"/>
                              </a:solidFill>
                              <a:latin typeface="Cambria Math" panose="02040503050406030204" pitchFamily="18" charset="0"/>
                              <a:cs typeface="Calibri" panose="020F0502020204030204" pitchFamily="34" charset="0"/>
                            </a:rPr>
                          </m:ctrlPr>
                        </m:sSubSupPr>
                        <m:e>
                          <m:r>
                            <a:rPr lang="es-ES" sz="2000" i="1">
                              <a:solidFill>
                                <a:schemeClr val="bg1"/>
                              </a:solidFill>
                              <a:latin typeface="Cambria Math" panose="02040503050406030204" pitchFamily="18" charset="0"/>
                              <a:cs typeface="Calibri" panose="020F0502020204030204" pitchFamily="34" charset="0"/>
                            </a:rPr>
                            <m:t>𝑑</m:t>
                          </m:r>
                        </m:e>
                        <m:sub>
                          <m:r>
                            <a:rPr lang="es-ES" sz="2000" b="0" i="1" smtClean="0">
                              <a:solidFill>
                                <a:schemeClr val="bg1"/>
                              </a:solidFill>
                              <a:latin typeface="Cambria Math" panose="02040503050406030204" pitchFamily="18" charset="0"/>
                              <a:cs typeface="Calibri" panose="020F0502020204030204" pitchFamily="34" charset="0"/>
                            </a:rPr>
                            <m:t>𝐴</m:t>
                          </m:r>
                          <m:r>
                            <a:rPr lang="es-ES" sz="2000" i="1">
                              <a:solidFill>
                                <a:schemeClr val="bg1"/>
                              </a:solidFill>
                              <a:latin typeface="Cambria Math" panose="02040503050406030204" pitchFamily="18" charset="0"/>
                              <a:cs typeface="Calibri" panose="020F0502020204030204" pitchFamily="34" charset="0"/>
                            </a:rPr>
                            <m:t>𝐵</m:t>
                          </m:r>
                        </m:sub>
                        <m:sup>
                          <m:r>
                            <a:rPr lang="es-ES" sz="2000" i="1">
                              <a:solidFill>
                                <a:schemeClr val="bg1"/>
                              </a:solidFill>
                              <a:latin typeface="Cambria Math" panose="02040503050406030204" pitchFamily="18" charset="0"/>
                              <a:cs typeface="Calibri" panose="020F0502020204030204" pitchFamily="34" charset="0"/>
                            </a:rPr>
                            <m:t>2</m:t>
                          </m:r>
                        </m:sup>
                      </m:sSubSup>
                    </m:oMath>
                  </m:oMathPara>
                </a14:m>
                <a:endParaRPr lang="es-ES" sz="20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startAt="2"/>
                </a:pPr>
                <a:endParaRPr lang="es-ES" sz="2000" dirty="0">
                  <a:solidFill>
                    <a:srgbClr val="FFC000"/>
                  </a:solidFill>
                  <a:latin typeface="Calibri" panose="020F0502020204030204" pitchFamily="34" charset="0"/>
                  <a:cs typeface="Calibri" panose="020F0502020204030204" pitchFamily="34" charset="0"/>
                </a:endParaRPr>
              </a:p>
              <a:p>
                <a:pPr marL="457200" indent="-457200">
                  <a:buFont typeface="+mj-lt"/>
                  <a:buAutoNum type="arabicPeriod" startAt="5"/>
                </a:pPr>
                <a:r>
                  <a:rPr lang="es-ES" sz="2000" dirty="0">
                    <a:solidFill>
                      <a:srgbClr val="FFC000"/>
                    </a:solidFill>
                    <a:latin typeface="Calibri" panose="020F0502020204030204" pitchFamily="34" charset="0"/>
                    <a:cs typeface="Calibri" panose="020F0502020204030204" pitchFamily="34" charset="0"/>
                  </a:rPr>
                  <a:t>(Ward linkage) Método de Ward:</a:t>
                </a:r>
                <a:r>
                  <a:rPr lang="es-ES" sz="2000" dirty="0">
                    <a:solidFill>
                      <a:schemeClr val="bg1"/>
                    </a:solidFill>
                    <a:cs typeface="Calibri" panose="020F0502020204030204" pitchFamily="34" charset="0"/>
                  </a:rPr>
                  <a:t> </a:t>
                </a:r>
                <a14:m>
                  <m:oMath xmlns:m="http://schemas.openxmlformats.org/officeDocument/2006/math">
                    <m:r>
                      <a:rPr lang="es-ES" sz="2000" i="1">
                        <a:solidFill>
                          <a:schemeClr val="bg1"/>
                        </a:solidFill>
                        <a:latin typeface="Cambria Math" panose="02040503050406030204" pitchFamily="18" charset="0"/>
                        <a:cs typeface="Calibri" panose="020F0502020204030204" pitchFamily="34" charset="0"/>
                      </a:rPr>
                      <m:t>𝑑</m:t>
                    </m:r>
                    <m:d>
                      <m:dPr>
                        <m:ctrlPr>
                          <a:rPr lang="es-ES" sz="2000" i="1">
                            <a:solidFill>
                              <a:schemeClr val="bg1"/>
                            </a:solidFill>
                            <a:latin typeface="Cambria Math" panose="02040503050406030204" pitchFamily="18" charset="0"/>
                            <a:cs typeface="Calibri" panose="020F0502020204030204" pitchFamily="34" charset="0"/>
                          </a:rPr>
                        </m:ctrlPr>
                      </m:dPr>
                      <m:e>
                        <m:r>
                          <a:rPr lang="es-ES" sz="2000" i="1">
                            <a:solidFill>
                              <a:schemeClr val="bg1"/>
                            </a:solidFill>
                            <a:latin typeface="Cambria Math" panose="02040503050406030204" pitchFamily="18" charset="0"/>
                            <a:cs typeface="Calibri" panose="020F0502020204030204" pitchFamily="34" charset="0"/>
                          </a:rPr>
                          <m:t>𝐶</m:t>
                        </m:r>
                        <m:r>
                          <a:rPr lang="es-ES" sz="2000" i="1">
                            <a:solidFill>
                              <a:schemeClr val="bg1"/>
                            </a:solidFill>
                            <a:latin typeface="Cambria Math" panose="02040503050406030204" pitchFamily="18" charset="0"/>
                            <a:cs typeface="Calibri" panose="020F0502020204030204" pitchFamily="34" charset="0"/>
                          </a:rPr>
                          <m:t>,</m:t>
                        </m:r>
                        <m:r>
                          <a:rPr lang="es-ES" sz="2000" i="1">
                            <a:solidFill>
                              <a:schemeClr val="bg1"/>
                            </a:solidFill>
                            <a:latin typeface="Cambria Math" panose="02040503050406030204" pitchFamily="18" charset="0"/>
                            <a:cs typeface="Calibri" panose="020F0502020204030204" pitchFamily="34" charset="0"/>
                          </a:rPr>
                          <m:t>𝐴𝐵</m:t>
                        </m:r>
                      </m:e>
                    </m:d>
                  </m:oMath>
                </a14:m>
                <a:r>
                  <a:rPr lang="es-ES" sz="2000" dirty="0">
                    <a:solidFill>
                      <a:schemeClr val="bg1"/>
                    </a:solidFill>
                    <a:latin typeface="Calibri" panose="020F0502020204030204" pitchFamily="34" charset="0"/>
                    <a:cs typeface="Calibri" panose="020F0502020204030204" pitchFamily="34" charset="0"/>
                  </a:rPr>
                  <a:t> es la distancia euclídea al cuadrado entre el vector media muestral de los elementos en ambos clústeres.</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25366"/>
                <a:ext cx="8820996" cy="4932584"/>
              </a:xfrm>
              <a:blipFill>
                <a:blip r:embed="rId2"/>
                <a:stretch>
                  <a:fillRect l="-346" t="-618" r="-553"/>
                </a:stretch>
              </a:blipFill>
            </p:spPr>
            <p:txBody>
              <a:bodyPr/>
              <a:lstStyle/>
              <a:p>
                <a:r>
                  <a:rPr lang="es-ES">
                    <a:noFill/>
                  </a:rPr>
                  <a:t> </a:t>
                </a:r>
              </a:p>
            </p:txBody>
          </p:sp>
        </mc:Fallback>
      </mc:AlternateContent>
    </p:spTree>
    <p:extLst>
      <p:ext uri="{BB962C8B-B14F-4D97-AF65-F5344CB8AC3E}">
        <p14:creationId xmlns:p14="http://schemas.microsoft.com/office/powerpoint/2010/main" val="339078891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86</TotalTime>
  <Words>567</Words>
  <Application>Microsoft Office PowerPoint</Application>
  <PresentationFormat>Panorámica</PresentationFormat>
  <Paragraphs>37</Paragraphs>
  <Slides>6</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6</vt:i4>
      </vt:variant>
    </vt:vector>
  </HeadingPairs>
  <TitlesOfParts>
    <vt:vector size="14" baseType="lpstr">
      <vt:lpstr>Arial</vt:lpstr>
      <vt:lpstr>Calibri</vt:lpstr>
      <vt:lpstr>Calibri Light</vt:lpstr>
      <vt:lpstr>Cambria Math</vt:lpstr>
      <vt:lpstr>Trebuchet MS</vt:lpstr>
      <vt:lpstr>Wingdings 3</vt:lpstr>
      <vt:lpstr>Tema de Office</vt:lpstr>
      <vt:lpstr>Faceta</vt:lpstr>
      <vt:lpstr>Método aglomerativo</vt:lpstr>
      <vt:lpstr>Método aglomerativo</vt:lpstr>
      <vt:lpstr>Método aglomerativo</vt:lpstr>
      <vt:lpstr>Criterios para definir distancias entre grupos</vt:lpstr>
      <vt:lpstr>Criterios para definir distancias entre grupos</vt:lpstr>
      <vt:lpstr>Criterios para definir distancias entre grupos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 aglomerativo</dc:title>
  <dc:creator>Elisa Cabana</dc:creator>
  <cp:lastModifiedBy>Elisa Cabana</cp:lastModifiedBy>
  <cp:revision>10</cp:revision>
  <dcterms:created xsi:type="dcterms:W3CDTF">2020-01-29T17:20:02Z</dcterms:created>
  <dcterms:modified xsi:type="dcterms:W3CDTF">2020-01-30T21:22:27Z</dcterms:modified>
</cp:coreProperties>
</file>