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81" r:id="rId5"/>
    <p:sldId id="383" r:id="rId6"/>
    <p:sldId id="384" r:id="rId7"/>
    <p:sldId id="385" r:id="rId8"/>
    <p:sldId id="382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5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Freeform: Shape 15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5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5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Rectangle 15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6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6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Freeform: Shape 16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6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ln w="0"/>
                <a:solidFill>
                  <a:srgbClr val="08080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Dendograma</a:t>
            </a:r>
          </a:p>
        </p:txBody>
      </p:sp>
      <p:sp>
        <p:nvSpPr>
          <p:cNvPr id="182" name="Freeform: Shape 16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Rectangle 17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807368"/>
                <a:ext cx="9204603" cy="3657600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mínimo fuera de la diagonal de la tabla es ahora 2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corresponde a la distancia entre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Uniendo estos dos grupos en uno y calculando las distancias al nuevo grupo: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𝐴𝐵𝐶</m:t>
                          </m:r>
                        </m:e>
                      </m:d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2.5 ;4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s-E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.5</m:t>
                      </m:r>
                    </m:oMath>
                  </m:oMathPara>
                </a14:m>
                <a:endParaRPr lang="es-ES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807368"/>
                <a:ext cx="9204603" cy="3657600"/>
              </a:xfrm>
              <a:blipFill>
                <a:blip r:embed="rId2"/>
                <a:stretch>
                  <a:fillRect l="-265" t="-1000" r="-7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0E8159-5E93-4815-9946-493F61BCB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57636"/>
              </p:ext>
            </p:extLst>
          </p:nvPr>
        </p:nvGraphicFramePr>
        <p:xfrm>
          <a:off x="990154" y="697298"/>
          <a:ext cx="6291237" cy="14782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96339D6-DF44-47BC-B842-4E0D3876B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1319"/>
              </p:ext>
            </p:extLst>
          </p:nvPr>
        </p:nvGraphicFramePr>
        <p:xfrm>
          <a:off x="990154" y="5065027"/>
          <a:ext cx="3040037" cy="1107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619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059209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  <a:gridCol w="1059209">
                  <a:extLst>
                    <a:ext uri="{9D8B030D-6E8A-4147-A177-3AD203B41FA5}">
                      <a16:colId xmlns:a16="http://schemas.microsoft.com/office/drawing/2014/main" val="3622021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7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22" y="1094750"/>
            <a:ext cx="9204603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proceso se representa en el dendrograma siguiente. El dendrograma indica que primero se unen los dos elementos A y B a distancia 1, ese grupo se une al C con distancia 2 y el ABC al D a distancia 2.5.</a:t>
            </a:r>
            <a:endParaRPr lang="es-E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8CF8A4-B0BE-4B12-BD49-9CA2F6EB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41" y="2923550"/>
            <a:ext cx="4800940" cy="3060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454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7029"/>
                <a:ext cx="8820996" cy="533263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2: Encadenamiento completo o vecino más alejado.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primera unión se hace igual que en el caso anterior entre A y B a distancia uno. Sin embargo, ahora las nuevas distancias son: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 ;2)</m:t>
                          </m:r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2.5 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7029"/>
                <a:ext cx="8820996" cy="5332634"/>
              </a:xfrm>
              <a:blipFill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6A764-AF29-4A3F-93E0-36FC0164F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46736"/>
              </p:ext>
            </p:extLst>
          </p:nvPr>
        </p:nvGraphicFramePr>
        <p:xfrm>
          <a:off x="911668" y="4538951"/>
          <a:ext cx="8128000" cy="18440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836763">
                  <a:extLst>
                    <a:ext uri="{9D8B030D-6E8A-4147-A177-3AD203B41FA5}">
                      <a16:colId xmlns:a16="http://schemas.microsoft.com/office/drawing/2014/main" val="296423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5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29"/>
            <a:ext cx="8820996" cy="533263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la siguiente unión será entre AB y D a distancia 3. La distancia de C al grupo ABD es 4 y esa será la siguiente unión. La figura resume el proceso.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CC38F-8B23-4C8D-8D9C-239F26F5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81" y="2970595"/>
            <a:ext cx="4977303" cy="3277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31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70" y="1525366"/>
                <a:ext cx="8820996" cy="5332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3. Media de grupos.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inicio es, como en los métodos anteriores, la unión de los elementos más próximos, AB. Las nuevas distancias son: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</m:oMath>
                  </m:oMathPara>
                </a14:m>
                <a:endParaRPr lang="es-ES" sz="2000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2.75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tanto, la siguiente unión será entre AB y D a distancia 2.75. Este grupo ABD se unirá a C a su distancia que 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𝐴𝐵𝐷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 1/2(4+2,75) = 3,375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70" y="1525366"/>
                <a:ext cx="8820996" cy="5332634"/>
              </a:xfrm>
              <a:blipFill>
                <a:blip r:embed="rId2"/>
                <a:stretch>
                  <a:fillRect l="-760" t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7D62B59-3E30-4B7D-92B0-F83EB986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05" y="3769592"/>
            <a:ext cx="4150126" cy="2831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32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525366"/>
                <a:ext cx="5549900" cy="5332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4. Método del centroide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El inicio es, como en los métodos anteriores. Las nuevas distancias se calculan como</a:t>
                </a:r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𝐶𝐴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𝐶𝐵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=8+2−0.25=9.75</m:t>
                      </m:r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=7.375</m:t>
                      </m:r>
                    </m:oMath>
                  </m:oMathPara>
                </a14:m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tanto, la siguiente unión será entre AB y D a distancia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7.375</m:t>
                        </m:r>
                      </m:e>
                    </m:ra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=2.72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Este grupo ABD se unirá a C a su distancia que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𝐴𝐵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9.75+</m:t>
                    </m:r>
                    <m:f>
                      <m:f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16−</m:t>
                    </m:r>
                    <m:f>
                      <m:f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7.375=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3.16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C se unirá al grupo a distancia 3.16.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525366"/>
                <a:ext cx="5549900" cy="5332634"/>
              </a:xfrm>
              <a:blipFill>
                <a:blip r:embed="rId2"/>
                <a:stretch>
                  <a:fillRect l="-989" t="-571" r="-16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ACDE110B-0DB2-47BF-9334-D34B0846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207081"/>
            <a:ext cx="3442566" cy="2443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35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dendrograma, o árbol jerárquico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una representación gráfica del resultado del proceso de agrupamiento en forma de árbol.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criterios que hemos presentado para definir distancias tienen la propiedad de que, si consideramos tres grupos, A, B, C, se verifica que: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𝐴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medida de distancia que tiene esta propiedad se denomina ultramétrica.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propiedad 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más fuerte que la propiedad triangular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ya que una ultramétrica es siempre una distancia. En efecto,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menor o igual que el máximo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forzosamente será menor o igual que la suma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  <a:blipFill>
                <a:blip r:embed="rId2"/>
                <a:stretch>
                  <a:fillRect l="-27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9955"/>
                <a:ext cx="8820996" cy="533263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dendrograma es la representación de una ultramétrica, y se construye como sigue: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la parte inferior del gráfico se disponen los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elementos iniciales.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uniones entre elementos se representan por tres líneas rectas. Dos dirigidas a los elementos que se unen y que son perpendiculares al eje de los elementos y una paralela a este eje que se sitúa al nivel en que se unen.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proceso se repite hasta que todos los elementos están conectados por líneas rectas.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dendrograma es útil cuando los puntos tienen claramente una estructura jerárquica, pero puede ser engañoso cuando se aplica ciegamente, ya que dos puntos pueden parecer próximos cuando no lo están, y pueden aparecer alejados cuando están próximos.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9955"/>
                <a:ext cx="8820996" cy="5332634"/>
              </a:xfrm>
              <a:blipFill>
                <a:blip r:embed="rId2"/>
                <a:stretch>
                  <a:fillRect l="-276" t="-571" r="-6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20996" cy="533263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Particularmente, el dendograma muestra las distancias en las que los clústeres se combinan para formar nuevos clústeres.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Clústeres similares se combinan en distancias pequeñas, mientras que clústeres diferentes se combinan en distancias grandes.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Consecuentemente, la diferencia en distancias define cuán cerca están unos clústeres de otros.</a:t>
            </a:r>
          </a:p>
        </p:txBody>
      </p:sp>
    </p:spTree>
    <p:extLst>
      <p:ext uri="{BB962C8B-B14F-4D97-AF65-F5344CB8AC3E}">
        <p14:creationId xmlns:p14="http://schemas.microsoft.com/office/powerpoint/2010/main" val="27885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3937"/>
                <a:ext cx="8820996" cy="533263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obtener una partición de los datos en un número específico de grupos o clústeres, podemos cortar el dendograma en una distancia apropiada.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cortamos el dendrograma a un nivel de distancia dado, obtenemos una clasificación del número de grupos existentes a ese nivel y los elementos que los forman.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número de líneas verticales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cortado por una línea horizontal en el dendograma en un nivel de distancia, identifica una solución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clústeres.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elementos localizado en el final de cada rama por debajo de la línea horizontal constituyen los miembros de cada clúster.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3937"/>
                <a:ext cx="8820996" cy="5332634"/>
              </a:xfrm>
              <a:blipFill>
                <a:blip r:embed="rId2"/>
                <a:stretch>
                  <a:fillRect l="-276" t="-686" r="-12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3937"/>
                <a:ext cx="9124392" cy="533263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saber si una solución de clústeres es apropiada o no, podemos usar la “silhouette”. Sea: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distancia media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hacia los otros puntos en su clúster.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menor distancia media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hacia clústeres de los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es miembro.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silhouette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𝑠𝑖𝑙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s-E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silhouette varía entre -1 y 1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un valor positivo significa que el elemento está bien identificado con su clúster, y un valor negativo, lo contrario.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de las silhouettes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nos da una medida global de cuán buena es la configuración (mientras más positiva mejor).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3937"/>
                <a:ext cx="9124392" cy="5332634"/>
              </a:xfrm>
              <a:blipFill>
                <a:blip r:embed="rId2"/>
                <a:stretch>
                  <a:fillRect l="-267" t="-686" r="-10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29"/>
            <a:ext cx="8820996" cy="533263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Aplicaremos los algoritmos estudiados a la siguiente matriz inicial de distancias entre elementos: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6A764-AF29-4A3F-93E0-36FC0164F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56872"/>
              </p:ext>
            </p:extLst>
          </p:nvPr>
        </p:nvGraphicFramePr>
        <p:xfrm>
          <a:off x="677334" y="3083561"/>
          <a:ext cx="8128000" cy="18440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836763">
                  <a:extLst>
                    <a:ext uri="{9D8B030D-6E8A-4147-A177-3AD203B41FA5}">
                      <a16:colId xmlns:a16="http://schemas.microsoft.com/office/drawing/2014/main" val="296423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3204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807368"/>
                <a:ext cx="8755424" cy="3657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1: Encadenamiento simple o vecino más próximo: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valor mínimo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fuera de la diagonal de la matriz de distancias es 1, y corresponde a la distancia entre los elementos A y B.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unimos para formar un grupo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calcularemos las nuevas distancias del elemento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 grupo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la mínima de las distancias de ese elemento a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a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Es decir:</a:t>
                </a:r>
              </a:p>
              <a:p>
                <a:endParaRPr lang="es-E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 ;2)</m:t>
                          </m:r>
                        </m:e>
                      </m:func>
                      <m:r>
                        <a:rPr lang="es-E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</m:oMath>
                  </m:oMathPara>
                </a14:m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d>
                        <m:dPr>
                          <m:ctrlP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s-E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2.5 </m:t>
                          </m:r>
                          <m: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s-E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s-E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s-E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s-E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.5</m:t>
                      </m:r>
                    </m:oMath>
                  </m:oMathPara>
                </a14:m>
                <a:endParaRPr lang="es-ES" sz="2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807368"/>
                <a:ext cx="8755424" cy="3657600"/>
              </a:xfrm>
              <a:blipFill>
                <a:blip r:embed="rId2"/>
                <a:stretch>
                  <a:fillRect l="-696" t="-1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6A764-AF29-4A3F-93E0-36FC0164F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71790"/>
              </p:ext>
            </p:extLst>
          </p:nvPr>
        </p:nvGraphicFramePr>
        <p:xfrm>
          <a:off x="677334" y="565218"/>
          <a:ext cx="8128000" cy="1849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836763">
                  <a:extLst>
                    <a:ext uri="{9D8B030D-6E8A-4147-A177-3AD203B41FA5}">
                      <a16:colId xmlns:a16="http://schemas.microsoft.com/office/drawing/2014/main" val="296423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8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807368"/>
                <a:ext cx="9204603" cy="3657600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nueva tabla de distancias se obtiene de la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anterior eliminando las filas y columnas 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añadiendo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nueva columna y una nueva fila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correspondiente al grupo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las nuevas distancias. El resultado es:</a:t>
                </a:r>
                <a:endParaRPr lang="es-E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807368"/>
                <a:ext cx="9204603" cy="3657600"/>
              </a:xfrm>
              <a:blipFill>
                <a:blip r:embed="rId2"/>
                <a:stretch>
                  <a:fillRect l="-2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6A764-AF29-4A3F-93E0-36FC0164F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8770"/>
              </p:ext>
            </p:extLst>
          </p:nvPr>
        </p:nvGraphicFramePr>
        <p:xfrm>
          <a:off x="677334" y="565218"/>
          <a:ext cx="8128000" cy="1849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836763">
                  <a:extLst>
                    <a:ext uri="{9D8B030D-6E8A-4147-A177-3AD203B41FA5}">
                      <a16:colId xmlns:a16="http://schemas.microsoft.com/office/drawing/2014/main" val="296423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2.5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5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E8ED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sngStrike" dirty="0">
                          <a:solidFill>
                            <a:schemeClr val="bg1"/>
                          </a:solidFill>
                        </a:rPr>
                        <a:t>2.5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D4C4014-7CEF-4A42-A38A-EDB818C5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35724"/>
              </p:ext>
            </p:extLst>
          </p:nvPr>
        </p:nvGraphicFramePr>
        <p:xfrm>
          <a:off x="677334" y="4615848"/>
          <a:ext cx="6291237" cy="14782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4437">
                  <a:extLst>
                    <a:ext uri="{9D8B030D-6E8A-4147-A177-3AD203B41FA5}">
                      <a16:colId xmlns:a16="http://schemas.microsoft.com/office/drawing/2014/main" val="2636990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6164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15515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05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trike="noStrike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8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06089"/>
                  </a:ext>
                </a:extLst>
              </a:tr>
              <a:tr h="23537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3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78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1168</Words>
  <Application>Microsoft Office PowerPoint</Application>
  <PresentationFormat>Panorámica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Dendograma</vt:lpstr>
      <vt:lpstr>Dendograma</vt:lpstr>
      <vt:lpstr>Dendograma</vt:lpstr>
      <vt:lpstr>Dendograma</vt:lpstr>
      <vt:lpstr>Dendograma</vt:lpstr>
      <vt:lpstr>Dendograma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Dendograma</dc:title>
  <dc:creator>Elisa Cabana</dc:creator>
  <cp:lastModifiedBy>Elisa Cabana</cp:lastModifiedBy>
  <cp:revision>15</cp:revision>
  <dcterms:created xsi:type="dcterms:W3CDTF">2020-01-29T18:47:44Z</dcterms:created>
  <dcterms:modified xsi:type="dcterms:W3CDTF">2020-01-29T20:09:47Z</dcterms:modified>
</cp:coreProperties>
</file>