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sldIdLst>
    <p:sldId id="256" r:id="rId3"/>
    <p:sldId id="269" r:id="rId4"/>
    <p:sldId id="320" r:id="rId5"/>
    <p:sldId id="321" r:id="rId6"/>
    <p:sldId id="322" r:id="rId7"/>
    <p:sldId id="323" r:id="rId8"/>
    <p:sldId id="324" r:id="rId9"/>
    <p:sldId id="314" r:id="rId10"/>
    <p:sldId id="325" r:id="rId11"/>
    <p:sldId id="32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4800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Transformaciones</a:t>
            </a:r>
            <a:r>
              <a:rPr lang="en-US" sz="4800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lineales</a:t>
            </a:r>
            <a:r>
              <a:rPr lang="en-US" sz="4800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85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9" name="Freeform: Shape 88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91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s-ES" sz="3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Iris con transformación </a:t>
            </a:r>
            <a:r>
              <a:rPr lang="es-ES" sz="3300" dirty="0">
                <a:latin typeface="Calibri" panose="020F0502020204030204" pitchFamily="34" charset="0"/>
                <a:cs typeface="Calibri" panose="020F0502020204030204" pitchFamily="34" charset="0"/>
              </a:rPr>
              <a:t>multivariante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3B1DC8-7327-48F3-A9E1-5217AAA77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estructura </a:t>
            </a:r>
            <a:r>
              <a:rPr lang="es-ES" sz="1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sí 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cambia, y el rango de valores de las variables </a:t>
            </a:r>
            <a:r>
              <a:rPr lang="es-E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también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s-E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1800" dirty="0">
              <a:solidFill>
                <a:schemeClr val="bg1"/>
              </a:solidFill>
            </a:endParaRPr>
          </a:p>
          <a:p>
            <a:endParaRPr lang="es-ES" sz="1800" dirty="0">
              <a:solidFill>
                <a:schemeClr val="bg1"/>
              </a:solidFill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6FCC13-3B34-45FF-8DCD-7C408E3CC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872" y="1518027"/>
            <a:ext cx="5774176" cy="408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6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¿Qué es una transformación lineal?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60721"/>
                <a:ext cx="8596668" cy="4932584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Supongamos que tenemos nuestra matriz de datos</a:t>
                </a:r>
                <a:r>
                  <a:rPr lang="es-ES" sz="2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000" b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sz="2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 tamaño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sea </a:t>
                </a:r>
                <a14:m>
                  <m:oMath xmlns:m="http://schemas.openxmlformats.org/officeDocument/2006/math">
                    <m:r>
                      <a:rPr lang="es-ES" sz="2000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𝐜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s-E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20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E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s-ES" sz="20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un vector columna de tamaño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×1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s-E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resultado de multiplicar la matriz de datos y el vector columna es </a:t>
                </a:r>
                <a14:m>
                  <m:oMath xmlns:m="http://schemas.openxmlformats.org/officeDocument/2006/math">
                    <m:r>
                      <a:rPr lang="es-ES" sz="2000" b="1" i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𝐲</m:t>
                    </m:r>
                    <m:r>
                      <a:rPr lang="es-ES" sz="2000" b="0" i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 sz="2000" b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sz="2000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𝐜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una nueva variable que es combinación lineal de las variables de </a:t>
                </a:r>
                <a14:m>
                  <m:oMath xmlns:m="http://schemas.openxmlformats.org/officeDocument/2006/math">
                    <m:r>
                      <a:rPr lang="es-ES" sz="2000" b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sz="2000" b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𝐜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s-E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s-E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s-ES" sz="200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sz="2000" b="0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sz="2000" b="0" i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sz="2000" b="1" i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𝐲</m:t>
                      </m:r>
                    </m:oMath>
                  </m:oMathPara>
                </a14:m>
                <a:endParaRPr lang="es-E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</a:t>
                </a:r>
                <a:r>
                  <a:rPr lang="es-ES" sz="2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s-E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E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+…+</m:t>
                    </m:r>
                    <m:sSub>
                      <m:sSubPr>
                        <m:ctrlPr>
                          <a:rPr lang="es-E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s-E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𝑖𝑝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para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=1,…,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media y la varianza de la nueva variable son:</a:t>
                </a:r>
                <a:endParaRPr lang="es-ES" sz="2000" b="1" i="1" dirty="0">
                  <a:solidFill>
                    <a:schemeClr val="bg1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𝐲</m:t>
                        </m:r>
                      </m:e>
                    </m:acc>
                    <m:r>
                      <a:rPr lang="es-ES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𝐜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t</m:t>
                        </m:r>
                      </m:sup>
                    </m:sSup>
                    <m:acc>
                      <m:accPr>
                        <m:chr m:val="̅"/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y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sub>
                      <m:sup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𝐜</m:t>
                        </m:r>
                      </m:e>
                      <m:sup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sub>
                    </m:sSub>
                    <m:r>
                      <a:rPr lang="es-E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𝐜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son la media muestral y la matriz de covarianza de </a:t>
                </a:r>
                <a14:m>
                  <m:oMath xmlns:m="http://schemas.openxmlformats.org/officeDocument/2006/math">
                    <m:r>
                      <a:rPr lang="es-E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</m:oMath>
                </a14:m>
                <a:r>
                  <a:rPr lang="es-ES" sz="2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60721"/>
                <a:ext cx="8596668" cy="4932584"/>
              </a:xfrm>
              <a:blipFill>
                <a:blip r:embed="rId2"/>
                <a:stretch>
                  <a:fillRect l="-709" t="-6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33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¿Qué es una transformación lineal?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60721"/>
                <a:ext cx="8596668" cy="49325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Supongamos que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una matriz de tamaño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entonces </a:t>
                </a:r>
                <a14:m>
                  <m:oMath xmlns:m="http://schemas.openxmlformats.org/officeDocument/2006/math">
                    <m:r>
                      <a:rPr lang="es-E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𝐲</m:t>
                    </m:r>
                    <m:r>
                      <a:rPr lang="es-ES" sz="2000" b="1" i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una transformación lineal de </a:t>
                </a:r>
                <a14:m>
                  <m:oMath xmlns:m="http://schemas.openxmlformats.org/officeDocument/2006/math">
                    <m:r>
                      <a:rPr lang="es-E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𝐲</m:t>
                      </m:r>
                      <m:r>
                        <a:rPr lang="es-E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𝐱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r>
                        <a:rPr lang="es-E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s-E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ES" sz="20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  <m:r>
                                      <a:rPr lang="es-ES" sz="20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ES" sz="20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E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s-E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𝑝</m:t>
                                    </m:r>
                                    <m:r>
                                      <a:rPr lang="es-ES" sz="20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ES" sz="20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𝑝</m:t>
                                    </m:r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ES" sz="20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  <m:r>
                                      <a:rPr lang="es-ES" sz="20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ES" sz="20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E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s-E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ES" sz="20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  <m:r>
                                      <a:rPr lang="es-ES" sz="20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ES" sz="20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𝑖𝑗</m:t>
                        </m:r>
                      </m:sub>
                    </m:sSub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s-E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s-E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+…+</m:t>
                    </m:r>
                    <m:sSub>
                      <m:sSubPr>
                        <m:ctrlPr>
                          <a:rPr lang="es-E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𝑝𝑗</m:t>
                        </m:r>
                      </m:sub>
                    </m:sSub>
                    <m:sSub>
                      <m:sSubPr>
                        <m:ctrlPr>
                          <a:rPr lang="es-E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𝑖𝑝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para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=1,…,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j</a:t>
                </a:r>
                <a14:m>
                  <m:oMath xmlns:m="http://schemas.openxmlformats.org/officeDocument/2006/math">
                    <m:r>
                      <a:rPr lang="es-ES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=1,…,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media y la matriz de covarianza de la nueva variable son: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sz="2000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𝐲</m:t>
                        </m:r>
                      </m:e>
                    </m:acc>
                    <m:r>
                      <a:rPr lang="es-ES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t</m:t>
                        </m:r>
                      </m:sup>
                    </m:sSup>
                    <m:acc>
                      <m:accPr>
                        <m:chr m:val="̅"/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y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s-E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𝐲</m:t>
                        </m:r>
                      </m:sub>
                    </m:sSub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p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sub>
                    </m:sSub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s-E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60721"/>
                <a:ext cx="8596668" cy="4932584"/>
              </a:xfrm>
              <a:blipFill>
                <a:blip r:embed="rId2"/>
                <a:stretch>
                  <a:fillRect l="-709" t="-6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03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 Iris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60721"/>
                <a:ext cx="8596668" cy="493258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vector de medias del data-set de Iris es:</a:t>
                </a:r>
              </a:p>
              <a:p>
                <a:endParaRPr lang="es-ES" sz="2000" b="1" u="sng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s-ES" sz="2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</m:acc>
                      <m:r>
                        <a:rPr lang="es-E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s-E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E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5.84,3.05,3.75,1.19</m:t>
                              </m:r>
                            </m:e>
                          </m:d>
                        </m:e>
                        <m:sup>
                          <m:r>
                            <a:rPr lang="es-E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es-E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matriz de covarianza muestral es: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s-ES" sz="20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sub>
                      </m:sSub>
                      <m:r>
                        <a:rPr lang="es-E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s-E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.68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−0.04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1.27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0.51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−0.04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0.18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−0.32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−0.12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1.27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−0.32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3.11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1.29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0.51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−0.12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1.29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0.58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Queremos crear dos nuevas variables:</a:t>
                </a:r>
              </a:p>
              <a:p>
                <a:pPr lvl="1"/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suma de la longitud del Sépalo y del Pétalo para cada flor.</a:t>
                </a:r>
              </a:p>
              <a:p>
                <a:pPr lvl="1"/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suma del ancho del Sépalo y del Pétalo para cada flor.</a:t>
                </a:r>
              </a:p>
              <a:p>
                <a:pPr marL="0" indent="0" algn="ctr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60721"/>
                <a:ext cx="8596668" cy="4932584"/>
              </a:xfrm>
              <a:blipFill>
                <a:blip r:embed="rId2"/>
                <a:stretch>
                  <a:fillRect l="-638" t="-123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08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 Iris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60721"/>
                <a:ext cx="8596668" cy="4932584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 que queremos es crear una nueva variable </a:t>
                </a:r>
                <a14:m>
                  <m:oMath xmlns:m="http://schemas.openxmlformats.org/officeDocument/2006/math">
                    <m:r>
                      <a:rPr lang="es-E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𝐲</m:t>
                    </m:r>
                    <m:r>
                      <a:rPr lang="es-E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donde: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r>
                        <a:rPr lang="es-E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s-E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vector de medias sería: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s-ES" sz="2000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𝐲</m:t>
                          </m:r>
                        </m:e>
                      </m:acc>
                      <m:r>
                        <a:rPr lang="es-E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s-E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</m:t>
                          </m:r>
                        </m:e>
                        <m:sup>
                          <m:r>
                            <a:rPr lang="es-E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s-E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s-ES" sz="2000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</m:acc>
                      <m:r>
                        <a:rPr lang="es-E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s-E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9</m:t>
                                </m:r>
                                <m:r>
                                  <a:rPr lang="es-E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.60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4.25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la matriz de covarianzas: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s-ES" sz="2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𝐲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s-E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</m:t>
                          </m:r>
                        </m:e>
                        <m:sup>
                          <m:r>
                            <a:rPr lang="es-E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s-E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s-ES" sz="20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r>
                        <a:rPr lang="es-ES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6</m:t>
                                </m:r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.35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1.43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1.43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0.52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60721"/>
                <a:ext cx="8596668" cy="4932584"/>
              </a:xfrm>
              <a:blipFill>
                <a:blip r:embed="rId2"/>
                <a:stretch>
                  <a:fillRect l="-284" t="-6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9823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Estandarización individual o univariante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60721"/>
                <a:ext cx="8596668" cy="493258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Recordemos la matriz de datos centrada: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s-E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</m:acc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s-E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s-ES" sz="20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p>
                    </m:sSup>
                  </m:oMath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estandarización individual de </a:t>
                </a:r>
                <a14:m>
                  <m:oMath xmlns:m="http://schemas.openxmlformats.org/officeDocument/2006/math"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puede escribirse como: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𝐲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s-ES" sz="20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</m:acc>
                      <m:sSubSup>
                        <m:sSubSup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es-ES" sz="20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sub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−1/2</m:t>
                          </m:r>
                        </m:sup>
                      </m:sSubSup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</m:e>
                      <m:sub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la matriz diagonal de tamaño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formada por elementos de la diagonal principal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es decir, las varianzas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Sup>
                      <m:sSubSup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s-E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vector de medias y la matriz de covarianza serían: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</m:acc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𝟎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s-E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𝐲</m:t>
                        </m:r>
                      </m:sub>
                    </m:sSub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Sup>
                      <m:sSubSup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</m:e>
                      <m:sub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sub>
                      <m:sup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−1/2</m:t>
                        </m:r>
                      </m:sup>
                    </m:sSubSup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sub>
                    </m:sSub>
                    <m:sSubSup>
                      <m:sSubSup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</m:e>
                      <m:sub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sub>
                      <m:sup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−1/2</m:t>
                        </m:r>
                      </m:sup>
                    </m:sSubSup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sub>
                    </m:sSub>
                  </m:oMath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Entonces, la estandarización univariante elimina la media y estandariza las varianzas.</a:t>
                </a: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60721"/>
                <a:ext cx="8596668" cy="4932584"/>
              </a:xfrm>
              <a:blipFill>
                <a:blip r:embed="rId2"/>
                <a:stretch>
                  <a:fillRect l="-284" t="-1235" r="-1206" b="-86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266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Estandarización multivariante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60721"/>
                <a:ext cx="8596668" cy="4932584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estandarización multivariante de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𝑋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𝐲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s-ES" sz="2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</m:acc>
                      <m:sSubSup>
                        <m:sSubSup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s-ES" sz="20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sub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−1/2</m:t>
                          </m:r>
                        </m:sup>
                      </m:sSubSup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vector de medias y la matriz de covarianza serían:</a:t>
                </a:r>
              </a:p>
              <a:p>
                <a:pPr marL="0" indent="0" algn="ctr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𝐲</m:t>
                        </m:r>
                      </m:e>
                    </m:acc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𝟎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sub>
                    </m:sSub>
                  </m:oMath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ctr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s-ES" sz="2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𝐲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ES" sz="20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</m:sub>
                                <m:sup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s-ES" sz="20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sub>
                      </m:sSub>
                      <m:d>
                        <m:d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sub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f>
                                <m:fPr>
                                  <m:type m:val="lin"/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Entonces, la estandarización multivariante elimina la media y también las correlaciones entre las variables, y además estandariza las varianzas.</a:t>
                </a: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60721"/>
                <a:ext cx="8596668" cy="4932584"/>
              </a:xfrm>
              <a:blipFill>
                <a:blip r:embed="rId2"/>
                <a:stretch>
                  <a:fillRect l="-284" t="-6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091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2491"/>
            <a:ext cx="4203045" cy="1375608"/>
          </a:xfrm>
        </p:spPr>
        <p:txBody>
          <a:bodyPr anchor="ctr">
            <a:normAutofit/>
          </a:bodyPr>
          <a:lstStyle/>
          <a:p>
            <a:r>
              <a:rPr lang="es-ES" sz="3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Iris sin transformación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78E8109-2C35-440F-8C5A-F17710A05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737" y="1409350"/>
            <a:ext cx="5942557" cy="420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08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s-ES" sz="3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Iris con transformación </a:t>
            </a:r>
            <a:r>
              <a:rPr lang="es-ES" sz="33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univariante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3B1DC8-7327-48F3-A9E1-5217AAA77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estructura </a:t>
            </a:r>
            <a:r>
              <a:rPr lang="es-ES" sz="18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cambia, pero el rango de valores de las variables </a:t>
            </a:r>
            <a:r>
              <a:rPr lang="es-ES" sz="1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sí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s-E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1800" dirty="0">
              <a:solidFill>
                <a:schemeClr val="bg1"/>
              </a:solidFill>
            </a:endParaRPr>
          </a:p>
          <a:p>
            <a:endParaRPr lang="es-ES" sz="1800" dirty="0">
              <a:solidFill>
                <a:schemeClr val="bg1"/>
              </a:solidFill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490B60-B05F-4E33-BE68-231AD9A9E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055" y="1436359"/>
            <a:ext cx="5889680" cy="416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904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504</Words>
  <Application>Microsoft Office PowerPoint</Application>
  <PresentationFormat>Panorámica</PresentationFormat>
  <Paragraphs>71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Transformaciones lineales </vt:lpstr>
      <vt:lpstr>¿Qué es una transformación lineal?</vt:lpstr>
      <vt:lpstr>¿Qué es una transformación lineal?</vt:lpstr>
      <vt:lpstr>Ejemplo Iris dataset</vt:lpstr>
      <vt:lpstr>Ejemplo Iris dataset</vt:lpstr>
      <vt:lpstr>Estandarización individual o univariante</vt:lpstr>
      <vt:lpstr>Estandarización multivariante</vt:lpstr>
      <vt:lpstr>Iris sin transformación</vt:lpstr>
      <vt:lpstr>Iris con transformación univariante</vt:lpstr>
      <vt:lpstr>Iris con transformación multivariante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Transformaciones lineales </dc:title>
  <dc:creator>Elisa Cabana</dc:creator>
  <cp:lastModifiedBy>Elisa Cabana</cp:lastModifiedBy>
  <cp:revision>8</cp:revision>
  <dcterms:created xsi:type="dcterms:W3CDTF">2019-11-05T14:46:17Z</dcterms:created>
  <dcterms:modified xsi:type="dcterms:W3CDTF">2020-03-20T15:27:16Z</dcterms:modified>
</cp:coreProperties>
</file>