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84" r:id="rId6"/>
    <p:sldId id="285" r:id="rId7"/>
    <p:sldId id="288" r:id="rId8"/>
    <p:sldId id="289" r:id="rId9"/>
    <p:sldId id="279" r:id="rId10"/>
    <p:sldId id="291" r:id="rId11"/>
    <p:sldId id="292" r:id="rId12"/>
    <p:sldId id="298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Boxplots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Resultado de imagen de boxplot color&quot;">
            <a:extLst>
              <a:ext uri="{FF2B5EF4-FFF2-40B4-BE49-F238E27FC236}">
                <a16:creationId xmlns:a16="http://schemas.microsoft.com/office/drawing/2014/main" id="{C79755F7-C8B9-4CAD-9177-FAC866FE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83" y="1385378"/>
            <a:ext cx="5941456" cy="42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432946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Y </a:t>
            </a:r>
            <a:r>
              <a:rPr lang="es-ES" sz="1800" dirty="0">
                <a:solidFill>
                  <a:srgbClr val="FFC000"/>
                </a:solidFill>
              </a:rPr>
              <a:t>dividirlos por grupos </a:t>
            </a:r>
            <a:r>
              <a:rPr lang="es-ES" sz="1800" dirty="0">
                <a:solidFill>
                  <a:schemeClr val="bg1"/>
                </a:solidFill>
              </a:rPr>
              <a:t>en dependencia de valores de variables categóricas.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5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vemos?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3994016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Se notan diferencias entre las </a:t>
            </a:r>
            <a:r>
              <a:rPr lang="es-ES" sz="1800" dirty="0">
                <a:solidFill>
                  <a:srgbClr val="92D050"/>
                </a:solidFill>
              </a:rPr>
              <a:t>distribuciones</a:t>
            </a:r>
            <a:r>
              <a:rPr lang="es-ES" sz="1800" dirty="0">
                <a:solidFill>
                  <a:schemeClr val="bg1"/>
                </a:solidFill>
              </a:rPr>
              <a:t> de las variables para cada grupo.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algunas que tienden a ser ligeramente </a:t>
            </a:r>
            <a:r>
              <a:rPr lang="es-ES" sz="1800" dirty="0">
                <a:solidFill>
                  <a:srgbClr val="FFC000"/>
                </a:solidFill>
              </a:rPr>
              <a:t>asimétricas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chemeClr val="bg1"/>
                </a:solidFill>
              </a:rPr>
              <a:t>Hay presencia de </a:t>
            </a:r>
            <a:r>
              <a:rPr lang="es-ES" sz="1800" dirty="0">
                <a:solidFill>
                  <a:schemeClr val="accent1"/>
                </a:solidFill>
              </a:rPr>
              <a:t>atípicos</a:t>
            </a:r>
            <a:r>
              <a:rPr lang="es-ES" sz="1800" dirty="0">
                <a:solidFill>
                  <a:schemeClr val="bg1"/>
                </a:solidFill>
              </a:rPr>
              <a:t> en algunas variables.</a:t>
            </a:r>
          </a:p>
        </p:txBody>
      </p:sp>
      <p:pic>
        <p:nvPicPr>
          <p:cNvPr id="2052" name="Picture 4" descr="Resultado de imagen de boxplot iris dataset&quot;">
            <a:extLst>
              <a:ext uri="{FF2B5EF4-FFF2-40B4-BE49-F238E27FC236}">
                <a16:creationId xmlns:a16="http://schemas.microsoft.com/office/drawing/2014/main" id="{0603BA5F-CE78-46A6-9726-0790AC22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382199"/>
            <a:ext cx="6494451" cy="46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F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Bagplot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336042D9-3EA0-40F2-8E12-4993C8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52" y="1431836"/>
            <a:ext cx="6057621" cy="4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extensión bivariante del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una variable aleatoria univariante.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nos informa sobre dos variables aleatorias, es decir, una variable aleatoria bivariante.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</a:t>
            </a:r>
            <a:r>
              <a:rPr lang="es-ES" sz="2000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análoga a la del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va a haber una </a:t>
            </a:r>
            <a:r>
              <a:rPr lang="es-ES" sz="20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“bolsa” (bag) </a:t>
            </a:r>
            <a:r>
              <a:rPr lang="es-E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vez de una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“caja”</a:t>
            </a:r>
            <a:r>
              <a:rPr lang="es-ES" sz="20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 “</a:t>
            </a:r>
            <a:r>
              <a:rPr lang="es-ES" dirty="0">
                <a:solidFill>
                  <a:srgbClr val="92D050"/>
                </a:solidFill>
              </a:rPr>
              <a:t>bolsa</a:t>
            </a:r>
            <a:r>
              <a:rPr lang="es-ES" dirty="0">
                <a:solidFill>
                  <a:schemeClr val="bg1"/>
                </a:solidFill>
              </a:rPr>
              <a:t>” o “</a:t>
            </a:r>
            <a:r>
              <a:rPr lang="es-ES" dirty="0">
                <a:solidFill>
                  <a:srgbClr val="92D050"/>
                </a:solidFill>
              </a:rPr>
              <a:t>bag</a:t>
            </a:r>
            <a:r>
              <a:rPr lang="es-ES" dirty="0">
                <a:solidFill>
                  <a:schemeClr val="bg1"/>
                </a:solidFill>
              </a:rPr>
              <a:t>” es una región (un polígono) que contiene a lo sumo el 50% de datos más centrales.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polígono externo, llamado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no se dibuja como parte del diagrama sino que se usa para detectar atípicos. Se forma al inflar la bolsa por un cierto factor (generalmente 3). Las observaciones fuera de la “</a:t>
            </a:r>
            <a:r>
              <a:rPr lang="es-ES" dirty="0">
                <a:solidFill>
                  <a:srgbClr val="FFC000"/>
                </a:solidFill>
              </a:rPr>
              <a:t>cerca</a:t>
            </a:r>
            <a:r>
              <a:rPr lang="es-ES" dirty="0">
                <a:solidFill>
                  <a:schemeClr val="bg1"/>
                </a:solidFill>
              </a:rPr>
              <a:t>”, se marcan como atípicos. 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Las observaciones que no sean marcadas como atípicos son las que formarán parte de la envolvente convexa que sería lo análogo a los “</a:t>
            </a:r>
            <a:r>
              <a:rPr lang="es-ES" dirty="0">
                <a:solidFill>
                  <a:schemeClr val="accent1"/>
                </a:solidFill>
              </a:rPr>
              <a:t>bigotes</a:t>
            </a:r>
            <a:r>
              <a:rPr lang="es-ES" dirty="0">
                <a:solidFill>
                  <a:schemeClr val="bg1"/>
                </a:solidFill>
              </a:rPr>
              <a:t>” en el </a:t>
            </a:r>
            <a:r>
              <a:rPr lang="es-ES" dirty="0" err="1">
                <a:solidFill>
                  <a:schemeClr val="bg1"/>
                </a:solidFill>
              </a:rPr>
              <a:t>boxplot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7" y="228760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de un </a:t>
            </a:r>
            <a:r>
              <a:rPr lang="es-ES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bagplot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7" y="1811672"/>
            <a:ext cx="4660126" cy="454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</a:rPr>
              <a:t>El centro se calcula con una medida de </a:t>
            </a:r>
            <a:r>
              <a:rPr lang="es-ES" dirty="0">
                <a:solidFill>
                  <a:srgbClr val="92D050"/>
                </a:solidFill>
              </a:rPr>
              <a:t>profundidad</a:t>
            </a:r>
            <a:r>
              <a:rPr lang="es-ES" dirty="0">
                <a:solidFill>
                  <a:schemeClr val="bg1"/>
                </a:solidFill>
              </a:rPr>
              <a:t> que se llama “</a:t>
            </a:r>
            <a:r>
              <a:rPr lang="es-ES" dirty="0">
                <a:solidFill>
                  <a:schemeClr val="accent1"/>
                </a:solidFill>
              </a:rPr>
              <a:t>Tukey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accent1"/>
                </a:solidFill>
              </a:rPr>
              <a:t>Depth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rgbClr val="FFC000"/>
                </a:solidFill>
              </a:rPr>
              <a:t>Las profundidades son estimadores de distancia con el sentido opuesto, es decir: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s-ES" dirty="0">
                <a:solidFill>
                  <a:srgbClr val="92D050"/>
                </a:solidFill>
              </a:rPr>
              <a:t>Un punto es más profundo con respecto al centro, si tiene menos distancia hacia ese centro.</a:t>
            </a:r>
          </a:p>
        </p:txBody>
      </p:sp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F6CACCB8-DFF0-4898-A7D8-A0E127D8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76" y="1604368"/>
            <a:ext cx="5756313" cy="4070043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gráfico que nos da información 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Desviación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 (outliers)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construir un </a:t>
            </a:r>
            <a:r>
              <a:rPr lang="es-ES" sz="20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necesario calcular algunos </a:t>
            </a:r>
            <a:r>
              <a:rPr lang="es-ES"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estadísticos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asumir que estamos trabajando con </a:t>
            </a:r>
            <a:r>
              <a:rPr lang="es-ES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sola variable aleatoria</a:t>
            </a: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Estadísticos de orden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9358696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una variable aleatoria </a:t>
                </a:r>
                <a:r>
                  <a:rPr lang="es-ES" dirty="0">
                    <a:solidFill>
                      <a:srgbClr val="92D050"/>
                    </a:solidFill>
                  </a:rPr>
                  <a:t>univariante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los </a:t>
                </a:r>
                <a:r>
                  <a:rPr lang="es-ES" dirty="0">
                    <a:solidFill>
                      <a:srgbClr val="FFC000"/>
                    </a:solidFill>
                  </a:rPr>
                  <a:t>estadísticos de orden </a:t>
                </a:r>
                <a:r>
                  <a:rPr lang="es-ES" dirty="0">
                    <a:solidFill>
                      <a:schemeClr val="bg1"/>
                    </a:solidFill>
                  </a:rPr>
                  <a:t>denotados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observaciones ordenadas en orden creciente.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 aquí vamos a usar el Mínimo y el Máximo: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9358696" cy="3880773"/>
              </a:xfrm>
              <a:blipFill>
                <a:blip r:embed="rId2"/>
                <a:stretch>
                  <a:fillRect l="-130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785381"/>
                <a:ext cx="9694256" cy="3880773"/>
              </a:xfrm>
            </p:spPr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Usaremos los estadísticos de orden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porque la </a:t>
                </a:r>
                <a:r>
                  <a:rPr lang="es-ES" dirty="0">
                    <a:solidFill>
                      <a:srgbClr val="92D050"/>
                    </a:solidFill>
                  </a:rPr>
                  <a:t>mediana</a:t>
                </a:r>
                <a:r>
                  <a:rPr lang="es-ES" dirty="0">
                    <a:solidFill>
                      <a:schemeClr val="bg1"/>
                    </a:solidFill>
                  </a:rPr>
                  <a:t> es el valor que divide al conjunto de datos </a:t>
                </a:r>
                <a:r>
                  <a:rPr lang="es-ES" dirty="0">
                    <a:solidFill>
                      <a:srgbClr val="FFC000"/>
                    </a:solidFill>
                  </a:rPr>
                  <a:t>ordenados</a:t>
                </a:r>
                <a:r>
                  <a:rPr lang="es-ES" dirty="0">
                    <a:solidFill>
                      <a:schemeClr val="bg1"/>
                    </a:solidFill>
                  </a:rPr>
                  <a:t> en dos partes de igual tamaño.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Entonces podemos definir la mediana como: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𝑖𝑚𝑝𝑎𝑟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785381"/>
                <a:ext cx="9694256" cy="3880773"/>
              </a:xfrm>
              <a:blipFill>
                <a:blip r:embed="rId2"/>
                <a:stretch>
                  <a:fillRect l="-126" t="-1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Cuartiles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Los cuartiles dividen al conjunto de datos </a:t>
                </a:r>
                <a:r>
                  <a:rPr lang="es-ES" dirty="0">
                    <a:solidFill>
                      <a:srgbClr val="FF0000"/>
                    </a:solidFill>
                  </a:rPr>
                  <a:t>ordenados</a:t>
                </a:r>
                <a:r>
                  <a:rPr lang="es-ES" dirty="0">
                    <a:solidFill>
                      <a:schemeClr val="bg1"/>
                    </a:solidFill>
                  </a:rPr>
                  <a:t> en 4 partes iguales.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segundo cuartil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coincide con la </a:t>
                </a:r>
                <a:r>
                  <a:rPr lang="es-ES" dirty="0">
                    <a:solidFill>
                      <a:srgbClr val="FFC000"/>
                    </a:solidFill>
                  </a:rPr>
                  <a:t>mediana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primer y tercer cuartil se pueden calcular de esta forma: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3(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denota la parte entera.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67" t="-13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4C78891-86C6-4E93-AC57-61D15786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448" y="1997528"/>
            <a:ext cx="2847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Rango intercuartílico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rango intercuartílico se define como el bloque que recoge el 50% más central.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							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𝑅𝐼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076267" cy="5074573"/>
              </a:xfrm>
              <a:blipFill>
                <a:blip r:embed="rId2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25" y="2491956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26B7E21-D342-4D4A-868C-66CC0E3870B1}"/>
              </a:ext>
            </a:extLst>
          </p:cNvPr>
          <p:cNvSpPr/>
          <p:nvPr/>
        </p:nvSpPr>
        <p:spPr>
          <a:xfrm>
            <a:off x="5645150" y="3019216"/>
            <a:ext cx="1150620" cy="5276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665BBBF-92B5-434C-8593-40D0FA28C665}"/>
              </a:ext>
            </a:extLst>
          </p:cNvPr>
          <p:cNvSpPr/>
          <p:nvPr/>
        </p:nvSpPr>
        <p:spPr>
          <a:xfrm rot="5400000">
            <a:off x="6150766" y="3093188"/>
            <a:ext cx="164785" cy="11506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6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Barreras</a:t>
            </a:r>
            <a:endParaRPr lang="es-E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</p:spPr>
            <p:txBody>
              <a:bodyPr>
                <a:normAutofit/>
              </a:bodyPr>
              <a:lstStyle/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Las barreras se definen a partir de los cuartiles exteriores sumando o restando la misma cantidad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1.5 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933" y="1475913"/>
                <a:ext cx="9419167" cy="3781887"/>
              </a:xfrm>
              <a:blipFill>
                <a:blip r:embed="rId2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de quartiles&quot;">
            <a:extLst>
              <a:ext uri="{FF2B5EF4-FFF2-40B4-BE49-F238E27FC236}">
                <a16:creationId xmlns:a16="http://schemas.microsoft.com/office/drawing/2014/main" id="{7535F676-B1CB-46D1-A168-E596A52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47" y="3048000"/>
            <a:ext cx="2844065" cy="15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/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5748BC2-B3B8-4025-9C77-6978CE93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048000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200000" r="-657143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/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00DBB7-B80F-482F-AA67-31C2B4051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7" y="3048000"/>
                <a:ext cx="50911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/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0D9C5D5-106B-4009-B3D4-5973E2AD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83564" y="4484800"/>
                <a:ext cx="2155823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/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+1.5 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0DA45B7-94B5-4EBB-8221-B827C742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1" y="4434345"/>
                <a:ext cx="235796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errar llave 12">
            <a:extLst>
              <a:ext uri="{FF2B5EF4-FFF2-40B4-BE49-F238E27FC236}">
                <a16:creationId xmlns:a16="http://schemas.microsoft.com/office/drawing/2014/main" id="{53E89466-D2E9-4A5F-8F6A-6970D453F3A6}"/>
              </a:ext>
            </a:extLst>
          </p:cNvPr>
          <p:cNvSpPr/>
          <p:nvPr/>
        </p:nvSpPr>
        <p:spPr>
          <a:xfrm rot="5400000">
            <a:off x="4977837" y="3566449"/>
            <a:ext cx="27311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A4023640-46AF-40CC-B82D-4A83BFB195F0}"/>
              </a:ext>
            </a:extLst>
          </p:cNvPr>
          <p:cNvSpPr/>
          <p:nvPr/>
        </p:nvSpPr>
        <p:spPr>
          <a:xfrm rot="5400000">
            <a:off x="7549064" y="3573821"/>
            <a:ext cx="287858" cy="143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1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41" y="332100"/>
            <a:ext cx="2938468" cy="3137894"/>
          </a:xfrm>
        </p:spPr>
        <p:txBody>
          <a:bodyPr anchor="ctr"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¿Cómo construimos el </a:t>
            </a:r>
            <a:r>
              <a:rPr lang="es-E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6889" y="609602"/>
                <a:ext cx="5867562" cy="32083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La caja estará formada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dibuja una recta en el medio que es la mediana (coincide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Se detectan los atípicos con las barreras y se denotan con un símbolo especial, por ejemplo: </a:t>
                </a:r>
                <a:r>
                  <a:rPr lang="es-ES" sz="1800" b="1" dirty="0">
                    <a:solidFill>
                      <a:srgbClr val="FF0000"/>
                    </a:solidFill>
                  </a:rPr>
                  <a:t>□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no hay atípicos, los “bigotes” son el mínimo y el máximo.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1800" dirty="0">
                    <a:solidFill>
                      <a:schemeClr val="bg1"/>
                    </a:solidFill>
                  </a:rPr>
                  <a:t>Si hay atípicos, los “bigotes” son los puntos más remotos que no sean atípicos.</a:t>
                </a:r>
              </a:p>
              <a:p>
                <a:pPr>
                  <a:lnSpc>
                    <a:spcPct val="90000"/>
                  </a:lnSpc>
                </a:pPr>
                <a:endParaRPr lang="es-E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FAB9F56-84AE-414F-A02C-7A513C73F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6889" y="609602"/>
                <a:ext cx="5867562" cy="3208334"/>
              </a:xfrm>
              <a:blipFill>
                <a:blip r:embed="rId2"/>
                <a:stretch>
                  <a:fillRect l="-208" t="-19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8A29EEB-3540-49F1-A9A0-9351512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88" y="4213961"/>
            <a:ext cx="6771189" cy="22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6"/>
            <a:ext cx="4329463" cy="1581573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¿Y en el caso multivariante?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B9F56-84AE-414F-A02C-7A513C73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2718481"/>
            <a:ext cx="4329462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Podemos hacer en un mismo gráfico, </a:t>
            </a:r>
            <a:r>
              <a:rPr lang="es-ES" sz="1800" dirty="0" err="1">
                <a:solidFill>
                  <a:schemeClr val="bg1"/>
                </a:solidFill>
              </a:rPr>
              <a:t>boxplots</a:t>
            </a:r>
            <a:r>
              <a:rPr lang="es-ES" sz="1800" dirty="0">
                <a:solidFill>
                  <a:schemeClr val="bg1"/>
                </a:solidFill>
              </a:rPr>
              <a:t> para todas las variables.</a:t>
            </a: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4" name="Picture 6" descr="Resultado de imagen de boxplot iris dataset&quot;">
            <a:extLst>
              <a:ext uri="{FF2B5EF4-FFF2-40B4-BE49-F238E27FC236}">
                <a16:creationId xmlns:a16="http://schemas.microsoft.com/office/drawing/2014/main" id="{7A4A5296-C357-4F8C-9E7D-66EEF3F2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537663"/>
            <a:ext cx="6026396" cy="60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9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634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Boxplots</vt:lpstr>
      <vt:lpstr>¿Qué es un boxplot?</vt:lpstr>
      <vt:lpstr>Estadísticos de orden</vt:lpstr>
      <vt:lpstr>Mediana</vt:lpstr>
      <vt:lpstr>Cuartiles</vt:lpstr>
      <vt:lpstr>Rango intercuartílico</vt:lpstr>
      <vt:lpstr>Barreras</vt:lpstr>
      <vt:lpstr>¿Cómo construimos el boxplot?</vt:lpstr>
      <vt:lpstr>¿Y en el caso multivariante?</vt:lpstr>
      <vt:lpstr>¿Y en el caso multivariante?</vt:lpstr>
      <vt:lpstr>¿Qué vemos?</vt:lpstr>
      <vt:lpstr>Bagplot</vt:lpstr>
      <vt:lpstr>¿Qué es un bagplot?</vt:lpstr>
      <vt:lpstr>Componentes de un bagplot</vt:lpstr>
      <vt:lpstr>Componentes de un bagplot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Boxplots</dc:title>
  <dc:creator>Elisa Cabana</dc:creator>
  <cp:lastModifiedBy>Elisa Cabana</cp:lastModifiedBy>
  <cp:revision>11</cp:revision>
  <dcterms:created xsi:type="dcterms:W3CDTF">2019-11-03T17:54:21Z</dcterms:created>
  <dcterms:modified xsi:type="dcterms:W3CDTF">2020-03-18T17:19:35Z</dcterms:modified>
</cp:coreProperties>
</file>