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15" r:id="rId5"/>
    <p:sldId id="295" r:id="rId6"/>
    <p:sldId id="31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Matriz</a:t>
            </a:r>
            <a:r>
              <a:rPr lang="en-US" sz="5400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correlaciones</a:t>
            </a:r>
            <a:endParaRPr lang="en-US" sz="54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D5EF17-AE73-45B8-B53C-11A268FE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11" y="646406"/>
            <a:ext cx="6568012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la correlación?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1984"/>
            <a:ext cx="8596668" cy="426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</a:t>
            </a:r>
            <a:r>
              <a:rPr lang="es-E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 numérica estadística 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Medir el grado de relación lineal entre un par de variables aleatorias.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Cumple las siguientes propiedades: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Toma valores en el rango de -1 a 1. 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-1 significa que la relación lineal es fuerte y negativa o inversa.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1 significa que la relación lineal es fuerte y positiva o directa.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vale 0 significa que no hay relación lineal entre las dos variables.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se calcula la correlación?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matriz de datos en el espacio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𝐣</m:t>
                        </m:r>
                      </m:sub>
                    </m:sSub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para todas las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correlación entre dos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igual a la covarianza estandarizada por las desviaciones de las variables: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𝑐𝑜𝑟𝑟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984"/>
                <a:ext cx="8596668" cy="4267920"/>
              </a:xfrm>
              <a:blipFill>
                <a:blip r:embed="rId2"/>
                <a:stretch>
                  <a:fillRect l="-709" t="-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67" y="317587"/>
            <a:ext cx="80452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Matriz de correlaciones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267" y="1999240"/>
                <a:ext cx="8849782" cy="388077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Cada elemento de la matriz de correlaciones </a:t>
                </a:r>
                <a:r>
                  <a:rPr lang="es-ES" sz="1800" dirty="0">
                    <a:solidFill>
                      <a:schemeClr val="bg1"/>
                    </a:solidFill>
                  </a:rPr>
                  <a:t>será la correlación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En la diagonal vale 1 porque es la correlación entre cada variable consigo misma (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 simétrica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800" dirty="0"/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para cualquier par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.</a:t>
                </a:r>
                <a:endParaRPr lang="es-ES" sz="1800" dirty="0"/>
              </a:p>
              <a:p>
                <a:endParaRPr lang="es-ES" sz="1800" dirty="0"/>
              </a:p>
              <a:p>
                <a:pPr marL="0" indent="0">
                  <a:buNone/>
                </a:pPr>
                <a:endParaRPr lang="es-ES" sz="1800" dirty="0"/>
              </a:p>
              <a:p>
                <a:endParaRPr lang="es-ES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3B1DC8-7327-48F3-A9E1-5217AAA77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267" y="1999240"/>
                <a:ext cx="8849782" cy="3880773"/>
              </a:xfrm>
              <a:blipFill>
                <a:blip r:embed="rId2"/>
                <a:stretch>
                  <a:fillRect l="-207" t="-1099" r="-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65A695-85B5-4851-8E07-6EE831D5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82676"/>
              </p:ext>
            </p:extLst>
          </p:nvPr>
        </p:nvGraphicFramePr>
        <p:xfrm>
          <a:off x="1609926" y="4327250"/>
          <a:ext cx="6129796" cy="179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07">
                  <a:extLst>
                    <a:ext uri="{9D8B030D-6E8A-4147-A177-3AD203B41FA5}">
                      <a16:colId xmlns:a16="http://schemas.microsoft.com/office/drawing/2014/main" val="1249252985"/>
                    </a:ext>
                  </a:extLst>
                </a:gridCol>
                <a:gridCol w="1265507">
                  <a:extLst>
                    <a:ext uri="{9D8B030D-6E8A-4147-A177-3AD203B41FA5}">
                      <a16:colId xmlns:a16="http://schemas.microsoft.com/office/drawing/2014/main" val="2890884678"/>
                    </a:ext>
                  </a:extLst>
                </a:gridCol>
                <a:gridCol w="1202986">
                  <a:extLst>
                    <a:ext uri="{9D8B030D-6E8A-4147-A177-3AD203B41FA5}">
                      <a16:colId xmlns:a16="http://schemas.microsoft.com/office/drawing/2014/main" val="4277089711"/>
                    </a:ext>
                  </a:extLst>
                </a:gridCol>
                <a:gridCol w="1229158">
                  <a:extLst>
                    <a:ext uri="{9D8B030D-6E8A-4147-A177-3AD203B41FA5}">
                      <a16:colId xmlns:a16="http://schemas.microsoft.com/office/drawing/2014/main" val="3125128948"/>
                    </a:ext>
                  </a:extLst>
                </a:gridCol>
                <a:gridCol w="1166638">
                  <a:extLst>
                    <a:ext uri="{9D8B030D-6E8A-4147-A177-3AD203B41FA5}">
                      <a16:colId xmlns:a16="http://schemas.microsoft.com/office/drawing/2014/main" val="3801857959"/>
                    </a:ext>
                  </a:extLst>
                </a:gridCol>
              </a:tblGrid>
              <a:tr h="359502">
                <a:tc>
                  <a:txBody>
                    <a:bodyPr/>
                    <a:lstStyle/>
                    <a:p>
                      <a:endParaRPr lang="es-E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sepal_length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sepal_width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petal_length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petal_width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8241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sepal_length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-0.117570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0.871754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0.817941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4116531538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sepal_width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-0.117570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-0.428440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-0.366126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1585225114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petal_length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0.871754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-0.428440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0.962865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102816180"/>
                  </a:ext>
                </a:extLst>
              </a:tr>
              <a:tr h="359502">
                <a:tc>
                  <a:txBody>
                    <a:bodyPr/>
                    <a:lstStyle/>
                    <a:p>
                      <a:pPr fontAlgn="ctr"/>
                      <a:r>
                        <a:rPr lang="es-ES" sz="1400" b="1" dirty="0" err="1">
                          <a:solidFill>
                            <a:schemeClr val="bg1"/>
                          </a:solidFill>
                          <a:effectLst/>
                        </a:rPr>
                        <a:t>petal_width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172" marR="69172" marT="34586" marB="3458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0.817941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-0.366126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>
                          <a:effectLst/>
                        </a:rPr>
                        <a:t>0.962865</a:t>
                      </a:r>
                    </a:p>
                  </a:txBody>
                  <a:tcPr marL="69172" marR="69172" marT="34586" marB="3458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>
                          <a:effectLst/>
                        </a:rPr>
                        <a:t>1.000000</a:t>
                      </a:r>
                    </a:p>
                  </a:txBody>
                  <a:tcPr marL="69172" marR="69172" marT="34586" marB="34586" anchor="ctr"/>
                </a:tc>
                <a:extLst>
                  <a:ext uri="{0D108BD9-81ED-4DB2-BD59-A6C34878D82A}">
                    <a16:rowId xmlns:a16="http://schemas.microsoft.com/office/drawing/2014/main" val="277083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23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09" y="412646"/>
            <a:ext cx="4773239" cy="2785533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¿Cómo podemos visualizar en un gráfico la matriz de correlaciones?</a:t>
            </a:r>
            <a:endParaRPr lang="es-E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2" y="3906174"/>
            <a:ext cx="4270126" cy="179218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Convirtiendo cada valor de correlación en un color dentro de una escala de colores en el rango de -1 a 1.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BB84FDD-FBA5-40F3-97AA-79BEEA6B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1" y="1134853"/>
            <a:ext cx="5858967" cy="49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292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Matriz de correlaciones</vt:lpstr>
      <vt:lpstr>¿Qué es la correlación?</vt:lpstr>
      <vt:lpstr>¿Cómo se calcula la correlación?</vt:lpstr>
      <vt:lpstr>Matriz de correlaciones </vt:lpstr>
      <vt:lpstr>¿Cómo podemos visualizar en un gráfico la matriz de correlaciones?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correlaciones</dc:title>
  <dc:creator>Elisa Cabana</dc:creator>
  <cp:lastModifiedBy>Elisa Cabana</cp:lastModifiedBy>
  <cp:revision>13</cp:revision>
  <dcterms:created xsi:type="dcterms:W3CDTF">2019-11-03T08:14:09Z</dcterms:created>
  <dcterms:modified xsi:type="dcterms:W3CDTF">2020-03-19T13:33:15Z</dcterms:modified>
</cp:coreProperties>
</file>