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97" r:id="rId2"/>
  </p:sldMasterIdLst>
  <p:sldIdLst>
    <p:sldId id="256" r:id="rId3"/>
    <p:sldId id="269" r:id="rId4"/>
    <p:sldId id="347" r:id="rId5"/>
    <p:sldId id="343" r:id="rId6"/>
    <p:sldId id="344" r:id="rId7"/>
    <p:sldId id="345" r:id="rId8"/>
    <p:sldId id="34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74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1/31/2020</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5125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248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87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22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716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915703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559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079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493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222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35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1/31/2020</a:t>
            </a:fld>
            <a:endParaRPr lang="en-US" dirty="0"/>
          </a:p>
        </p:txBody>
      </p:sp>
    </p:spTree>
    <p:extLst>
      <p:ext uri="{BB962C8B-B14F-4D97-AF65-F5344CB8AC3E}">
        <p14:creationId xmlns:p14="http://schemas.microsoft.com/office/powerpoint/2010/main" val="1859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2478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628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712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9210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0154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42873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955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9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1/31/2020</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41594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928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659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715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1/31/2020</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6436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1/31/2020</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70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1/31/2020</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31865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1/31/2020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30303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6"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17" name="Oval 116">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8"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0" name="Rectangle 119">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524000" y="2776538"/>
            <a:ext cx="9144000" cy="1381188"/>
          </a:xfrm>
        </p:spPr>
        <p:txBody>
          <a:bodyPr vert="horz" lIns="91440" tIns="45720" rIns="91440" bIns="45720" rtlCol="0" anchor="ctr">
            <a:normAutofit/>
          </a:bodyPr>
          <a:lstStyle/>
          <a:p>
            <a:r>
              <a:rPr lang="en-US" sz="4000" dirty="0">
                <a:ln w="0"/>
                <a:solidFill>
                  <a:schemeClr val="bg2"/>
                </a:solidFill>
                <a:effectLst>
                  <a:outerShdw blurRad="38100" dist="19050" dir="2700000" algn="tl" rotWithShape="0">
                    <a:schemeClr val="dk1">
                      <a:alpha val="40000"/>
                    </a:schemeClr>
                  </a:outerShdw>
                </a:effectLst>
              </a:rPr>
              <a:t> </a:t>
            </a:r>
            <a:r>
              <a:rPr lang="en-US" sz="4000" dirty="0" err="1">
                <a:ln w="0"/>
                <a:solidFill>
                  <a:schemeClr val="bg2"/>
                </a:solidFill>
                <a:effectLst>
                  <a:outerShdw blurRad="38100" dist="19050" dir="2700000" algn="tl" rotWithShape="0">
                    <a:schemeClr val="dk1">
                      <a:alpha val="40000"/>
                    </a:schemeClr>
                  </a:outerShdw>
                </a:effectLst>
              </a:rPr>
              <a:t>Introducción</a:t>
            </a:r>
            <a:r>
              <a:rPr lang="en-US" sz="4000" dirty="0">
                <a:ln w="0"/>
                <a:solidFill>
                  <a:schemeClr val="bg2"/>
                </a:solidFill>
                <a:effectLst>
                  <a:outerShdw blurRad="38100" dist="19050" dir="2700000" algn="tl" rotWithShape="0">
                    <a:schemeClr val="dk1">
                      <a:alpha val="40000"/>
                    </a:schemeClr>
                  </a:outerShdw>
                </a:effectLst>
              </a:rPr>
              <a:t> al </a:t>
            </a:r>
            <a:r>
              <a:rPr lang="en-US" sz="4000" dirty="0" err="1">
                <a:ln w="0"/>
                <a:solidFill>
                  <a:schemeClr val="bg2"/>
                </a:solidFill>
                <a:effectLst>
                  <a:outerShdw blurRad="38100" dist="19050" dir="2700000" algn="tl" rotWithShape="0">
                    <a:schemeClr val="dk1">
                      <a:alpha val="40000"/>
                    </a:schemeClr>
                  </a:outerShdw>
                </a:effectLst>
              </a:rPr>
              <a:t>análisis</a:t>
            </a:r>
            <a:r>
              <a:rPr lang="en-US" sz="4000" dirty="0">
                <a:ln w="0"/>
                <a:solidFill>
                  <a:schemeClr val="bg2"/>
                </a:solidFill>
                <a:effectLst>
                  <a:outerShdw blurRad="38100" dist="19050" dir="2700000" algn="tl" rotWithShape="0">
                    <a:schemeClr val="dk1">
                      <a:alpha val="40000"/>
                    </a:schemeClr>
                  </a:outerShdw>
                </a:effectLst>
              </a:rPr>
              <a:t> de </a:t>
            </a:r>
            <a:r>
              <a:rPr lang="en-US" sz="4000" dirty="0" err="1">
                <a:ln w="0"/>
                <a:solidFill>
                  <a:schemeClr val="bg2"/>
                </a:solidFill>
                <a:effectLst>
                  <a:outerShdw blurRad="38100" dist="19050" dir="2700000" algn="tl" rotWithShape="0">
                    <a:schemeClr val="dk1">
                      <a:alpha val="40000"/>
                    </a:schemeClr>
                  </a:outerShdw>
                </a:effectLst>
              </a:rPr>
              <a:t>clúster</a:t>
            </a:r>
            <a:endParaRPr lang="en-US" sz="4000" kern="1200" dirty="0">
              <a:ln w="0"/>
              <a:solidFill>
                <a:schemeClr val="bg2"/>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8132093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¿Qué es el </a:t>
            </a:r>
            <a:r>
              <a:rPr lang="en-US" dirty="0" err="1">
                <a:latin typeface="Calibri" panose="020F0502020204030204" pitchFamily="34" charset="0"/>
                <a:cs typeface="Calibri" panose="020F0502020204030204" pitchFamily="34" charset="0"/>
              </a:rPr>
              <a:t>análisis</a:t>
            </a:r>
            <a:r>
              <a:rPr lang="en-US" dirty="0">
                <a:latin typeface="Calibri" panose="020F0502020204030204" pitchFamily="34" charset="0"/>
                <a:cs typeface="Calibri" panose="020F0502020204030204" pitchFamily="34" charset="0"/>
              </a:rPr>
              <a:t> de </a:t>
            </a:r>
            <a:r>
              <a:rPr lang="en-US" dirty="0" err="1">
                <a:latin typeface="Calibri" panose="020F0502020204030204" pitchFamily="34" charset="0"/>
                <a:cs typeface="Calibri" panose="020F0502020204030204" pitchFamily="34" charset="0"/>
              </a:rPr>
              <a:t>clúster</a:t>
            </a:r>
            <a:r>
              <a:rPr lang="es-ES" dirty="0">
                <a:latin typeface="Calibri" panose="020F0502020204030204" pitchFamily="34" charset="0"/>
                <a:cs typeface="Calibri" panose="020F0502020204030204" pitchFamily="34" charset="0"/>
              </a:rPr>
              <a:t>?</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925416"/>
            <a:ext cx="8596668" cy="4932584"/>
          </a:xfrm>
        </p:spPr>
        <p:txBody>
          <a:bodyPr>
            <a:normAutofit/>
          </a:bodyPr>
          <a:lstStyle/>
          <a:p>
            <a:r>
              <a:rPr lang="es-ES" dirty="0">
                <a:solidFill>
                  <a:schemeClr val="bg1"/>
                </a:solidFill>
              </a:rPr>
              <a:t>El análisis de clúster o </a:t>
            </a:r>
            <a:r>
              <a:rPr lang="es-ES" dirty="0">
                <a:solidFill>
                  <a:srgbClr val="FFC000"/>
                </a:solidFill>
              </a:rPr>
              <a:t>conglomerados</a:t>
            </a:r>
            <a:r>
              <a:rPr lang="es-ES" dirty="0">
                <a:solidFill>
                  <a:schemeClr val="bg1"/>
                </a:solidFill>
              </a:rPr>
              <a:t> tiene como objetivo </a:t>
            </a:r>
            <a:r>
              <a:rPr lang="es-ES" dirty="0">
                <a:solidFill>
                  <a:srgbClr val="92D050"/>
                </a:solidFill>
              </a:rPr>
              <a:t>agrupar elementos </a:t>
            </a:r>
            <a:r>
              <a:rPr lang="es-ES" dirty="0">
                <a:solidFill>
                  <a:schemeClr val="bg1"/>
                </a:solidFill>
              </a:rPr>
              <a:t>en grupos homogéneos en función de las similitudes o similaridades entre ellos. </a:t>
            </a:r>
          </a:p>
          <a:p>
            <a:endParaRPr lang="es-ES" dirty="0">
              <a:solidFill>
                <a:schemeClr val="bg1"/>
              </a:solidFill>
            </a:endParaRPr>
          </a:p>
          <a:p>
            <a:endParaRPr lang="es-ES" dirty="0">
              <a:solidFill>
                <a:schemeClr val="bg1"/>
              </a:solidFill>
            </a:endParaRPr>
          </a:p>
          <a:p>
            <a:r>
              <a:rPr lang="es-ES" dirty="0">
                <a:solidFill>
                  <a:schemeClr val="bg1"/>
                </a:solidFill>
              </a:rPr>
              <a:t>Normalmente se agrupan las </a:t>
            </a:r>
            <a:r>
              <a:rPr lang="es-ES" dirty="0">
                <a:solidFill>
                  <a:srgbClr val="FFC000"/>
                </a:solidFill>
              </a:rPr>
              <a:t>observaciones</a:t>
            </a:r>
            <a:r>
              <a:rPr lang="es-ES" dirty="0">
                <a:solidFill>
                  <a:schemeClr val="bg1"/>
                </a:solidFill>
              </a:rPr>
              <a:t>, aunque puede también aplicarse para agrupar variables. </a:t>
            </a:r>
          </a:p>
          <a:p>
            <a:endParaRPr lang="es-ES" dirty="0">
              <a:solidFill>
                <a:schemeClr val="bg1"/>
              </a:solidFill>
            </a:endParaRPr>
          </a:p>
          <a:p>
            <a:endParaRPr lang="es-ES" dirty="0">
              <a:solidFill>
                <a:schemeClr val="bg1"/>
              </a:solidFill>
            </a:endParaRPr>
          </a:p>
          <a:p>
            <a:r>
              <a:rPr lang="es-ES" dirty="0">
                <a:solidFill>
                  <a:schemeClr val="bg1"/>
                </a:solidFill>
              </a:rPr>
              <a:t>Estos métodos se conocen también con el nombre de métodos de clasificación automática o </a:t>
            </a:r>
            <a:r>
              <a:rPr lang="es-ES" dirty="0">
                <a:solidFill>
                  <a:srgbClr val="92D050"/>
                </a:solidFill>
              </a:rPr>
              <a:t>no supervisada</a:t>
            </a:r>
            <a:r>
              <a:rPr lang="es-ES" dirty="0">
                <a:solidFill>
                  <a:schemeClr val="bg1"/>
                </a:solidFill>
              </a:rPr>
              <a:t>, o de reconocimiento de patrones sin supervisión. </a:t>
            </a:r>
          </a:p>
          <a:p>
            <a:endParaRPr lang="es-ES" dirty="0">
              <a:solidFill>
                <a:schemeClr val="bg1"/>
              </a:solidFill>
            </a:endParaRPr>
          </a:p>
          <a:p>
            <a:endParaRPr lang="es-ES" dirty="0">
              <a:solidFill>
                <a:schemeClr val="bg1"/>
              </a:solidFill>
            </a:endParaRPr>
          </a:p>
          <a:p>
            <a:pPr marL="0" indent="0">
              <a:buNone/>
            </a:pPr>
            <a:endParaRPr lang="es-ES" sz="2000" b="1"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233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Métodos</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802064"/>
            <a:ext cx="8596668" cy="4932584"/>
          </a:xfrm>
        </p:spPr>
        <p:txBody>
          <a:bodyPr>
            <a:normAutofit/>
          </a:bodyPr>
          <a:lstStyle/>
          <a:p>
            <a:r>
              <a:rPr lang="es-ES" sz="2000" b="1" dirty="0">
                <a:solidFill>
                  <a:srgbClr val="FFC000"/>
                </a:solidFill>
              </a:rPr>
              <a:t>Partición de los datos: </a:t>
            </a:r>
          </a:p>
          <a:p>
            <a:pPr lvl="1">
              <a:buFont typeface="Arial" panose="020B0604020202020204" pitchFamily="34" charset="0"/>
              <a:buChar char="•"/>
            </a:pPr>
            <a:r>
              <a:rPr lang="es-ES" sz="1800" dirty="0">
                <a:solidFill>
                  <a:schemeClr val="bg1"/>
                </a:solidFill>
              </a:rPr>
              <a:t>Algoritmo k-medias</a:t>
            </a:r>
          </a:p>
          <a:p>
            <a:pPr>
              <a:buFont typeface="+mj-lt"/>
              <a:buAutoNum type="arabicPeriod"/>
            </a:pPr>
            <a:endParaRPr lang="es-ES" sz="2000" b="1" dirty="0">
              <a:solidFill>
                <a:schemeClr val="bg1"/>
              </a:solidFill>
              <a:latin typeface="Calibri" panose="020F0502020204030204" pitchFamily="34" charset="0"/>
              <a:cs typeface="Calibri" panose="020F0502020204030204" pitchFamily="34" charset="0"/>
            </a:endParaRPr>
          </a:p>
          <a:p>
            <a:pPr>
              <a:buFont typeface="+mj-lt"/>
              <a:buAutoNum type="arabicPeriod"/>
            </a:pPr>
            <a:endParaRPr lang="es-ES" sz="2000" b="1" dirty="0">
              <a:solidFill>
                <a:schemeClr val="bg1"/>
              </a:solidFill>
              <a:latin typeface="Calibri" panose="020F0502020204030204" pitchFamily="34" charset="0"/>
              <a:cs typeface="Calibri" panose="020F0502020204030204" pitchFamily="34" charset="0"/>
            </a:endParaRPr>
          </a:p>
          <a:p>
            <a:r>
              <a:rPr lang="es-ES" sz="2000" b="1" dirty="0">
                <a:solidFill>
                  <a:srgbClr val="FFC000"/>
                </a:solidFill>
              </a:rPr>
              <a:t>Métodos jerárquicos: </a:t>
            </a:r>
          </a:p>
          <a:p>
            <a:pPr lvl="1">
              <a:buFont typeface="Arial" panose="020B0604020202020204" pitchFamily="34" charset="0"/>
              <a:buChar char="•"/>
            </a:pPr>
            <a:r>
              <a:rPr lang="es-ES" sz="1800" dirty="0">
                <a:solidFill>
                  <a:schemeClr val="bg1"/>
                </a:solidFill>
              </a:rPr>
              <a:t>Métodos aglomerativos</a:t>
            </a:r>
          </a:p>
          <a:p>
            <a:pPr lvl="1">
              <a:buFont typeface="Arial" panose="020B0604020202020204" pitchFamily="34" charset="0"/>
              <a:buChar char="•"/>
            </a:pPr>
            <a:r>
              <a:rPr lang="es-ES" sz="1800" dirty="0">
                <a:solidFill>
                  <a:schemeClr val="bg1"/>
                </a:solidFill>
              </a:rPr>
              <a:t>Métodos divisivos</a:t>
            </a:r>
          </a:p>
          <a:p>
            <a:pPr>
              <a:buFont typeface="+mj-lt"/>
              <a:buAutoNum type="arabicPeriod"/>
            </a:pPr>
            <a:endParaRPr lang="es-ES" dirty="0">
              <a:solidFill>
                <a:schemeClr val="bg1"/>
              </a:solidFill>
            </a:endParaRPr>
          </a:p>
          <a:p>
            <a:pPr>
              <a:buFont typeface="+mj-lt"/>
              <a:buAutoNum type="arabicPeriod"/>
            </a:pPr>
            <a:endParaRPr lang="es-ES" dirty="0">
              <a:solidFill>
                <a:schemeClr val="bg1"/>
              </a:solidFill>
            </a:endParaRPr>
          </a:p>
          <a:p>
            <a:r>
              <a:rPr lang="es-ES" sz="2000" b="1" dirty="0">
                <a:solidFill>
                  <a:srgbClr val="FFC000"/>
                </a:solidFill>
              </a:rPr>
              <a:t>Clúster basado en modelos</a:t>
            </a:r>
            <a:endParaRPr lang="es-ES" b="1" dirty="0">
              <a:solidFill>
                <a:srgbClr val="FFC000"/>
              </a:solidFill>
            </a:endParaRPr>
          </a:p>
          <a:p>
            <a:pPr>
              <a:buFont typeface="+mj-lt"/>
              <a:buAutoNum type="arabicPeriod"/>
            </a:pPr>
            <a:endParaRPr lang="es-ES"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482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¿Qué estudia?</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660721"/>
            <a:ext cx="8596668" cy="4932584"/>
          </a:xfrm>
        </p:spPr>
        <p:txBody>
          <a:bodyPr>
            <a:normAutofit/>
          </a:bodyPr>
          <a:lstStyle/>
          <a:p>
            <a:pPr marL="0" indent="0">
              <a:buNone/>
            </a:pPr>
            <a:r>
              <a:rPr lang="es-ES" dirty="0">
                <a:solidFill>
                  <a:schemeClr val="bg1"/>
                </a:solidFill>
              </a:rPr>
              <a:t>El análisis de conglomerados estudia tres tipos de problemas:</a:t>
            </a:r>
          </a:p>
          <a:p>
            <a:pPr marL="0" indent="0">
              <a:buNone/>
            </a:pPr>
            <a:endParaRPr lang="es-ES" dirty="0">
              <a:solidFill>
                <a:schemeClr val="bg1"/>
              </a:solidFill>
            </a:endParaRPr>
          </a:p>
          <a:p>
            <a:r>
              <a:rPr lang="es-ES" b="1" dirty="0">
                <a:solidFill>
                  <a:srgbClr val="FFC000"/>
                </a:solidFill>
              </a:rPr>
              <a:t>Partición de los datos: </a:t>
            </a:r>
            <a:r>
              <a:rPr lang="es-ES" dirty="0">
                <a:solidFill>
                  <a:schemeClr val="bg1"/>
                </a:solidFill>
              </a:rPr>
              <a:t>Disponemos de datos que sospechamos son heterogéneos y se desea dividirlos en un número de grupos prefijado, de manera que:</a:t>
            </a:r>
          </a:p>
          <a:p>
            <a:pPr marL="857250" lvl="1"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cada elemento pertenezca a uno y solo uno de los grupos.</a:t>
            </a:r>
          </a:p>
          <a:p>
            <a:pPr marL="857250" lvl="1"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todo elemento quede clasificado.</a:t>
            </a:r>
          </a:p>
          <a:p>
            <a:pPr marL="857250" lvl="1"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cada grupo sea internamente homogéneo.</a:t>
            </a:r>
          </a:p>
          <a:p>
            <a:pPr marL="857250" lvl="1" indent="-457200">
              <a:buFont typeface="+mj-lt"/>
              <a:buAutoNum type="arabicPeriod"/>
            </a:pPr>
            <a:endParaRPr lang="es-ES" sz="2000" dirty="0">
              <a:solidFill>
                <a:schemeClr val="bg1"/>
              </a:solidFill>
              <a:latin typeface="Calibri" panose="020F0502020204030204" pitchFamily="34" charset="0"/>
              <a:cs typeface="Calibri" panose="020F0502020204030204" pitchFamily="34" charset="0"/>
            </a:endParaRPr>
          </a:p>
          <a:p>
            <a:pPr marL="400050" lvl="1" indent="0">
              <a:buNone/>
            </a:pPr>
            <a:r>
              <a:rPr lang="es-ES" sz="2000" dirty="0">
                <a:solidFill>
                  <a:srgbClr val="92D050"/>
                </a:solidFill>
                <a:latin typeface="Calibri" panose="020F0502020204030204" pitchFamily="34" charset="0"/>
                <a:cs typeface="Calibri" panose="020F0502020204030204" pitchFamily="34" charset="0"/>
              </a:rPr>
              <a:t>Por ejemplo: </a:t>
            </a:r>
            <a:r>
              <a:rPr lang="es-ES" sz="2000" dirty="0">
                <a:solidFill>
                  <a:schemeClr val="bg1"/>
                </a:solidFill>
                <a:latin typeface="Calibri" panose="020F0502020204030204" pitchFamily="34" charset="0"/>
                <a:cs typeface="Calibri" panose="020F0502020204030204" pitchFamily="34" charset="0"/>
              </a:rPr>
              <a:t>se dispone de una base de datos de compras de clientes y se desea hacer una tipología de estos clientes en función de sus pautas de consumo.</a:t>
            </a:r>
          </a:p>
          <a:p>
            <a:pPr marL="0" indent="0">
              <a:buNone/>
            </a:pPr>
            <a:endParaRPr lang="es-ES" sz="2000" b="1"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221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¿Qué estudia?</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660721"/>
            <a:ext cx="8596668" cy="4932584"/>
          </a:xfrm>
        </p:spPr>
        <p:txBody>
          <a:bodyPr>
            <a:normAutofit lnSpcReduction="10000"/>
          </a:bodyPr>
          <a:lstStyle/>
          <a:p>
            <a:pPr marL="0" indent="0">
              <a:buNone/>
            </a:pPr>
            <a:r>
              <a:rPr lang="es-ES" dirty="0">
                <a:solidFill>
                  <a:schemeClr val="bg1"/>
                </a:solidFill>
              </a:rPr>
              <a:t>El análisis de conglomerados estudia tres tipos de problemas:</a:t>
            </a:r>
          </a:p>
          <a:p>
            <a:pPr marL="0" indent="0">
              <a:buNone/>
            </a:pPr>
            <a:endParaRPr lang="es-ES" dirty="0">
              <a:solidFill>
                <a:schemeClr val="bg1"/>
              </a:solidFill>
            </a:endParaRPr>
          </a:p>
          <a:p>
            <a:r>
              <a:rPr lang="es-ES" b="1" dirty="0">
                <a:solidFill>
                  <a:srgbClr val="FFC000"/>
                </a:solidFill>
              </a:rPr>
              <a:t>Construcción de jerarquías: </a:t>
            </a:r>
            <a:r>
              <a:rPr lang="es-ES" dirty="0">
                <a:solidFill>
                  <a:schemeClr val="bg1"/>
                </a:solidFill>
              </a:rPr>
              <a:t>Deseamos estructurar los elementos de un conjunto de forma jerárquica por su similitud. </a:t>
            </a:r>
          </a:p>
          <a:p>
            <a:pPr marL="0" indent="0">
              <a:buNone/>
            </a:pPr>
            <a:r>
              <a:rPr lang="es-ES" dirty="0">
                <a:solidFill>
                  <a:schemeClr val="bg1"/>
                </a:solidFill>
              </a:rPr>
              <a:t>	</a:t>
            </a:r>
          </a:p>
          <a:p>
            <a:pPr marL="400050" lvl="1" indent="0">
              <a:buNone/>
            </a:pPr>
            <a:r>
              <a:rPr lang="es-ES" sz="1800" dirty="0">
                <a:solidFill>
                  <a:srgbClr val="92D050"/>
                </a:solidFill>
              </a:rPr>
              <a:t>Por ejemplo: </a:t>
            </a:r>
            <a:r>
              <a:rPr lang="es-ES" sz="1800" dirty="0">
                <a:solidFill>
                  <a:schemeClr val="bg1"/>
                </a:solidFill>
              </a:rPr>
              <a:t>tenemos una encuesta de atributos de distintas profesiones y queremos ordenarlas por similitud. Una clasificación jerárquica implica que los datos se ordenan en niveles, de manera que los niveles superiores contienen a los inferiores. </a:t>
            </a:r>
          </a:p>
          <a:p>
            <a:pPr marL="400050" lvl="1" indent="0">
              <a:buNone/>
            </a:pPr>
            <a:endParaRPr lang="es-ES" sz="1800" dirty="0">
              <a:solidFill>
                <a:schemeClr val="bg1"/>
              </a:solidFill>
            </a:endParaRPr>
          </a:p>
          <a:p>
            <a:pPr marL="400050" lvl="1" indent="0">
              <a:buNone/>
            </a:pPr>
            <a:r>
              <a:rPr lang="es-ES" sz="1800" dirty="0">
                <a:solidFill>
                  <a:schemeClr val="bg1"/>
                </a:solidFill>
              </a:rPr>
              <a:t>Este tipo de clasificación es muy frecuentes en biología, al clasificar animales, plantas etc. Estrictamente, estos métodos no definen grupos, sino la estructura de asociación en cadena que pueda existir entre los elementos. Sin embargo, como veremos, la jerarquía construida permite obtener también una partición de los datos en grupos.</a:t>
            </a:r>
            <a:endParaRPr lang="es-ES" sz="2000" b="1"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588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¿Qué estudia?</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660721"/>
            <a:ext cx="8596668" cy="4932584"/>
          </a:xfrm>
        </p:spPr>
        <p:txBody>
          <a:bodyPr>
            <a:normAutofit/>
          </a:bodyPr>
          <a:lstStyle/>
          <a:p>
            <a:pPr marL="0" indent="0">
              <a:buNone/>
            </a:pPr>
            <a:r>
              <a:rPr lang="es-ES" dirty="0">
                <a:solidFill>
                  <a:schemeClr val="bg1"/>
                </a:solidFill>
              </a:rPr>
              <a:t>El análisis de conglomerados estudia tres tipos de problemas:</a:t>
            </a:r>
          </a:p>
          <a:p>
            <a:pPr marL="0" indent="0">
              <a:buNone/>
            </a:pPr>
            <a:endParaRPr lang="es-ES" dirty="0">
              <a:solidFill>
                <a:schemeClr val="bg1"/>
              </a:solidFill>
            </a:endParaRPr>
          </a:p>
          <a:p>
            <a:r>
              <a:rPr lang="es-ES" b="1" dirty="0">
                <a:solidFill>
                  <a:srgbClr val="FFC000"/>
                </a:solidFill>
              </a:rPr>
              <a:t>Clúster basado en modelos: </a:t>
            </a:r>
            <a:r>
              <a:rPr lang="es-ES" dirty="0">
                <a:solidFill>
                  <a:schemeClr val="bg1"/>
                </a:solidFill>
              </a:rPr>
              <a:t>En este caso, se parte de la hipótesis de que los datos han sido generados de una mixtura de distribuciones.</a:t>
            </a:r>
          </a:p>
          <a:p>
            <a:endParaRPr lang="es-ES" sz="2000" b="1" dirty="0">
              <a:solidFill>
                <a:schemeClr val="bg1"/>
              </a:solidFill>
              <a:latin typeface="Calibri" panose="020F0502020204030204" pitchFamily="34" charset="0"/>
              <a:cs typeface="Calibri" panose="020F0502020204030204" pitchFamily="34" charset="0"/>
            </a:endParaRPr>
          </a:p>
          <a:p>
            <a:r>
              <a:rPr lang="es-ES" dirty="0">
                <a:solidFill>
                  <a:schemeClr val="bg1"/>
                </a:solidFill>
              </a:rPr>
              <a:t>Entonces lo que hay que estimar son los parámetros desconocidos de esta mixtura usando el método de máxima verosimilitud.</a:t>
            </a:r>
          </a:p>
          <a:p>
            <a:endParaRPr lang="es-ES" dirty="0">
              <a:solidFill>
                <a:schemeClr val="bg1"/>
              </a:solidFill>
            </a:endParaRPr>
          </a:p>
          <a:p>
            <a:r>
              <a:rPr lang="es-ES" dirty="0">
                <a:solidFill>
                  <a:schemeClr val="bg1"/>
                </a:solidFill>
              </a:rPr>
              <a:t>Las observaciones son asignadas al grupo que tiene mayor probabilidad de haberlas generado.</a:t>
            </a:r>
          </a:p>
        </p:txBody>
      </p:sp>
    </p:spTree>
    <p:extLst>
      <p:ext uri="{BB962C8B-B14F-4D97-AF65-F5344CB8AC3E}">
        <p14:creationId xmlns:p14="http://schemas.microsoft.com/office/powerpoint/2010/main" val="224458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¿Qué necesitamos?</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930400"/>
            <a:ext cx="8596668" cy="4932584"/>
          </a:xfrm>
        </p:spPr>
        <p:txBody>
          <a:bodyPr>
            <a:normAutofit/>
          </a:bodyPr>
          <a:lstStyle/>
          <a:p>
            <a:r>
              <a:rPr lang="es-ES" dirty="0">
                <a:solidFill>
                  <a:schemeClr val="bg1"/>
                </a:solidFill>
              </a:rPr>
              <a:t>Los métodos de </a:t>
            </a:r>
            <a:r>
              <a:rPr lang="es-ES" dirty="0">
                <a:solidFill>
                  <a:srgbClr val="FFC000"/>
                </a:solidFill>
              </a:rPr>
              <a:t>partición</a:t>
            </a:r>
            <a:r>
              <a:rPr lang="es-ES" dirty="0">
                <a:solidFill>
                  <a:schemeClr val="bg1"/>
                </a:solidFill>
              </a:rPr>
              <a:t> utilizan la </a:t>
            </a:r>
            <a:r>
              <a:rPr lang="es-ES" dirty="0">
                <a:solidFill>
                  <a:srgbClr val="92D050"/>
                </a:solidFill>
              </a:rPr>
              <a:t>matriz de datos</a:t>
            </a:r>
            <a:r>
              <a:rPr lang="es-ES" dirty="0">
                <a:solidFill>
                  <a:schemeClr val="bg1"/>
                </a:solidFill>
              </a:rPr>
              <a:t>.</a:t>
            </a:r>
          </a:p>
          <a:p>
            <a:endParaRPr lang="es-ES" dirty="0">
              <a:solidFill>
                <a:schemeClr val="bg1"/>
              </a:solidFill>
            </a:endParaRPr>
          </a:p>
          <a:p>
            <a:endParaRPr lang="es-ES" dirty="0">
              <a:solidFill>
                <a:schemeClr val="bg1"/>
              </a:solidFill>
            </a:endParaRPr>
          </a:p>
          <a:p>
            <a:r>
              <a:rPr lang="es-ES" dirty="0">
                <a:solidFill>
                  <a:schemeClr val="bg1"/>
                </a:solidFill>
              </a:rPr>
              <a:t>Los algoritmos </a:t>
            </a:r>
            <a:r>
              <a:rPr lang="es-ES" dirty="0">
                <a:solidFill>
                  <a:srgbClr val="FFC000"/>
                </a:solidFill>
              </a:rPr>
              <a:t>jerárquicos</a:t>
            </a:r>
            <a:r>
              <a:rPr lang="es-ES" dirty="0">
                <a:solidFill>
                  <a:schemeClr val="bg1"/>
                </a:solidFill>
              </a:rPr>
              <a:t> utilizan la matriz de </a:t>
            </a:r>
            <a:r>
              <a:rPr lang="es-ES" dirty="0">
                <a:solidFill>
                  <a:srgbClr val="92D050"/>
                </a:solidFill>
              </a:rPr>
              <a:t>distancias</a:t>
            </a:r>
            <a:r>
              <a:rPr lang="es-ES" dirty="0">
                <a:solidFill>
                  <a:schemeClr val="bg1"/>
                </a:solidFill>
              </a:rPr>
              <a:t> o </a:t>
            </a:r>
            <a:r>
              <a:rPr lang="es-ES" dirty="0">
                <a:solidFill>
                  <a:srgbClr val="92D050"/>
                </a:solidFill>
              </a:rPr>
              <a:t>similitudes</a:t>
            </a:r>
            <a:r>
              <a:rPr lang="es-ES" dirty="0">
                <a:solidFill>
                  <a:schemeClr val="bg1"/>
                </a:solidFill>
              </a:rPr>
              <a:t> entre elementos. </a:t>
            </a:r>
          </a:p>
          <a:p>
            <a:endParaRPr lang="es-ES" dirty="0">
              <a:solidFill>
                <a:schemeClr val="bg1"/>
              </a:solidFill>
            </a:endParaRPr>
          </a:p>
          <a:p>
            <a:endParaRPr lang="es-ES" dirty="0">
              <a:solidFill>
                <a:schemeClr val="bg1"/>
              </a:solidFill>
            </a:endParaRPr>
          </a:p>
          <a:p>
            <a:r>
              <a:rPr lang="es-ES" dirty="0">
                <a:solidFill>
                  <a:schemeClr val="bg1"/>
                </a:solidFill>
              </a:rPr>
              <a:t>Los algoritmos </a:t>
            </a:r>
            <a:r>
              <a:rPr lang="es-ES" dirty="0">
                <a:solidFill>
                  <a:srgbClr val="FFC000"/>
                </a:solidFill>
              </a:rPr>
              <a:t>basados en un modelo</a:t>
            </a:r>
            <a:r>
              <a:rPr lang="es-ES" dirty="0">
                <a:solidFill>
                  <a:schemeClr val="bg1"/>
                </a:solidFill>
              </a:rPr>
              <a:t> utilizan algoritmos de optimización para estimar los parámetros desconocidos.</a:t>
            </a:r>
            <a:endParaRPr lang="es-ES" sz="2000" b="1"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157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23</TotalTime>
  <Words>341</Words>
  <Application>Microsoft Office PowerPoint</Application>
  <PresentationFormat>Panorámica</PresentationFormat>
  <Paragraphs>54</Paragraphs>
  <Slides>7</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7</vt:i4>
      </vt:variant>
    </vt:vector>
  </HeadingPairs>
  <TitlesOfParts>
    <vt:vector size="14" baseType="lpstr">
      <vt:lpstr>Arial</vt:lpstr>
      <vt:lpstr>Calibri</vt:lpstr>
      <vt:lpstr>Calibri Light</vt:lpstr>
      <vt:lpstr>Trebuchet MS</vt:lpstr>
      <vt:lpstr>Wingdings 3</vt:lpstr>
      <vt:lpstr>Tema de Office</vt:lpstr>
      <vt:lpstr>Faceta</vt:lpstr>
      <vt:lpstr> Introducción al análisis de clúster</vt:lpstr>
      <vt:lpstr>¿Qué es el análisis de clúster?</vt:lpstr>
      <vt:lpstr>Métodos</vt:lpstr>
      <vt:lpstr>¿Qué estudia?</vt:lpstr>
      <vt:lpstr>¿Qué estudia?</vt:lpstr>
      <vt:lpstr>¿Qué estudia?</vt:lpstr>
      <vt:lpstr>¿Qué necesitamos?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Introducción al análisis de clúster</dc:title>
  <dc:creator>Elisa Cabana</dc:creator>
  <cp:lastModifiedBy>Elisa Cabana</cp:lastModifiedBy>
  <cp:revision>8</cp:revision>
  <dcterms:created xsi:type="dcterms:W3CDTF">2020-01-29T13:28:39Z</dcterms:created>
  <dcterms:modified xsi:type="dcterms:W3CDTF">2020-01-31T12:29:40Z</dcterms:modified>
</cp:coreProperties>
</file>