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3" r:id="rId15"/>
    <p:sldId id="3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5515" y="2109299"/>
            <a:ext cx="9623404" cy="330549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8800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Clúster</a:t>
            </a:r>
            <a:r>
              <a:rPr lang="en-US" sz="88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8800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basado</a:t>
            </a:r>
            <a:r>
              <a:rPr lang="en-US" sz="88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en </a:t>
            </a:r>
            <a:r>
              <a:rPr lang="en-US" sz="8800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modelos</a:t>
            </a:r>
            <a:endParaRPr lang="en-US" sz="8800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Clúster basado en 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1642"/>
            <a:ext cx="8820996" cy="510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descomposición permite diferentes configuraciones: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Esférica con igual volumen.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Esférica con volumen desigual.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Diagonal con igual volumen y forma.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Diagonal, variando volumen, con igual forma.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Diagonal, variando volumen y forma.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Elipsoidal, con igual volumen, forma y orientación.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Elipsoidal, con igual volumen y forma.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Elipsoidal, con igual forma.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Elipsoidal, variando volumen, forma y orientación.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5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Clúster basado en modelos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57976"/>
                <a:ext cx="8820996" cy="510002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Esférica, diagonal y elipsoidal son relativas a las matrices de covarianza.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Igual volumen significa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1,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=…=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1,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Igual forma significa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=…=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Igual orientación significa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=…=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57976"/>
                <a:ext cx="8820996" cy="5100024"/>
              </a:xfrm>
              <a:blipFill>
                <a:blip r:embed="rId2"/>
                <a:stretch>
                  <a:fillRect l="-276" t="-5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76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681"/>
            <a:ext cx="8820996" cy="510002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Vamos a aplicar M-</a:t>
            </a:r>
            <a:r>
              <a:rPr lang="es-E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ejemplo de datos de los estados de USA.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Seleccionamos una configuración elipsoidal, con igual forma y orientación.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opción se llama “VEE” en la opción “</a:t>
            </a:r>
            <a:r>
              <a:rPr lang="es-E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modelNames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de la función “Mclust” en R.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algoritmo estima los parámetros del modelo usando el método EM y asigna las observaciones a un clúster usando las probabilidades estimadas a posteriori. 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 que se puede apreciar es cuán cerca pueden estar algunas observaciones aún siendo de clústeres diferentes.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1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AC64CCF-7BEC-4F04-A69C-DE6E3089E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7" y="417911"/>
            <a:ext cx="8630652" cy="6022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50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2FFADC8-A44E-49F5-B2AD-F5016388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27" y="317764"/>
            <a:ext cx="8917705" cy="6222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898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Clúster basado en modelos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41408"/>
                <a:ext cx="8820996" cy="510002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Este análisis es también conocido como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clúster basado en modelos.</a:t>
                </a:r>
              </a:p>
              <a:p>
                <a:endParaRPr lang="es-ES" sz="2000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ello, se asume que los datos han sido generados por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una mixtura de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s-ES" sz="20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distribuciones desconocidas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estimar los parámetros desconocidos de la mixtura se utiliza el 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método de máxima verosimilitud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Más específicamente, un algoritmo que se llama </a:t>
                </a:r>
                <a:r>
                  <a:rPr lang="es-ES" sz="2000" dirty="0" err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Expectation-Maximization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(EM).</a:t>
                </a:r>
              </a:p>
              <a:p>
                <a:endParaRPr lang="es-ES" sz="20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Una vez que se estiman los parámetros de la mixtura, cada observación es asignada a la parte (clúster) con mayor probabilidad de generar esa observación.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41408"/>
                <a:ext cx="8820996" cy="5100024"/>
              </a:xfrm>
              <a:blipFill>
                <a:blip r:embed="rId2"/>
                <a:stretch>
                  <a:fillRect l="-276" t="-13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Clúster basado en modelos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57976"/>
                <a:ext cx="8820996" cy="510002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estamos asumiendo que los datos son generados por una mixtura, su función de densidad conjunta es igual a: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sz="2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𝐱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 vector que contiene 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todos los parámetros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del modelo que son desconocidos, es decir, incluyendo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son los pesos, y a los parámetros de las distribuciones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57976"/>
                <a:ext cx="8820996" cy="5100024"/>
              </a:xfrm>
              <a:blipFill>
                <a:blip r:embed="rId2"/>
                <a:stretch>
                  <a:fillRect l="-691" t="-597" r="-110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Clúster basado en modelos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57976"/>
                <a:ext cx="8820996" cy="510002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para una matriz de datos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con observaciones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=[</m:t>
                    </m:r>
                    <m:sSub>
                      <m:sSubPr>
                        <m:ctrlP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], la función de verosimilitud es: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s-ES" sz="2000" dirty="0">
                                  <a:solidFill>
                                    <a:schemeClr val="bg1"/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logaritmo de la verosimilitud es: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m:rPr>
                          <m:nor/>
                        </m:rP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2000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sz="2000" dirty="0">
                                      <a:solidFill>
                                        <a:schemeClr val="bg1"/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57976"/>
                <a:ext cx="8820996" cy="5100024"/>
              </a:xfrm>
              <a:blipFill>
                <a:blip r:embed="rId2"/>
                <a:stretch>
                  <a:fillRect l="-276" t="-4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09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Clúster basado en 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2775"/>
            <a:ext cx="8820996" cy="510002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Hallar explícitamente el MLE de los parámetros de la mixtura no es posible, incluso cuando los datos provienen de una distribución Normal multivariante.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eso, se utiliza un algoritmo de optimización para hallar la solución, es decir, los parámetros que minimizan la log-verosimilitud anterior, y este método se llama </a:t>
            </a:r>
            <a:r>
              <a:rPr lang="es-ES" sz="20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Expectation-Maximization</a:t>
            </a:r>
            <a:r>
              <a:rPr lang="es-ES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(EM).</a:t>
            </a:r>
          </a:p>
          <a:p>
            <a:endParaRPr lang="es-ES" sz="20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2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Clúster basado en modelos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62775"/>
                <a:ext cx="8820996" cy="510002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Una vez que han sido estimados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la probabilidad a posteriori estimada de que cada observación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pertenezca a una población específica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−é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𝑠𝑖𝑚𝑎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se obtiene con el Teorema de Bayes: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observaciones son asignadas a la densidad (clúster)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 mayor probabilidad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e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62775"/>
                <a:ext cx="8820996" cy="5100024"/>
              </a:xfrm>
              <a:blipFill>
                <a:blip r:embed="rId2"/>
                <a:stretch>
                  <a:fillRect l="-276" t="-4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08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Clúster basado en modelos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255281"/>
                <a:ext cx="8820996" cy="510002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análisis basado en modelos, es posible seleccionar el número de clústeres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mejor funciona.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idea es compara las soluciones para diferentes valores de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escoger el mejor resultado.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ello, se usa un criterio de selección de modelos, como por ejemplo el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Akaike </a:t>
                </a:r>
                <a:r>
                  <a:rPr lang="es-ES" sz="2000" dirty="0" err="1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Information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 err="1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Criterion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(AIC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o el </a:t>
                </a:r>
                <a:r>
                  <a:rPr lang="es-ES" sz="2000" dirty="0" err="1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Bayesian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 err="1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Information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 err="1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Criterion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(BIC).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255281"/>
                <a:ext cx="8820996" cy="5100024"/>
              </a:xfrm>
              <a:blipFill>
                <a:blip r:embed="rId2"/>
                <a:stretch>
                  <a:fillRect l="-276" t="-7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31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Clúster basado en modelos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760" y="1930400"/>
                <a:ext cx="8820996" cy="510002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ejemplo, el BIC selecciona el número de clústeres que minimiza: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𝐵𝐼𝐶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=−2×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e>
                          </m:acc>
                        </m:e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𝜃</m:t>
                            </m:r>
                          </m:e>
                        </m:acc>
                      </m:e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log-verosimilitud maximizada asumiendo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grupos, y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número de parámetros del modelo.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M-</a:t>
                </a:r>
                <a:r>
                  <a:rPr lang="es-ES" sz="2000" dirty="0" err="1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clust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 método popular para hacer clúster basado en modelos, que asume densidades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Normales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selecciona el mejor modelo basado en el criterio 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BIC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760" y="1930400"/>
                <a:ext cx="8820996" cy="5100024"/>
              </a:xfrm>
              <a:blipFill>
                <a:blip r:embed="rId2"/>
                <a:stretch>
                  <a:fillRect l="-760" t="-718" r="-2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92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Clúster basado en modelos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760" y="1930400"/>
                <a:ext cx="8820996" cy="510002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reducir el número de parámetros a estimar, M-</a:t>
                </a:r>
                <a:r>
                  <a:rPr lang="es-E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clust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trabaja con la descomposición espectral de las matrices covarianza de las densidades Normales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dadas por: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1,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Λ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1,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</a:t>
                </a:r>
                <a:r>
                  <a:rPr lang="es-E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auto-valor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más grande,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que contiene los auto-vectores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diagonal de auto-valores divididos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1,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760" y="1930400"/>
                <a:ext cx="8820996" cy="5100024"/>
              </a:xfrm>
              <a:blipFill>
                <a:blip r:embed="rId2"/>
                <a:stretch>
                  <a:fillRect l="-760" t="-7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923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768</Words>
  <Application>Microsoft Office PowerPoint</Application>
  <PresentationFormat>Panorámica</PresentationFormat>
  <Paragraphs>95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Clúster basado en modelos</vt:lpstr>
      <vt:lpstr>Clúster basado en modelos</vt:lpstr>
      <vt:lpstr>Clúster basado en modelos</vt:lpstr>
      <vt:lpstr>Clúster basado en modelos</vt:lpstr>
      <vt:lpstr>Clúster basado en modelos</vt:lpstr>
      <vt:lpstr>Clúster basado en modelos</vt:lpstr>
      <vt:lpstr>Clúster basado en modelos</vt:lpstr>
      <vt:lpstr>Clúster basado en modelos</vt:lpstr>
      <vt:lpstr>Clúster basado en modelos</vt:lpstr>
      <vt:lpstr>Clúster basado en modelos</vt:lpstr>
      <vt:lpstr>Clúster basado en modelos</vt:lpstr>
      <vt:lpstr>Ejemplo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jerárquicos</dc:title>
  <dc:creator>Elisa Cabana</dc:creator>
  <cp:lastModifiedBy>Elisa Cabana</cp:lastModifiedBy>
  <cp:revision>38</cp:revision>
  <dcterms:created xsi:type="dcterms:W3CDTF">2020-01-29T16:01:36Z</dcterms:created>
  <dcterms:modified xsi:type="dcterms:W3CDTF">2020-01-31T13:13:00Z</dcterms:modified>
</cp:coreProperties>
</file>