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1" r:id="rId4"/>
    <p:sldId id="276" r:id="rId5"/>
    <p:sldId id="279" r:id="rId6"/>
    <p:sldId id="273" r:id="rId7"/>
    <p:sldId id="278" r:id="rId8"/>
    <p:sldId id="274" r:id="rId9"/>
    <p:sldId id="275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0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9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90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64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5648" y="1289304"/>
            <a:ext cx="8677656" cy="3172968"/>
          </a:xfrm>
        </p:spPr>
        <p:txBody>
          <a:bodyPr anchor="ctr">
            <a:normAutofit/>
          </a:bodyPr>
          <a:lstStyle/>
          <a:p>
            <a:r>
              <a:rPr lang="es-ES" dirty="0"/>
              <a:t>Cópulas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tenemos un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cuya función de distribución conjunta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podemos </a:t>
                </a:r>
                <a:r>
                  <a:rPr lang="es-ES" dirty="0">
                    <a:solidFill>
                      <a:srgbClr val="92D050"/>
                    </a:solidFill>
                  </a:rPr>
                  <a:t>marginalizar</a:t>
                </a:r>
                <a:r>
                  <a:rPr lang="es-ES" dirty="0">
                    <a:solidFill>
                      <a:schemeClr val="bg1"/>
                    </a:solidFill>
                  </a:rPr>
                  <a:t> y obtener las funciones de distribución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general, con las funciones de distribución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rgbClr val="FFC000"/>
                    </a:solidFill>
                  </a:rPr>
                  <a:t>no podemos </a:t>
                </a:r>
                <a:r>
                  <a:rPr lang="es-ES" dirty="0">
                    <a:solidFill>
                      <a:schemeClr val="bg1"/>
                    </a:solidFill>
                  </a:rPr>
                  <a:t>obtener la función de distribución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(excepto cuando se tiene independencia).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136" r="-6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Recordando</a:t>
            </a:r>
          </a:p>
        </p:txBody>
      </p:sp>
      <p:pic>
        <p:nvPicPr>
          <p:cNvPr id="3" name="Gráfico 2" descr="Cerrar">
            <a:extLst>
              <a:ext uri="{FF2B5EF4-FFF2-40B4-BE49-F238E27FC236}">
                <a16:creationId xmlns:a16="http://schemas.microsoft.com/office/drawing/2014/main" id="{82BB657E-256C-48BC-9E4A-21BE02AB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7787" y="5054096"/>
            <a:ext cx="299291" cy="2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concepto de </a:t>
                </a:r>
                <a:r>
                  <a:rPr lang="es-ES" dirty="0">
                    <a:solidFill>
                      <a:srgbClr val="92D050"/>
                    </a:solidFill>
                  </a:rPr>
                  <a:t>cópula</a:t>
                </a:r>
                <a:r>
                  <a:rPr lang="es-ES" dirty="0">
                    <a:solidFill>
                      <a:schemeClr val="bg1"/>
                    </a:solidFill>
                  </a:rPr>
                  <a:t> sirve para conectar funciones de densidad </a:t>
                </a:r>
                <a:r>
                  <a:rPr lang="es-ES" dirty="0">
                    <a:solidFill>
                      <a:srgbClr val="FFC000"/>
                    </a:solidFill>
                  </a:rPr>
                  <a:t>marginales</a:t>
                </a:r>
                <a:r>
                  <a:rPr lang="es-ES" dirty="0">
                    <a:solidFill>
                      <a:schemeClr val="bg1"/>
                    </a:solidFill>
                  </a:rPr>
                  <a:t> con funciones de densidad </a:t>
                </a:r>
                <a:r>
                  <a:rPr lang="es-ES" dirty="0">
                    <a:solidFill>
                      <a:srgbClr val="FFC000"/>
                    </a:solidFill>
                  </a:rPr>
                  <a:t>conjunta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simplicidad vamos a centrarnos en el caso </a:t>
                </a:r>
                <a:r>
                  <a:rPr lang="es-ES" dirty="0">
                    <a:solidFill>
                      <a:srgbClr val="00B0F0"/>
                    </a:solidFill>
                  </a:rPr>
                  <a:t>bidimensional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Una cópula bidimensional es una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las siguientes propiedades: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Cópula</a:t>
            </a:r>
          </a:p>
        </p:txBody>
      </p:sp>
    </p:spTree>
    <p:extLst>
      <p:ext uri="{BB962C8B-B14F-4D97-AF65-F5344CB8AC3E}">
        <p14:creationId xmlns:p14="http://schemas.microsoft.com/office/powerpoint/2010/main" val="34272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Cópula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9EE88C0-8F0D-4791-A654-8A5161A7F7D4}"/>
              </a:ext>
            </a:extLst>
          </p:cNvPr>
          <p:cNvGrpSpPr/>
          <p:nvPr/>
        </p:nvGrpSpPr>
        <p:grpSpPr>
          <a:xfrm>
            <a:off x="5497728" y="672419"/>
            <a:ext cx="2721458" cy="2657429"/>
            <a:chOff x="5508744" y="586724"/>
            <a:chExt cx="2721458" cy="2657429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E967F1C8-E03E-4771-AB1B-E65264115B20}"/>
                </a:ext>
              </a:extLst>
            </p:cNvPr>
            <p:cNvCxnSpPr/>
            <p:nvPr/>
          </p:nvCxnSpPr>
          <p:spPr>
            <a:xfrm>
              <a:off x="6885543" y="586724"/>
              <a:ext cx="0" cy="1616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6332198-D8C6-4124-8943-8DE6B3081443}"/>
                </a:ext>
              </a:extLst>
            </p:cNvPr>
            <p:cNvCxnSpPr>
              <a:cxnSpLocks/>
            </p:cNvCxnSpPr>
            <p:nvPr/>
          </p:nvCxnSpPr>
          <p:spPr>
            <a:xfrm>
              <a:off x="5512697" y="957128"/>
              <a:ext cx="240535" cy="1590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4777BF5-6217-4C34-BDD7-EED72B59E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001" y="942018"/>
              <a:ext cx="255201" cy="171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E589F53-7DC3-4F40-9914-9153F92F94C4}"/>
                </a:ext>
              </a:extLst>
            </p:cNvPr>
            <p:cNvCxnSpPr/>
            <p:nvPr/>
          </p:nvCxnSpPr>
          <p:spPr>
            <a:xfrm flipV="1">
              <a:off x="5512697" y="586724"/>
              <a:ext cx="1372846" cy="355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C62009BC-5867-424C-BBF4-49F5CAE170B5}"/>
                </a:ext>
              </a:extLst>
            </p:cNvPr>
            <p:cNvCxnSpPr/>
            <p:nvPr/>
          </p:nvCxnSpPr>
          <p:spPr>
            <a:xfrm>
              <a:off x="6885543" y="586724"/>
              <a:ext cx="1344659" cy="370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91B17FB-1D56-4358-A150-91B0F89F92E0}"/>
                </a:ext>
              </a:extLst>
            </p:cNvPr>
            <p:cNvCxnSpPr/>
            <p:nvPr/>
          </p:nvCxnSpPr>
          <p:spPr>
            <a:xfrm flipV="1">
              <a:off x="5753232" y="2203374"/>
              <a:ext cx="1132311" cy="34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CAC1C61-7BBD-4EAB-853C-365C91278F8A}"/>
                </a:ext>
              </a:extLst>
            </p:cNvPr>
            <p:cNvCxnSpPr/>
            <p:nvPr/>
          </p:nvCxnSpPr>
          <p:spPr>
            <a:xfrm>
              <a:off x="6864117" y="2203374"/>
              <a:ext cx="1110884" cy="452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EBAE9DC-D95C-4CFB-AC21-62E9D4BAF806}"/>
                </a:ext>
              </a:extLst>
            </p:cNvPr>
            <p:cNvCxnSpPr>
              <a:cxnSpLocks/>
            </p:cNvCxnSpPr>
            <p:nvPr/>
          </p:nvCxnSpPr>
          <p:spPr>
            <a:xfrm>
              <a:off x="5508744" y="2387555"/>
              <a:ext cx="1305949" cy="856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90A2BD5A-E885-48FC-9A84-3D5911FA9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4693" y="2534265"/>
              <a:ext cx="1415509" cy="709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0820D19-711D-478C-A369-522E5FB5C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5936" y="1468073"/>
              <a:ext cx="59803" cy="177608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22AA8B0-B46D-4E07-BEC7-3F3502777BFA}"/>
                </a:ext>
              </a:extLst>
            </p:cNvPr>
            <p:cNvCxnSpPr/>
            <p:nvPr/>
          </p:nvCxnSpPr>
          <p:spPr>
            <a:xfrm flipH="1" flipV="1">
              <a:off x="5508744" y="957128"/>
              <a:ext cx="1253239" cy="51094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B93A4C4-2F2A-4032-B510-CECC649233A0}"/>
                </a:ext>
              </a:extLst>
            </p:cNvPr>
            <p:cNvCxnSpPr/>
            <p:nvPr/>
          </p:nvCxnSpPr>
          <p:spPr>
            <a:xfrm flipH="1">
              <a:off x="6782226" y="949573"/>
              <a:ext cx="1447976" cy="5185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26758304-7FF1-4DAD-85FB-E55F632B0A62}"/>
                  </a:ext>
                </a:extLst>
              </p:cNvPr>
              <p:cNvSpPr/>
              <p:nvPr/>
            </p:nvSpPr>
            <p:spPr>
              <a:xfrm>
                <a:off x="8206382" y="2345694"/>
                <a:ext cx="392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26758304-7FF1-4DAD-85FB-E55F632B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82" y="2345694"/>
                <a:ext cx="392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2005A1E-11A3-413E-B907-19BF838A57D4}"/>
                  </a:ext>
                </a:extLst>
              </p:cNvPr>
              <p:cNvSpPr/>
              <p:nvPr/>
            </p:nvSpPr>
            <p:spPr>
              <a:xfrm>
                <a:off x="5187812" y="2178666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2005A1E-11A3-413E-B907-19BF838A5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812" y="2178666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7F8085A1-74F2-4AF2-9CBF-18A08415CE82}"/>
                  </a:ext>
                </a:extLst>
              </p:cNvPr>
              <p:cNvSpPr/>
              <p:nvPr/>
            </p:nvSpPr>
            <p:spPr>
              <a:xfrm>
                <a:off x="6623805" y="3303935"/>
                <a:ext cx="3818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7F8085A1-74F2-4AF2-9CBF-18A08415C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05" y="3303935"/>
                <a:ext cx="381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B187498F-67A7-4D7F-9651-1E543FA49654}"/>
                  </a:ext>
                </a:extLst>
              </p:cNvPr>
              <p:cNvSpPr/>
              <p:nvPr/>
            </p:nvSpPr>
            <p:spPr>
              <a:xfrm>
                <a:off x="5165192" y="766067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B187498F-67A7-4D7F-9651-1E543FA49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92" y="766067"/>
                <a:ext cx="381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EFFEA5D4-285D-43E6-964C-0566BC9EF71F}"/>
                  </a:ext>
                </a:extLst>
              </p:cNvPr>
              <p:cNvSpPr/>
              <p:nvPr/>
            </p:nvSpPr>
            <p:spPr>
              <a:xfrm>
                <a:off x="7802704" y="277802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EFFEA5D4-285D-43E6-964C-0566BC9EF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04" y="2778025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DE92C548-715E-47EB-B485-4DBFBCB2C505}"/>
                  </a:ext>
                </a:extLst>
              </p:cNvPr>
              <p:cNvSpPr/>
              <p:nvPr/>
            </p:nvSpPr>
            <p:spPr>
              <a:xfrm>
                <a:off x="5497258" y="257850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DE92C548-715E-47EB-B485-4DBFBCB2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58" y="2578505"/>
                <a:ext cx="3818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5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490626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el vector aleatorio bidimensional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. </a:t>
                </a: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conjunta con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existe una función cópula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tal que: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todo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i="1" dirty="0">
                    <a:solidFill>
                      <a:srgbClr val="FFC000"/>
                    </a:solidFill>
                  </a:rPr>
                  <a:t>La función cópula enlaza la distribución multivariante con las distribuciones marginales univariantes.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490626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Teorema de </a:t>
            </a:r>
            <a:r>
              <a:rPr lang="es-ES" dirty="0" err="1"/>
              <a:t>Sklar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19CEC79-AC79-499E-BAFE-09EE60FF9C59}"/>
                  </a:ext>
                </a:extLst>
              </p:cNvPr>
              <p:cNvSpPr/>
              <p:nvPr/>
            </p:nvSpPr>
            <p:spPr>
              <a:xfrm>
                <a:off x="4858416" y="4509656"/>
                <a:ext cx="578235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19CEC79-AC79-499E-BAFE-09EE60FF9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416" y="4509656"/>
                <a:ext cx="578235" cy="394852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0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es una función cópula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son funciones de distribución,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definida como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es una función de distribución conjunta con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continuas,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única.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Consecuencia del Teorema</a:t>
            </a:r>
          </a:p>
        </p:txBody>
      </p:sp>
    </p:spTree>
    <p:extLst>
      <p:ext uri="{BB962C8B-B14F-4D97-AF65-F5344CB8AC3E}">
        <p14:creationId xmlns:p14="http://schemas.microsoft.com/office/powerpoint/2010/main" val="42291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sz="40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Obtener la función cópula a partir de las marginales y la conjunta</a:t>
            </a:r>
          </a:p>
        </p:txBody>
      </p:sp>
    </p:spTree>
    <p:extLst>
      <p:ext uri="{BB962C8B-B14F-4D97-AF65-F5344CB8AC3E}">
        <p14:creationId xmlns:p14="http://schemas.microsoft.com/office/powerpoint/2010/main" val="6791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dos variables aleatorias con funciones de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la función de distribución multivariante (conjunta)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Entonces,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independientes si y sólo si: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i="1" dirty="0">
                    <a:solidFill>
                      <a:srgbClr val="FFC000"/>
                    </a:solidFill>
                  </a:rPr>
                  <a:t>Esta función cópula se llama cópula de independencia.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42017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B087F-31AC-4BCA-A6A3-F9AAD645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Cópula Gaussiana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F0050E-0DAD-4CAE-A791-D03E84D3F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90475"/>
                <a:ext cx="8596668" cy="4457925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de una Normal univariante estándar.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conjunta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un vector aleatorio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con vector de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Entonces la función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𝐺𝑎𝑢𝑠𝑠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	es la cópula Gaussiana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con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	donde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entonces la cópula permite generar dependencia simétrica.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F0050E-0DAD-4CAE-A791-D03E84D3F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90475"/>
                <a:ext cx="8596668" cy="4457925"/>
              </a:xfrm>
              <a:blipFill>
                <a:blip r:embed="rId2"/>
                <a:stretch>
                  <a:fillRect l="-142" t="-15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92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494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Cópulas</vt:lpstr>
      <vt:lpstr>Recordando</vt:lpstr>
      <vt:lpstr>Cópula</vt:lpstr>
      <vt:lpstr>Cópula</vt:lpstr>
      <vt:lpstr>Teorema de Sklar</vt:lpstr>
      <vt:lpstr>Consecuencia del Teorema</vt:lpstr>
      <vt:lpstr>Obtener la función cópula a partir de las marginales y la conjunta</vt:lpstr>
      <vt:lpstr>Independencia</vt:lpstr>
      <vt:lpstr>Cópula Gaussiana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Cópulas</dc:title>
  <dc:creator>Elisa Cabana</dc:creator>
  <cp:lastModifiedBy>Elisa Cabana</cp:lastModifiedBy>
  <cp:revision>26</cp:revision>
  <dcterms:created xsi:type="dcterms:W3CDTF">2019-12-10T12:49:40Z</dcterms:created>
  <dcterms:modified xsi:type="dcterms:W3CDTF">2020-03-30T12:06:10Z</dcterms:modified>
</cp:coreProperties>
</file>