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12"/>
  </p:notesMasterIdLst>
  <p:sldIdLst>
    <p:sldId id="256" r:id="rId3"/>
    <p:sldId id="275" r:id="rId4"/>
    <p:sldId id="276" r:id="rId5"/>
    <p:sldId id="281" r:id="rId6"/>
    <p:sldId id="282" r:id="rId7"/>
    <p:sldId id="278" r:id="rId8"/>
    <p:sldId id="279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119D-E0DF-44A0-868D-99C21E45606E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730-18F5-462B-A430-89AF0AEFB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" name="Rectangle 7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8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8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Rectangle 8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Estimadores MLE para una Normal</a:t>
            </a:r>
            <a:endParaRPr lang="en-US" sz="8000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9" name="Rectangle 8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8D34EB5-0249-4781-BBA7-FD9661D6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contenido 2">
                <a:extLst>
                  <a:ext uri="{FF2B5EF4-FFF2-40B4-BE49-F238E27FC236}">
                    <a16:creationId xmlns:a16="http://schemas.microsoft.com/office/drawing/2014/main" id="{999A8952-0C24-4B6A-80B8-AE8D495E4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8654"/>
                <a:ext cx="10244666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una muestra aleatoria de la variable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la función de densidad conjunta, que coincide con la verosimilitud, es: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𝒇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⋅</m:t>
                              </m:r>
                            </m:sub>
                          </m:sSub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−1/2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E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 panose="020F05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b="1" i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 panose="020F0502020204030204" pitchFamily="34" charset="0"/>
                                                        </a:rPr>
                                                        <m:t>𝐱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 panose="020F05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s-ES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libri" panose="020F0502020204030204" pitchFamily="34" charset="0"/>
                                                        </a:rPr>
                                                        <m:t>⋅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s-E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s-ES" b="1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  <m:sSubSup>
                                            <m:sSubSupPr>
                                              <m:ctrlP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x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b="1" i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s-E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⋅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función soporte, el logaritmo de la verosimilitud, es:</a:t>
                </a:r>
              </a:p>
              <a:p>
                <a:pPr marL="0" indent="0">
                  <a:buNone/>
                </a:pPr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func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𝑛𝑝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</m:func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</m:d>
                      </m:e>
                    </m:func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⋅</m:t>
                                    </m:r>
                                  </m:sub>
                                </m:s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⋅</m:t>
                                </m:r>
                              </m:sub>
                            </m:s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𝝁</m:t>
                            </m:r>
                          </m:e>
                        </m:d>
                      </m:e>
                    </m:nary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Marcador de contenido 2">
                <a:extLst>
                  <a:ext uri="{FF2B5EF4-FFF2-40B4-BE49-F238E27FC236}">
                    <a16:creationId xmlns:a16="http://schemas.microsoft.com/office/drawing/2014/main" id="{999A8952-0C24-4B6A-80B8-AE8D495E4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8654"/>
                <a:ext cx="10244666" cy="4932584"/>
              </a:xfrm>
              <a:blipFill>
                <a:blip r:embed="rId2"/>
                <a:stretch>
                  <a:fillRect l="-119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5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9016"/>
                <a:ext cx="8074779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Tenemos que hallar un MLE para los parámetros desconocidos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Empezamos con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 la expresión de la función soporte sólo la última expresión de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Aplicando el siguiente resultado: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𝐴𝑤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𝐴𝑤</m:t>
                      </m:r>
                    </m:oMath>
                  </m:oMathPara>
                </a14:m>
                <a:endParaRPr lang="es-ES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si el vector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 depende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simétrica.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considerando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⋅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aplicando la propiedad: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9016"/>
                <a:ext cx="8074779" cy="4932584"/>
              </a:xfrm>
              <a:blipFill>
                <a:blip r:embed="rId2"/>
                <a:stretch>
                  <a:fillRect l="-151" t="-1112" r="-6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4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9015"/>
                <a:ext cx="8074779" cy="51575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Simplificando y cambiando el signo: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el objetivo es maximizar, igualamos la derivada a cero, y 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definida positiva nunca va a ser igual a cero, así que queda: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s-ES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Despejando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s-ES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s-ES" b="0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9015"/>
                <a:ext cx="8074779" cy="5157555"/>
              </a:xfrm>
              <a:blipFill>
                <a:blip r:embed="rId2"/>
                <a:stretch>
                  <a:fillRect l="-151" t="-10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6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9015"/>
                <a:ext cx="8074779" cy="5157555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el MLE del parámetro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vector media muestral: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</m:acc>
                    <m:r>
                      <a:rPr lang="es-ES" sz="20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2000" b="1" dirty="0">
                    <a:solidFill>
                      <a:srgbClr val="92D05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endParaRPr lang="es-E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Ahora queremos hallar el MLE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usar las siguientes propiedades: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traza es invariante bajo permutaciones cíclicas de productos: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𝐴𝐶𝐵</m:t>
                          </m:r>
                        </m:e>
                      </m:d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𝐶𝐴𝐵</m:t>
                          </m:r>
                        </m:e>
                      </m:d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𝐵𝐶𝐴</m:t>
                      </m:r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+mj-lt"/>
                  <a:buAutoNum type="arabicPeriod" startAt="2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 escalar (tamaño 1x1) podemos tomar su traza y obtener el mismo valor: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𝐴𝑤</m:t>
                      </m:r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ES" sz="1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𝐴𝑤</m:t>
                          </m:r>
                        </m:e>
                      </m:d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𝑤𝑤</m:t>
                          </m:r>
                        </m:e>
                        <m:sup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+mj-lt"/>
                  <a:buAutoNum type="arabicPeriod" startAt="3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derivada del logaritmo del determinante es: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buFont typeface="+mj-lt"/>
                  <a:buAutoNum type="arabicPeriod" startAt="4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 última propiedad: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s-ES" sz="1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s-E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ES" sz="1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𝐵𝐴𝑋</m:t>
                                  </m:r>
                                </m:e>
                                <m:sup>
                                  <m:r>
                                    <a:rPr lang="es-ES" sz="1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9015"/>
                <a:ext cx="8074779" cy="5157555"/>
              </a:xfrm>
              <a:blipFill>
                <a:blip r:embed="rId2"/>
                <a:stretch>
                  <a:fillRect l="-151" t="-591" r="-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0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19" y="1546908"/>
                <a:ext cx="8712783" cy="531109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Recordemos la función soporte que tenemos que derivar con respecto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⋅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primer término es constante con respecto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llamarle C a lo que es constante, sacar factor común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vamos a llamar al sumatorio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⋅</m:t>
                                    </m:r>
                                  </m:sub>
                                </m:s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⋅</m:t>
                                    </m:r>
                                  </m:sub>
                                </m:s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⋅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E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𝑡𝑟</m:t>
                              </m:r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s-E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⋅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E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⋅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ES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s-E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𝑡𝑟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ES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ES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⋅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ES" b="1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s-ES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solidFill>
                                                    <a:srgbClr val="92D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1">
                                                  <a:solidFill>
                                                    <a:srgbClr val="92D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solidFill>
                                                    <a:srgbClr val="92D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s-ES" i="1">
                                                  <a:solidFill>
                                                    <a:srgbClr val="92D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⋅</m:t>
                                              </m:r>
                                            </m:sub>
                                          </m:sSub>
                                          <m:r>
                                            <a:rPr lang="es-ES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" b="1" i="1">
                                              <a:solidFill>
                                                <a:srgbClr val="92D05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𝑡𝑟</m:t>
                          </m:r>
                          <m:r>
                            <a:rPr lang="es-E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19" y="1546908"/>
                <a:ext cx="8712783" cy="5311092"/>
              </a:xfrm>
              <a:blipFill>
                <a:blip r:embed="rId2"/>
                <a:stretch>
                  <a:fillRect l="-140" t="-689" r="-5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9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19" y="1722216"/>
                <a:ext cx="9685866" cy="4932584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decir, la log-verosimilitud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  <m: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𝑡𝑟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ES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11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primer término es constante.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derivar el segundo término usaremos la propiedad 3, usando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A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sabiendo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simétrica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):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den>
                      </m:f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derivar el tercer término usaremos la propiedad 4, con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así obtenemos: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den>
                      </m:f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última igualdad es porque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simétricas.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19" y="1722216"/>
                <a:ext cx="9685866" cy="4932584"/>
              </a:xfrm>
              <a:blipFill>
                <a:blip r:embed="rId2"/>
                <a:stretch>
                  <a:fillRect l="-503" t="-7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19" y="1509486"/>
                <a:ext cx="9685866" cy="5145314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derivando e igualando a cero, queda: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</m:d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definida positiva: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Despejando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sabiendo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19" y="1509486"/>
                <a:ext cx="9685866" cy="5145314"/>
              </a:xfrm>
              <a:blipFill>
                <a:blip r:embed="rId2"/>
                <a:stretch>
                  <a:fillRect l="-503" t="-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3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19" y="1509486"/>
                <a:ext cx="9685866" cy="5145314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sabiendo que el MLE para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</m:e>
                      </m:ac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Obtenemos que el MLE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</m:acc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⋅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19" y="1509486"/>
                <a:ext cx="9685866" cy="5145314"/>
              </a:xfrm>
              <a:blipFill>
                <a:blip r:embed="rId2"/>
                <a:stretch>
                  <a:fillRect l="-5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207DA877-5195-4F42-B705-6FD891A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Ejemplo: distribución Normal</a:t>
            </a:r>
            <a:endParaRPr lang="es-E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09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589</Words>
  <Application>Microsoft Office PowerPoint</Application>
  <PresentationFormat>Panorámica</PresentationFormat>
  <Paragraphs>90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Estimadores MLE para una Normal</vt:lpstr>
      <vt:lpstr>Ejemplo: distribución Normal</vt:lpstr>
      <vt:lpstr>Ejemplo: distribución Normal</vt:lpstr>
      <vt:lpstr>Ejemplo: distribución Normal</vt:lpstr>
      <vt:lpstr>Ejemplo: distribución Normal</vt:lpstr>
      <vt:lpstr>Ejemplo: distribución Normal</vt:lpstr>
      <vt:lpstr>Ejemplo: distribución Normal</vt:lpstr>
      <vt:lpstr>Ejemplo: distribución Normal</vt:lpstr>
      <vt:lpstr>Ejemplo: distribución Normal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Estimadores MLE para una Normal</dc:title>
  <dc:creator>Elisa Cabana</dc:creator>
  <cp:lastModifiedBy>Elisa Cabana</cp:lastModifiedBy>
  <cp:revision>2</cp:revision>
  <dcterms:created xsi:type="dcterms:W3CDTF">2020-04-03T09:51:59Z</dcterms:created>
  <dcterms:modified xsi:type="dcterms:W3CDTF">2020-04-03T10:12:41Z</dcterms:modified>
</cp:coreProperties>
</file>