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notesMasterIdLst>
    <p:notesMasterId r:id="rId17"/>
  </p:notesMasterIdLst>
  <p:sldIdLst>
    <p:sldId id="256" r:id="rId3"/>
    <p:sldId id="269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6" r:id="rId12"/>
    <p:sldId id="305" r:id="rId13"/>
    <p:sldId id="307" r:id="rId14"/>
    <p:sldId id="308" r:id="rId15"/>
    <p:sldId id="30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9119D-E0DF-44A0-868D-99C21E45606E}" type="datetimeFigureOut">
              <a:rPr lang="es-ES" smtClean="0"/>
              <a:t>03/04/2020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21730-18F5-462B-A430-89AF0AEFB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99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800"/>
              <a:t>Contraste para la media de una Normal multivariante</a:t>
            </a:r>
            <a:endParaRPr lang="en-US" sz="58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209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5" y="1476163"/>
                <a:ext cx="8481180" cy="4932584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problema nos pide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contrastar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0" indent="0" algn="just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:</m:t>
                      </m:r>
                      <m:r>
                        <a:rPr lang="es-E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s-E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𝝁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(12, 4, 2)</m:t>
                      </m:r>
                    </m:oMath>
                  </m:oMathPara>
                </a14:m>
                <a:endParaRPr lang="es-ES" sz="2000" i="1" dirty="0">
                  <a:solidFill>
                    <a:schemeClr val="bg1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i="1" dirty="0">
                  <a:solidFill>
                    <a:schemeClr val="bg1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: </m:t>
                      </m:r>
                      <m:r>
                        <a:rPr lang="es-E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𝝁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≠</m:t>
                      </m:r>
                      <m:r>
                        <a:rPr lang="es-E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(12, 4, 2)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 la hipótesis nula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que el proceso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está en estado de control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</a:t>
                </a:r>
                <a:r>
                  <a:rPr lang="es-ES" sz="20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información muestral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 el tamaño muestral </a:t>
                </a:r>
                <a14:m>
                  <m:oMath xmlns:m="http://schemas.openxmlformats.org/officeDocument/2006/math">
                    <m:r>
                      <a:rPr lang="es-E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s-E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=20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los valores muestrales de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5" y="1476163"/>
                <a:ext cx="8481180" cy="4932584"/>
              </a:xfrm>
              <a:blipFill>
                <a:blip r:embed="rId2"/>
                <a:stretch>
                  <a:fillRect l="-28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607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9032723" cy="5229437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Calculemos ahora el estadístico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p>
                        <m:r>
                          <a:rPr lang="es-E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Hotelling: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s-E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s-E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es-E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s-E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s-E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s-E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E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</m:e>
                              </m:acc>
                              <m:r>
                                <a:rPr lang="es-E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s-E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𝝁</m:t>
                              </m:r>
                            </m:e>
                          </m:d>
                        </m:e>
                        <m:sup>
                          <m:r>
                            <a:rPr lang="es-E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s-E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s-E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p>
                          <m:r>
                            <a:rPr lang="es-E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s-E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E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</m:acc>
                          <m:r>
                            <a:rPr lang="es-E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s-E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𝝁</m:t>
                          </m:r>
                        </m:e>
                      </m:d>
                      <m:r>
                        <a:rPr lang="es-E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=19</m:t>
                      </m:r>
                      <m:sSup>
                        <m:sSupPr>
                          <m:ctrlPr>
                            <a:rPr lang="es-E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E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</m:e>
                              </m:acc>
                              <m:r>
                                <a:rPr lang="es-E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s-E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𝝁</m:t>
                              </m:r>
                            </m:e>
                          </m:d>
                        </m:e>
                        <m:sup>
                          <m:r>
                            <a:rPr lang="es-E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s-E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s-E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p>
                          <m:r>
                            <a:rPr lang="es-E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s-E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E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</m:acc>
                          <m:r>
                            <a:rPr lang="es-E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s-E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𝝁</m:t>
                          </m:r>
                        </m:e>
                      </m:d>
                      <m:r>
                        <a:rPr lang="es-E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14.52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 juzgar el tamaño de esta discrepancia lo llevamos a la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distribución </a:t>
                </a:r>
                <a14:m>
                  <m:oMath xmlns:m="http://schemas.openxmlformats.org/officeDocument/2006/math">
                    <m:r>
                      <a:rPr lang="es-ES" sz="200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usando la relación entre esta 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p>
                        <m: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num>
                        <m:den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20−3</m:t>
                          </m:r>
                        </m:num>
                        <m:den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20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=4.33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9032723" cy="5229437"/>
              </a:xfrm>
              <a:blipFill>
                <a:blip r:embed="rId2"/>
                <a:stretch>
                  <a:fillRect l="-270" t="-699" r="-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830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563"/>
                <a:ext cx="8205409" cy="5229437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Supongamos que se ha elegido cierto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nivel de significación </a:t>
                </a:r>
                <a:r>
                  <a:rPr lang="el-GR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α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igual a </a:t>
                </a:r>
                <a14:m>
                  <m:oMath xmlns:m="http://schemas.openxmlformats.org/officeDocument/2006/math"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0.001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tenemos que hallar entonces el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percentil: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3,17</m:t>
                          </m:r>
                        </m:sub>
                      </m:sSub>
                      <m:d>
                        <m:d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0.001</m:t>
                          </m:r>
                        </m:e>
                      </m:d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=3.4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Podemos rechazar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2000" i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cuando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p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sea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suficientemente grande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y hemos visto que es más grande que el percentil</a:t>
                </a:r>
                <a:r>
                  <a:rPr lang="es-ES" sz="2000" dirty="0">
                    <a:solidFill>
                      <a:schemeClr val="bg1"/>
                    </a:solidFill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0.001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la </a:t>
                </a:r>
                <a14:m>
                  <m:oMath xmlns:m="http://schemas.openxmlformats.org/officeDocument/2006/math"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r>
                      <a:rPr lang="es-ES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4.33</m:t>
                      </m:r>
                      <m:r>
                        <a:rPr lang="es-E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&gt;</m:t>
                      </m:r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3.4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1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Entonces, rechazamos la </a:t>
                </a:r>
                <a:r>
                  <a:rPr lang="es-ES" sz="20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hipótesis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s-E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1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 que el proceso está en estado de control.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563"/>
                <a:ext cx="8205409" cy="5229437"/>
              </a:xfrm>
              <a:blipFill>
                <a:blip r:embed="rId2"/>
                <a:stretch>
                  <a:fillRect l="-371" t="-583" r="-59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245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¿Y si lo hiciéramos por métodos univariantes?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312882"/>
                <a:ext cx="8742437" cy="5229437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 miramos cada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variable univariante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por separado, aparentemente, no hay diferencias significativas entre las medias muestrales y las del proceso bajo control, es decir, </a:t>
                </a:r>
                <a:r>
                  <a:rPr lang="es-ES" sz="2000" dirty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 habría evidencia para rechazar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s-ES" sz="200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y concluiríamos que no hay evidencia de que el proceso esté fuera de control. 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 entender la razones de esta discrepancia entre el contraste multivariante y los univariantes, observemos que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contraste multivariante tiene en cuenta las </a:t>
                </a:r>
                <a:r>
                  <a:rPr lang="es-ES" sz="2000" u="sng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correlaciones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312882"/>
                <a:ext cx="8742437" cy="5229437"/>
              </a:xfrm>
              <a:blipFill>
                <a:blip r:embed="rId2"/>
                <a:stretch>
                  <a:fillRect l="-279" t="-583" r="-118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8793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¿Y si lo hiciéramos por métodos univariantes?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312882"/>
                <a:ext cx="8742437" cy="5229437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matriz de correlaciones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 los datos muestrales obtenida a partir de la matriz de covarianzas 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𝑅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s-E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  </m:t>
                                </m:r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  </m:t>
                                </m:r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0.37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−0.79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  </m:t>
                                </m:r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0.37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  </m:t>
                                </m:r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−0.43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−0.79</m:t>
                                </m:r>
                              </m:e>
                              <m:e>
                                <m:r>
                                  <a:rPr lang="es-E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−0.43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   </m:t>
                                </m:r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correlación entre la primera variable y la tercera es negativa. </a:t>
                </a: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Esto quiere decir que si observamos un valor por debajo de la media en la primera variable, esperamos que aparezca un valor por encima de la media en la tercera. </a:t>
                </a: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la muestra ocurre lo contrario, y esto contribuye a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sugerir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un desplazamiento de la media del proceso.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312882"/>
                <a:ext cx="8742437" cy="5229437"/>
              </a:xfrm>
              <a:blipFill>
                <a:blip r:embed="rId2"/>
                <a:stretch>
                  <a:fillRect l="-279" t="-58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631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Contraste para la media de una Normal multivariante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</p:spPr>
            <p:txBody>
              <a:bodyPr>
                <a:normAutofit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Consideremos la muestra </a:t>
                </a:r>
                <a14:m>
                  <m:oMath xmlns:m="http://schemas.openxmlformats.org/officeDocument/2006/math">
                    <m:r>
                      <a:rPr lang="es-E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  <m:r>
                      <a:rPr lang="es-ES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s-ES" sz="20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s-E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s-ES" sz="20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s-E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s-ES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  <m:r>
                      <a:rPr lang="es-E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s-E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s-E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𝝁</m:t>
                        </m:r>
                        <m: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</m:d>
                  </m:oMath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 desea realizar un contraste de hipótesis para la media: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:</m:t>
                      </m:r>
                      <m:r>
                        <a:rPr lang="es-E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s-E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𝝁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𝝁</m:t>
                          </m:r>
                        </m:e>
                        <m:sub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ES" sz="2000" i="1" dirty="0">
                  <a:solidFill>
                    <a:schemeClr val="bg1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: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s-E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𝝁</m:t>
                      </m:r>
                      <m:r>
                        <a:rPr lang="es-E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≠</m:t>
                      </m:r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𝝁</m:t>
                          </m:r>
                        </m:e>
                        <m:sub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este caso no se asume nada sobre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Σ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 construir un contraste de razón de verosimilitudes, tenemos que calcular el máximo de la función de verosimilitud bajo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bajo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función soporte 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𝐿</m:t>
                      </m:r>
                      <m:d>
                        <m:dPr>
                          <m:endChr m:val="|"/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𝝁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E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Σ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</m:d>
                      <m:r>
                        <a:rPr lang="es-E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𝐱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)=−</m:t>
                      </m:r>
                      <m:f>
                        <m:f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num>
                        <m:den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E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Σ</m:t>
                              </m:r>
                            </m:e>
                          </m:d>
                        </m:e>
                      </m:func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b="1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r>
                                    <a:rPr lang="es-E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ES" sz="20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s-E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𝝁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  <a:blipFill>
                <a:blip r:embed="rId2"/>
                <a:stretch>
                  <a:fillRect l="-2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33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Contraste para la media de una Normal multivariante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</p:spPr>
            <p:txBody>
              <a:bodyPr>
                <a:normAutofit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 decir, tenemos que obtener los estimadores MLE de </a:t>
                </a:r>
                <a14:m>
                  <m:oMath xmlns:m="http://schemas.openxmlformats.org/officeDocument/2006/math"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bajo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bajo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endChr m:val="|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d>
                        </m:e>
                      </m:func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s-ES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Ya sabemos que en el caso de la distribución Normal estos estimadores, bajo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son el vector de media muestral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la matriz de covarianza muestral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Según la definición equivalente: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endChr m:val="|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d>
                        </m:e>
                      </m:func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s-E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s-E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s-E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E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20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</m:e>
                              </m:acc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</m:e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s-E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</m:acc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sustituyendo </a:t>
                </a:r>
                <a14:m>
                  <m:oMath xmlns:m="http://schemas.openxmlformats.org/officeDocument/2006/math"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por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el soporte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func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𝑛𝑝</m:t>
                          </m:r>
                        </m:num>
                        <m:den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  <a:blipFill>
                <a:blip r:embed="rId2"/>
                <a:stretch>
                  <a:fillRect l="-67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87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Contraste para la media de una Normal multivariante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76163"/>
                <a:ext cx="8437637" cy="4932584"/>
              </a:xfrm>
            </p:spPr>
            <p:txBody>
              <a:bodyPr>
                <a:normAutofit fontScale="92500" lnSpcReduction="10000"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Bajo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el estimador de </a:t>
                </a:r>
                <a14:m>
                  <m:oMath xmlns:m="http://schemas.openxmlformats.org/officeDocument/2006/math"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directamente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con lo cual queda: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𝑛𝑝</m:t>
                          </m:r>
                        </m:num>
                        <m:den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s-E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E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s-ES" sz="2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s-E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E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s-ES" sz="20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s-E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</m:oMath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Como bajo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el soporte era: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func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𝑛𝑝</m:t>
                          </m:r>
                        </m:num>
                        <m:den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diferencia de soportes será: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=2</m:t>
                      </m:r>
                      <m:d>
                        <m:d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=2</m:t>
                      </m:r>
                      <m:d>
                        <m:d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func>
                          <m:r>
                            <a:rPr lang="es-ES" sz="2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ES" sz="2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𝑛𝑝</m:t>
                              </m:r>
                            </m:num>
                            <m:den>
                              <m:r>
                                <a:rPr lang="es-ES" sz="2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s-E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ES" sz="2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𝑛𝑝</m:t>
                              </m:r>
                            </m:num>
                            <m:den>
                              <m:r>
                                <a:rPr lang="es-ES" sz="2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ES" sz="20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func>
                        <m:func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𝑆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76163"/>
                <a:ext cx="8437637" cy="4932584"/>
              </a:xfrm>
              <a:blipFill>
                <a:blip r:embed="rId2"/>
                <a:stretch>
                  <a:fillRect l="-65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48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Contraste para la media de una Normal multivariante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76163"/>
                <a:ext cx="9032723" cy="4932584"/>
              </a:xfrm>
            </p:spPr>
            <p:txBody>
              <a:bodyPr>
                <a:normAutofit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Rechazaremos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cuando </a:t>
                </a:r>
                <a14:m>
                  <m:oMath xmlns:m="http://schemas.openxmlformats.org/officeDocument/2006/math">
                    <m:r>
                      <a:rPr lang="es-ES" sz="20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𝑅𝑉</m:t>
                    </m:r>
                  </m:oMath>
                </a14:m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sea suficientemente pequeño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términos de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rechazamos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cuando </a:t>
                </a:r>
                <a14:m>
                  <m:oMath xmlns:m="http://schemas.openxmlformats.org/officeDocument/2006/math">
                    <m:r>
                      <a:rPr lang="es-ES" sz="200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suficientemente grande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es decir, cuando el soporte de los datos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suficientemente mayor que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es-ES" sz="2000" i="1" dirty="0">
                  <a:solidFill>
                    <a:schemeClr val="bg1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=−2</m:t>
                      </m:r>
                      <m:func>
                        <m:func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𝑅𝑉</m:t>
                              </m:r>
                            </m:e>
                          </m:d>
                        </m:e>
                      </m:func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2</m:t>
                      </m:r>
                      <m:d>
                        <m:d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func>
                        <m:func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𝑆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Esta condición equivale a que la varianza generalizada bajo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sea significativamente mayor que bajo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d>
                      <m:dPr>
                        <m:begChr m:val="|"/>
                        <m:endChr m:val="|"/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76163"/>
                <a:ext cx="9032723" cy="4932584"/>
              </a:xfrm>
              <a:blipFill>
                <a:blip r:embed="rId2"/>
                <a:stretch>
                  <a:fillRect l="-27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575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Contraste para la media de una Normal multivariante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76163"/>
                <a:ext cx="9032723" cy="4932584"/>
              </a:xfrm>
            </p:spPr>
            <p:txBody>
              <a:bodyPr>
                <a:normAutofit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distribución de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una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𝜒</m:t>
                        </m:r>
                      </m:e>
                      <m:sup>
                        <m:r>
                          <a:rPr lang="es-E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con grados de libertad igual a la diferencia de las dimensiones del espacio en que se mueven los parámetros bajo ambas hipótesis. 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dimensión del espacio paramétrico bajo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s-ES" sz="2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(como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𝝁</m:t>
                        </m:r>
                      </m:e>
                      <m:sub>
                        <m:r>
                          <a:rPr lang="es-E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está fija):  </a:t>
                </a:r>
                <a:endParaRPr lang="es-ES" sz="2000" i="1" dirty="0">
                  <a:solidFill>
                    <a:schemeClr val="bg1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s-E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s-E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s-E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+ 1)/2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número de términos distintos 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Σ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dimensión del espacio paramétrico bajo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s-E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s-E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s-E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s-E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s-E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s-E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+1)/2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</a:t>
                </a:r>
                <a:r>
                  <a:rPr lang="es-ES" sz="20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diferencia es </a:t>
                </a:r>
                <a14:m>
                  <m:oMath xmlns:m="http://schemas.openxmlformats.org/officeDocument/2006/math">
                    <m:r>
                      <a:rPr lang="es-ES" sz="20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que serán los grados de libertad de la</a:t>
                </a:r>
                <a14:m>
                  <m:oMath xmlns:m="http://schemas.openxmlformats.org/officeDocument/2006/math">
                    <m:r>
                      <a:rPr lang="es-ES" sz="2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es-E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𝜒</m:t>
                        </m:r>
                      </m:e>
                      <m:sup>
                        <m:r>
                          <a:rPr lang="es-E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76163"/>
                <a:ext cx="9032723" cy="4932584"/>
              </a:xfrm>
              <a:blipFill>
                <a:blip r:embed="rId2"/>
                <a:stretch>
                  <a:fillRect l="-67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740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Contraste para la media de una Normal multivariante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76163"/>
                <a:ext cx="9032723" cy="4932584"/>
              </a:xfrm>
            </p:spPr>
            <p:txBody>
              <a:bodyPr>
                <a:normAutofit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distribución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𝜒</m:t>
                        </m:r>
                      </m:e>
                      <m:sup>
                        <m:r>
                          <a:rPr lang="es-E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una distribución asintótica porque hemos asumido que </a:t>
                </a:r>
                <a14:m>
                  <m:oMath xmlns:m="http://schemas.openxmlformats.org/officeDocument/2006/math">
                    <m:r>
                      <a:rPr lang="es-E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grande.</a:t>
                </a: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Pero en este caso, podemos obtener la distribución exacta del ratio de verosimilitudes, no siendo necesaria la distribución asintótica. </a:t>
                </a: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 sabe que el ratio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=1+</m:t>
                      </m:r>
                      <m:f>
                        <m:f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 el estadístico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p>
                        <m:r>
                          <a:rPr lang="es-E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s-E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s-E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s-E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s-E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s-ES" sz="2000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s-ES" sz="2000" b="1" i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𝐱</m:t>
                                </m:r>
                              </m:e>
                            </m:acc>
                            <m:r>
                              <a:rPr lang="es-ES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s-ES" sz="20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𝝁</m:t>
                            </m:r>
                          </m:e>
                        </m:d>
                      </m:e>
                      <m:sup>
                        <m:r>
                          <a:rPr lang="es-E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s-E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p>
                        <m:r>
                          <a:rPr lang="es-E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s-E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s-E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s-ES" sz="2000" b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𝐱</m:t>
                            </m:r>
                          </m:e>
                        </m:acc>
                        <m:r>
                          <a:rPr lang="es-E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s-ES" sz="2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𝝁</m:t>
                        </m:r>
                      </m:e>
                    </m:d>
                  </m:oMath>
                </a14:m>
                <a:r>
                  <a:rPr lang="es-ES" sz="20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sigue una distribución llamada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p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Hotelling con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grados de libertad.</a:t>
                </a: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Existe además una relación entre el estadístico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p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la distribución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la cual podemos usar para calcular los percentiles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p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76163"/>
                <a:ext cx="9032723" cy="4932584"/>
              </a:xfrm>
              <a:blipFill>
                <a:blip r:embed="rId2"/>
                <a:stretch>
                  <a:fillRect l="-675" b="-7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472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Contraste para la media de una Normal multivariante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76163"/>
                <a:ext cx="9032723" cy="4932584"/>
              </a:xfrm>
            </p:spPr>
            <p:txBody>
              <a:bodyPr>
                <a:normAutofit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diferencia de soportes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 una función monótona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p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func>
                        <m:func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𝑆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func>
                        <m:func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Entonces, podemos utilizar directamente este estadístico en lugar de la razón de verosimilitudes.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Rechazaremos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cuando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p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sea suficientemente grande.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76163"/>
                <a:ext cx="9032723" cy="4932584"/>
              </a:xfrm>
              <a:blipFill>
                <a:blip r:embed="rId2"/>
                <a:stretch>
                  <a:fillRect l="-27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822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76163"/>
                <a:ext cx="9032723" cy="4932584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just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Un proceso industrial fabrica elementos cuyas características de calidad se miden por un vector de tres variables </a:t>
                </a:r>
                <a14:m>
                  <m:oMath xmlns:m="http://schemas.openxmlformats.org/officeDocument/2006/math">
                    <m:r>
                      <a:rPr lang="es-ES" sz="2000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Cuando el proceso está en estado de control, los valores medios de las variables deben ser </a:t>
                </a:r>
                <a14:m>
                  <m:oMath xmlns:m="http://schemas.openxmlformats.org/officeDocument/2006/math"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(12, 4, 2)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Para comprobar si el proceso funciona adecuadamente, se toma una muestra de </a:t>
                </a:r>
                <a14:m>
                  <m:oMath xmlns:m="http://schemas.openxmlformats.org/officeDocument/2006/math">
                    <m:r>
                      <a:rPr lang="es-E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=20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elementos y se miden las tres características. La media muestral es:</a:t>
                </a:r>
              </a:p>
              <a:p>
                <a:pPr marL="0" indent="0" algn="just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s-ES" sz="2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</m:acc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E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(11.5,</m:t>
                      </m:r>
                      <m:r>
                        <m:rPr>
                          <m:nor/>
                        </m:rPr>
                        <a:rPr lang="es-ES" sz="2000" b="0" i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E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4.3,</m:t>
                      </m:r>
                      <m:r>
                        <m:rPr>
                          <m:nor/>
                        </m:rPr>
                        <a:rPr lang="es-ES" sz="2000" b="0" i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E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1.2)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matriz de covarianzas entre estas tres variables es:</a:t>
                </a: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𝑆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s-E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76163"/>
                <a:ext cx="9032723" cy="4932584"/>
              </a:xfrm>
              <a:blipFill>
                <a:blip r:embed="rId2"/>
                <a:stretch>
                  <a:fillRect l="-675" r="-7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1434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1069</Words>
  <Application>Microsoft Office PowerPoint</Application>
  <PresentationFormat>Panorámica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Contraste para la media de una Normal multivariante</vt:lpstr>
      <vt:lpstr>Contraste para la media de una Normal multivariante</vt:lpstr>
      <vt:lpstr>Contraste para la media de una Normal multivariante</vt:lpstr>
      <vt:lpstr>Contraste para la media de una Normal multivariante</vt:lpstr>
      <vt:lpstr>Contraste para la media de una Normal multivariante</vt:lpstr>
      <vt:lpstr>Contraste para la media de una Normal multivariante</vt:lpstr>
      <vt:lpstr>Contraste para la media de una Normal multivariante</vt:lpstr>
      <vt:lpstr>Contraste para la media de una Normal multivariante</vt:lpstr>
      <vt:lpstr>Ejemplo</vt:lpstr>
      <vt:lpstr>Ejemplo</vt:lpstr>
      <vt:lpstr>Ejemplo</vt:lpstr>
      <vt:lpstr>Ejemplo</vt:lpstr>
      <vt:lpstr>¿Y si lo hiciéramos por métodos univariantes?</vt:lpstr>
      <vt:lpstr>¿Y si lo hiciéramos por métodos univariantes?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Contraste para la media de una Normal multivariante</dc:title>
  <dc:creator>Elisa Cabana</dc:creator>
  <cp:lastModifiedBy>Elisa Cabana</cp:lastModifiedBy>
  <cp:revision>24</cp:revision>
  <dcterms:created xsi:type="dcterms:W3CDTF">2020-01-14T18:33:42Z</dcterms:created>
  <dcterms:modified xsi:type="dcterms:W3CDTF">2020-04-03T09:00:03Z</dcterms:modified>
</cp:coreProperties>
</file>