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358" r:id="rId4"/>
    <p:sldId id="359" r:id="rId5"/>
    <p:sldId id="357" r:id="rId6"/>
    <p:sldId id="352" r:id="rId7"/>
    <p:sldId id="360" r:id="rId8"/>
    <p:sldId id="269" r:id="rId9"/>
    <p:sldId id="353" r:id="rId10"/>
    <p:sldId id="354" r:id="rId11"/>
    <p:sldId id="356" r:id="rId12"/>
    <p:sldId id="355" r:id="rId13"/>
    <p:sldId id="361" r:id="rId14"/>
    <p:sldId id="362" r:id="rId15"/>
    <p:sldId id="363" r:id="rId16"/>
    <p:sldId id="364" r:id="rId17"/>
    <p:sldId id="3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6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8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kNN</a:t>
            </a:r>
            <a:endParaRPr lang="en-US" sz="4000" kern="12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0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Validación cruzada </a:t>
            </a:r>
            <a:b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leave-one-out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54" y="2580101"/>
                <a:ext cx="3973943" cy="3440110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Para poder llegar a conclusiones en este caso, tendríamos que hacer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rgbClr val="FFFF00"/>
                    </a:solidFill>
                  </a:rPr>
                  <a:t> veces</a:t>
                </a:r>
                <a:r>
                  <a:rPr lang="es-ES" dirty="0">
                    <a:solidFill>
                      <a:schemeClr val="bg1"/>
                    </a:solidFill>
                  </a:rPr>
                  <a:t> el </a:t>
                </a:r>
                <a:r>
                  <a:rPr lang="es-ES" dirty="0" err="1">
                    <a:solidFill>
                      <a:schemeClr val="bg1"/>
                    </a:solidFill>
                  </a:rPr>
                  <a:t>leave-one-out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cross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validation</a:t>
                </a:r>
                <a:r>
                  <a:rPr lang="es-ES" dirty="0">
                    <a:solidFill>
                      <a:schemeClr val="bg1"/>
                    </a:solidFill>
                  </a:rPr>
                  <a:t>, una vez por cada una de las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observaciones de la muestra.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54" y="2580101"/>
                <a:ext cx="3973943" cy="3440110"/>
              </a:xfrm>
              <a:blipFill>
                <a:blip r:embed="rId2"/>
                <a:stretch>
                  <a:fillRect l="-461" t="-10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602808-8DC2-49DE-88D5-CA141F04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553" y="1437225"/>
            <a:ext cx="6429509" cy="399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19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Validación cruzada </a:t>
            </a:r>
            <a:b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(k-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fold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356271"/>
            <a:ext cx="3973943" cy="344011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Otro método de validación cruzada es el </a:t>
            </a:r>
            <a:r>
              <a:rPr lang="es-ES" dirty="0">
                <a:solidFill>
                  <a:srgbClr val="FFC000"/>
                </a:solidFill>
              </a:rPr>
              <a:t>k-</a:t>
            </a:r>
            <a:r>
              <a:rPr lang="es-ES" dirty="0" err="1">
                <a:solidFill>
                  <a:srgbClr val="FFC000"/>
                </a:solidFill>
              </a:rPr>
              <a:t>fold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cross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validation</a:t>
            </a:r>
            <a:r>
              <a:rPr lang="es-ES" dirty="0">
                <a:solidFill>
                  <a:srgbClr val="FFC000"/>
                </a:solidFill>
              </a:rPr>
              <a:t>.</a:t>
            </a:r>
          </a:p>
          <a:p>
            <a:endParaRPr lang="es-ES" dirty="0">
              <a:solidFill>
                <a:srgbClr val="FFC000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Pero no confundir este k con el del método 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 muy común el 10-fold </a:t>
            </a:r>
            <a:r>
              <a:rPr lang="es-ES" dirty="0" err="1">
                <a:solidFill>
                  <a:schemeClr val="bg1"/>
                </a:solidFill>
              </a:rPr>
              <a:t>cross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validation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1026" name="Picture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B1C7B5CC-823D-439F-BFDD-E6F63D75C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4967" y="2230019"/>
            <a:ext cx="6484297" cy="356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67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Clases balanceadas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615"/>
            <a:ext cx="9012098" cy="523738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Notemos que 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 no tiene en cuenta los números de observaciones en cada grupo ni las probabilidades de pertenencia de cada grupo.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Si las clases </a:t>
            </a:r>
            <a:r>
              <a:rPr lang="es-ES" dirty="0">
                <a:solidFill>
                  <a:srgbClr val="FFC000"/>
                </a:solidFill>
              </a:rPr>
              <a:t>no están balanceadas</a:t>
            </a:r>
            <a:r>
              <a:rPr lang="es-ES" dirty="0">
                <a:solidFill>
                  <a:schemeClr val="bg1"/>
                </a:solidFill>
              </a:rPr>
              <a:t>, por ejemplo, una o más clases tiene muchos más elementos que otra clase, </a:t>
            </a:r>
            <a:r>
              <a:rPr lang="es-ES" dirty="0" err="1">
                <a:solidFill>
                  <a:schemeClr val="bg1"/>
                </a:solidFill>
              </a:rPr>
              <a:t>kNN</a:t>
            </a:r>
            <a:r>
              <a:rPr lang="es-ES" dirty="0">
                <a:solidFill>
                  <a:schemeClr val="bg1"/>
                </a:solidFill>
              </a:rPr>
              <a:t> al igual que otros métodos de clasificación, puede </a:t>
            </a:r>
            <a:r>
              <a:rPr lang="es-ES" dirty="0">
                <a:solidFill>
                  <a:srgbClr val="92D050"/>
                </a:solidFill>
              </a:rPr>
              <a:t>sesgarse</a:t>
            </a:r>
            <a:r>
              <a:rPr lang="es-ES" dirty="0">
                <a:solidFill>
                  <a:schemeClr val="bg1"/>
                </a:solidFill>
              </a:rPr>
              <a:t> y clasificar las nuevas observaciones hacia las poblaciones más grandes.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estos casos, lo que se suele hacer es </a:t>
            </a:r>
            <a:r>
              <a:rPr lang="es-ES" dirty="0">
                <a:solidFill>
                  <a:srgbClr val="FFFF00"/>
                </a:solidFill>
              </a:rPr>
              <a:t>balancear las clases </a:t>
            </a:r>
            <a:r>
              <a:rPr lang="es-ES" dirty="0">
                <a:solidFill>
                  <a:schemeClr val="bg1"/>
                </a:solidFill>
              </a:rPr>
              <a:t>con algún método, por ejemplo:</a:t>
            </a:r>
          </a:p>
          <a:p>
            <a:pPr lvl="1">
              <a:buFont typeface="+mj-lt"/>
              <a:buAutoNum type="arabicPeriod"/>
            </a:pPr>
            <a:r>
              <a:rPr lang="es-ES" sz="1800" dirty="0">
                <a:solidFill>
                  <a:schemeClr val="bg1"/>
                </a:solidFill>
              </a:rPr>
              <a:t>Añadir copias muestrales de observaciones seleccionadas aleatoriamente de las poblaciones con menor representación (</a:t>
            </a:r>
            <a:r>
              <a:rPr lang="es-ES" sz="1800" dirty="0" err="1">
                <a:solidFill>
                  <a:srgbClr val="FFC000"/>
                </a:solidFill>
              </a:rPr>
              <a:t>over-sampling</a:t>
            </a:r>
            <a:r>
              <a:rPr lang="es-ES" sz="1800" dirty="0">
                <a:solidFill>
                  <a:schemeClr val="bg1"/>
                </a:solidFill>
              </a:rPr>
              <a:t>).</a:t>
            </a:r>
          </a:p>
          <a:p>
            <a:pPr lvl="1">
              <a:buFont typeface="+mj-lt"/>
              <a:buAutoNum type="arabicPeriod"/>
            </a:pPr>
            <a:r>
              <a:rPr lang="es-ES" sz="1800" dirty="0">
                <a:solidFill>
                  <a:schemeClr val="bg1"/>
                </a:solidFill>
              </a:rPr>
              <a:t>Eliminar observaciones de las poblaciones con más observaciones (</a:t>
            </a:r>
            <a:r>
              <a:rPr lang="es-ES" sz="1800" dirty="0" err="1">
                <a:solidFill>
                  <a:srgbClr val="92D050"/>
                </a:solidFill>
              </a:rPr>
              <a:t>under-sampling</a:t>
            </a:r>
            <a:r>
              <a:rPr lang="es-ES" sz="1800" dirty="0">
                <a:solidFill>
                  <a:schemeClr val="bg1"/>
                </a:solidFill>
              </a:rPr>
              <a:t>).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5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895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45204"/>
                <a:ext cx="9012098" cy="5237385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Apliquemos </a:t>
                </a:r>
                <a:r>
                  <a:rPr lang="es-ES" dirty="0" err="1">
                    <a:solidFill>
                      <a:schemeClr val="bg1"/>
                    </a:solidFill>
                  </a:rPr>
                  <a:t>kNN</a:t>
                </a:r>
                <a:r>
                  <a:rPr lang="es-ES" dirty="0">
                    <a:solidFill>
                      <a:schemeClr val="bg1"/>
                    </a:solidFill>
                  </a:rPr>
                  <a:t> a los datos de Iris, con una validación cruzada para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=1,…,20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La clasificación óptima es para </a:t>
                </a:r>
                <a14:m>
                  <m:oMath xmlns:m="http://schemas.openxmlformats.org/officeDocument/2006/math"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Con la siguiente tabla de contingencia para </a:t>
                </a:r>
                <a14:m>
                  <m:oMath xmlns:m="http://schemas.openxmlformats.org/officeDocument/2006/math"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=14 </m:t>
                    </m:r>
                  </m:oMath>
                </a14:m>
                <a:r>
                  <a:rPr lang="es-ES" sz="1800" dirty="0">
                    <a:solidFill>
                      <a:schemeClr val="bg1"/>
                    </a:solidFill>
                  </a:rPr>
                  <a:t>se halla el error o “</a:t>
                </a:r>
                <a:r>
                  <a:rPr lang="es-ES" dirty="0" err="1">
                    <a:solidFill>
                      <a:schemeClr val="bg1"/>
                    </a:solidFill>
                  </a:rPr>
                  <a:t>missclassification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rate</a:t>
                </a:r>
                <a:r>
                  <a:rPr lang="es-ES" dirty="0">
                    <a:solidFill>
                      <a:schemeClr val="bg1"/>
                    </a:solidFill>
                  </a:rPr>
                  <a:t> – MR”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45204"/>
                <a:ext cx="9012098" cy="5237385"/>
              </a:xfrm>
              <a:blipFill>
                <a:blip r:embed="rId2"/>
                <a:stretch>
                  <a:fillRect l="-135" t="-81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DD5A8FB-6CEC-4ACA-BBAB-48EE98A0E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730304"/>
              </p:ext>
            </p:extLst>
          </p:nvPr>
        </p:nvGraphicFramePr>
        <p:xfrm>
          <a:off x="911668" y="4700871"/>
          <a:ext cx="8633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85183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6684209"/>
                    </a:ext>
                  </a:extLst>
                </a:gridCol>
                <a:gridCol w="2355574">
                  <a:extLst>
                    <a:ext uri="{9D8B030D-6E8A-4147-A177-3AD203B41FA5}">
                      <a16:colId xmlns:a16="http://schemas.microsoft.com/office/drawing/2014/main" val="3464768127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92695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Clasif</a:t>
                      </a:r>
                      <a:r>
                        <a:rPr lang="es-ES" dirty="0"/>
                        <a:t> en </a:t>
                      </a:r>
                      <a:r>
                        <a:rPr lang="es-ES" dirty="0" err="1"/>
                        <a:t>Setosa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Clasif</a:t>
                      </a:r>
                      <a:r>
                        <a:rPr lang="es-ES" dirty="0"/>
                        <a:t> en </a:t>
                      </a:r>
                      <a:r>
                        <a:rPr lang="es-ES" dirty="0" err="1"/>
                        <a:t>Versicolor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Clasif</a:t>
                      </a:r>
                      <a:r>
                        <a:rPr lang="es-ES" dirty="0"/>
                        <a:t> en </a:t>
                      </a:r>
                      <a:r>
                        <a:rPr lang="es-ES" dirty="0" err="1"/>
                        <a:t>Virginica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3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Setosa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4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Versicolor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Virginica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3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79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895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45204"/>
                <a:ext cx="9012098" cy="52373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E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150</m:t>
                          </m:r>
                        </m:den>
                      </m:f>
                      <m:r>
                        <a:rPr lang="es-ES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0.02</m:t>
                      </m:r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sz="1800" dirty="0">
                    <a:solidFill>
                      <a:schemeClr val="bg1"/>
                    </a:solidFill>
                  </a:rPr>
                  <a:t>Esto significa que se espera un 2% de clasificaciones erróneas.</a:t>
                </a: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sz="1800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45204"/>
                <a:ext cx="9012098" cy="5237385"/>
              </a:xfrm>
              <a:blipFill>
                <a:blip r:embed="rId2"/>
                <a:stretch>
                  <a:fillRect l="-13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DD5A8FB-6CEC-4ACA-BBAB-48EE98A0E74D}"/>
              </a:ext>
            </a:extLst>
          </p:cNvPr>
          <p:cNvGraphicFramePr>
            <a:graphicFrameLocks noGrp="1"/>
          </p:cNvGraphicFramePr>
          <p:nvPr/>
        </p:nvGraphicFramePr>
        <p:xfrm>
          <a:off x="911668" y="4700871"/>
          <a:ext cx="8633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485183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6684209"/>
                    </a:ext>
                  </a:extLst>
                </a:gridCol>
                <a:gridCol w="2355574">
                  <a:extLst>
                    <a:ext uri="{9D8B030D-6E8A-4147-A177-3AD203B41FA5}">
                      <a16:colId xmlns:a16="http://schemas.microsoft.com/office/drawing/2014/main" val="3464768127"/>
                    </a:ext>
                  </a:extLst>
                </a:gridCol>
                <a:gridCol w="2213811">
                  <a:extLst>
                    <a:ext uri="{9D8B030D-6E8A-4147-A177-3AD203B41FA5}">
                      <a16:colId xmlns:a16="http://schemas.microsoft.com/office/drawing/2014/main" val="926959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Clasif</a:t>
                      </a:r>
                      <a:r>
                        <a:rPr lang="es-ES" dirty="0"/>
                        <a:t> en </a:t>
                      </a:r>
                      <a:r>
                        <a:rPr lang="es-ES" dirty="0" err="1"/>
                        <a:t>Setosa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Clasif</a:t>
                      </a:r>
                      <a:r>
                        <a:rPr lang="es-ES" dirty="0"/>
                        <a:t> en </a:t>
                      </a:r>
                      <a:r>
                        <a:rPr lang="es-ES" dirty="0" err="1"/>
                        <a:t>Versicolor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Clasif</a:t>
                      </a:r>
                      <a:r>
                        <a:rPr lang="es-ES" dirty="0"/>
                        <a:t> en </a:t>
                      </a:r>
                      <a:r>
                        <a:rPr lang="es-ES" dirty="0" err="1"/>
                        <a:t>Virginica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33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Setosa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4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Versicolor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Virginica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43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96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895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125B44-7B23-4740-8EE3-1091023D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89" y="1459832"/>
            <a:ext cx="7152381" cy="5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936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895"/>
          </a:xfrm>
        </p:spPr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080937-0086-4F27-8D8D-FA8AE736F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88" y="1445859"/>
            <a:ext cx="7152381" cy="5057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876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83327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rgbClr val="FFC000"/>
                    </a:solidFill>
                  </a:rPr>
                  <a:t>k-</a:t>
                </a:r>
                <a:r>
                  <a:rPr lang="es-ES" dirty="0" err="1">
                    <a:solidFill>
                      <a:srgbClr val="FFC000"/>
                    </a:solidFill>
                  </a:rPr>
                  <a:t>Nearest</a:t>
                </a:r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r>
                  <a:rPr lang="es-ES" dirty="0" err="1">
                    <a:solidFill>
                      <a:srgbClr val="FFC000"/>
                    </a:solidFill>
                  </a:rPr>
                  <a:t>Neighbors</a:t>
                </a:r>
                <a:r>
                  <a:rPr lang="es-ES" dirty="0">
                    <a:solidFill>
                      <a:srgbClr val="FFC000"/>
                    </a:solidFill>
                  </a:rPr>
                  <a:t> o k vecinos más cercanos: </a:t>
                </a:r>
                <a:r>
                  <a:rPr lang="es-ES" dirty="0">
                    <a:solidFill>
                      <a:schemeClr val="bg1"/>
                    </a:solidFill>
                  </a:rPr>
                  <a:t>es un método de clasificación </a:t>
                </a:r>
                <a:r>
                  <a:rPr lang="es-ES" dirty="0">
                    <a:solidFill>
                      <a:srgbClr val="92D050"/>
                    </a:solidFill>
                  </a:rPr>
                  <a:t>no paramétrico</a:t>
                </a:r>
                <a:r>
                  <a:rPr lang="es-ES" dirty="0">
                    <a:solidFill>
                      <a:schemeClr val="bg1"/>
                    </a:solidFill>
                  </a:rPr>
                  <a:t>, es decir, no requiere asumir ninguna distribución para la variable aleatoria </a:t>
                </a:r>
                <a14:m>
                  <m:oMath xmlns:m="http://schemas.openxmlformats.org/officeDocument/2006/math">
                    <m:r>
                      <a:rPr lang="es-ES" b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Este método no requiere estimar las probabilidades desconocidas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E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para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de que un elemento seleccionado al azar provenga de la población </a:t>
                </a:r>
                <a14:m>
                  <m:oMath xmlns:m="http://schemas.openxmlformats.org/officeDocument/2006/math">
                    <m:r>
                      <a:rPr lang="es-E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83327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0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53937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La idea es buscar, para la </a:t>
                </a:r>
                <a:r>
                  <a:rPr lang="es-ES" dirty="0">
                    <a:solidFill>
                      <a:srgbClr val="FFC000"/>
                    </a:solidFill>
                  </a:rPr>
                  <a:t>nueva observación </a:t>
                </a:r>
                <a:r>
                  <a:rPr lang="es-ES" dirty="0">
                    <a:solidFill>
                      <a:schemeClr val="bg1"/>
                    </a:solidFill>
                  </a:rPr>
                  <a:t>que queremos clasificar, </a:t>
                </a:r>
                <a:r>
                  <a:rPr lang="es-ES" dirty="0">
                    <a:solidFill>
                      <a:srgbClr val="92D050"/>
                    </a:solidFill>
                  </a:rPr>
                  <a:t>sus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vecinos más cercanos</a:t>
                </a:r>
                <a:r>
                  <a:rPr lang="es-ES" dirty="0">
                    <a:solidFill>
                      <a:schemeClr val="bg1"/>
                    </a:solidFill>
                  </a:rPr>
                  <a:t>, es decir, las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observaciones más cercanas respecto a una medida de distancia.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53937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16E86847-B6A7-4253-A973-05BA6C35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873" y="2855494"/>
            <a:ext cx="4202557" cy="36986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09FAEA7D-E315-4A01-AD1A-C9B8271C4E6B}"/>
              </a:ext>
            </a:extLst>
          </p:cNvPr>
          <p:cNvSpPr/>
          <p:nvPr/>
        </p:nvSpPr>
        <p:spPr>
          <a:xfrm>
            <a:off x="4383267" y="4359927"/>
            <a:ext cx="673768" cy="689811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s-E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6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95F535-E27A-4C8B-92C0-F2AF3BDB5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889" y="1717384"/>
            <a:ext cx="4770120" cy="45310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8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>
                    <a:solidFill>
                      <a:schemeClr val="bg1"/>
                    </a:solidFill>
                  </a:rPr>
                  <a:t>El algoritmo es el siguiente: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Definimos una medida de </a:t>
                </a:r>
                <a:r>
                  <a:rPr lang="es-ES" dirty="0">
                    <a:solidFill>
                      <a:srgbClr val="FFC000"/>
                    </a:solidFill>
                  </a:rPr>
                  <a:t>distancia</a:t>
                </a:r>
                <a:r>
                  <a:rPr lang="es-ES" dirty="0">
                    <a:solidFill>
                      <a:schemeClr val="bg1"/>
                    </a:solidFill>
                  </a:rPr>
                  <a:t> adecuada para las observaciones.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Calculamos la distancia entre la </a:t>
                </a:r>
                <a:r>
                  <a:rPr lang="es-ES" dirty="0">
                    <a:solidFill>
                      <a:srgbClr val="92D050"/>
                    </a:solidFill>
                  </a:rPr>
                  <a:t>nueva observación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que queremos clasificar, y las observaciones que tenemos en nuestra matriz de datos </a:t>
                </a:r>
                <a14:m>
                  <m:oMath xmlns:m="http://schemas.openxmlformats.org/officeDocument/2006/math">
                    <m:r>
                      <a:rPr lang="es-E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Seleccionamos las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rgbClr val="FFFF00"/>
                    </a:solidFill>
                  </a:rPr>
                  <a:t> observaciones más cercanas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s-ES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y miramos a qué grupo pertenecen.</a:t>
                </a: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r>
                  <a:rPr lang="es-ES" dirty="0">
                    <a:solidFill>
                      <a:schemeClr val="bg1"/>
                    </a:solidFill>
                  </a:rPr>
                  <a:t>Clasificamos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>
                            <a:solidFill>
                              <a:schemeClr val="bg1"/>
                            </a:solidFill>
                          </a:rPr>
                        </m:ctrlPr>
                      </m:sSubPr>
                      <m:e>
                        <m:r>
                          <a:rPr lang="es-ES" b="1" i="0">
                            <a:solidFill>
                              <a:schemeClr val="bg1"/>
                            </a:solidFill>
                          </a:rPr>
                          <m:t>𝐱</m:t>
                        </m:r>
                      </m:e>
                      <m:sub>
                        <m:r>
                          <a:rPr lang="es-ES">
                            <a:solidFill>
                              <a:schemeClr val="bg1"/>
                            </a:solidFill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en la población a la que pertenece una </a:t>
                </a:r>
                <a:r>
                  <a:rPr lang="es-ES" dirty="0">
                    <a:solidFill>
                      <a:srgbClr val="00B0F0"/>
                    </a:solidFill>
                  </a:rPr>
                  <a:t>mayor proporción</a:t>
                </a:r>
                <a:r>
                  <a:rPr lang="es-ES" dirty="0">
                    <a:solidFill>
                      <a:schemeClr val="bg1"/>
                    </a:solidFill>
                  </a:rPr>
                  <a:t> de sus </a:t>
                </a:r>
                <a14:m>
                  <m:oMath xmlns:m="http://schemas.openxmlformats.org/officeDocument/2006/math">
                    <m:r>
                      <a:rPr lang="es-ES">
                        <a:solidFill>
                          <a:schemeClr val="bg1"/>
                        </a:solidFill>
                      </a:rPr>
                      <m:t>𝒌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 vecinos.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  <a:blipFill>
                <a:blip r:embed="rId2"/>
                <a:stretch>
                  <a:fillRect l="-567" t="-865" r="-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37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Cuando las variables tienen distintas unidades de medida es recomendable escalar o normalizar para que las distancias no se vean influenciadas por las magnitudes.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Escalar resulta en un rango entre 0 y 1: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Normalizar devuelve una variable centrada en media cero con desviación típica 1:</a:t>
                </a:r>
              </a:p>
              <a:p>
                <a:endParaRPr lang="es-E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E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E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s-E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es-E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acc>
                            </m:e>
                          </m:func>
                        </m:num>
                        <m:den>
                          <m:r>
                            <a:rPr lang="es-E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2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Neighbors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Una decisión que hay que tomar es: </a:t>
                </a:r>
                <a:r>
                  <a:rPr lang="es-ES" dirty="0">
                    <a:solidFill>
                      <a:srgbClr val="92D050"/>
                    </a:solidFill>
                  </a:rPr>
                  <a:t>¿qué valor de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rgbClr val="92D050"/>
                    </a:solidFill>
                  </a:rPr>
                  <a:t> se debe seleccionar?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s-ES" sz="2000" b="1" dirty="0">
                  <a:solidFill>
                    <a:srgbClr val="92D05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8952"/>
                <a:ext cx="8596668" cy="4932584"/>
              </a:xfrm>
              <a:blipFill>
                <a:blip r:embed="rId2"/>
                <a:stretch>
                  <a:fillRect l="-142" t="-86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D98A6201-DF1E-4253-8497-D5D20B6B33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2418347"/>
            <a:ext cx="4044616" cy="4044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Validación cruzada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615"/>
            <a:ext cx="8596668" cy="493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La </a:t>
            </a:r>
            <a:r>
              <a:rPr lang="es-ES" dirty="0">
                <a:solidFill>
                  <a:srgbClr val="FFC000"/>
                </a:solidFill>
              </a:rPr>
              <a:t>validación cruzada o </a:t>
            </a:r>
            <a:r>
              <a:rPr lang="es-ES" dirty="0" err="1">
                <a:solidFill>
                  <a:srgbClr val="FFC000"/>
                </a:solidFill>
              </a:rPr>
              <a:t>cross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validation</a:t>
            </a:r>
            <a:r>
              <a:rPr lang="es-ES" dirty="0">
                <a:solidFill>
                  <a:schemeClr val="bg1"/>
                </a:solidFill>
              </a:rPr>
              <a:t> es un método muy útil para evaluar el rendimiento de los métodos estadísticos, en este caso, el de clasificación.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</a:rPr>
              <a:t>Consiste en, dada una muestra y un modelo que depende de ciertos de parámetros: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Dividimos la muestra en dos </a:t>
            </a:r>
            <a:r>
              <a:rPr lang="es-ES" dirty="0" err="1">
                <a:solidFill>
                  <a:schemeClr val="bg1"/>
                </a:solidFill>
              </a:rPr>
              <a:t>sub-muestras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Usamos la primera </a:t>
            </a:r>
            <a:r>
              <a:rPr lang="es-ES" dirty="0" err="1">
                <a:solidFill>
                  <a:schemeClr val="bg1"/>
                </a:solidFill>
              </a:rPr>
              <a:t>sub-muestra</a:t>
            </a:r>
            <a:r>
              <a:rPr lang="es-ES" dirty="0">
                <a:solidFill>
                  <a:schemeClr val="bg1"/>
                </a:solidFill>
              </a:rPr>
              <a:t> para estimar los parámetros del modelo.</a:t>
            </a:r>
          </a:p>
          <a:p>
            <a:pP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s-ES" dirty="0">
                <a:solidFill>
                  <a:schemeClr val="bg1"/>
                </a:solidFill>
              </a:rPr>
              <a:t>Usamos la segunda </a:t>
            </a:r>
            <a:r>
              <a:rPr lang="es-ES" dirty="0" err="1">
                <a:solidFill>
                  <a:schemeClr val="bg1"/>
                </a:solidFill>
              </a:rPr>
              <a:t>sub-muestra</a:t>
            </a:r>
            <a:r>
              <a:rPr lang="es-ES" dirty="0">
                <a:solidFill>
                  <a:schemeClr val="bg1"/>
                </a:solidFill>
              </a:rPr>
              <a:t> para validar el rendimiento del método o modelo con los parámetros que han sido estimados con la primera </a:t>
            </a:r>
            <a:r>
              <a:rPr lang="es-ES" dirty="0" err="1">
                <a:solidFill>
                  <a:schemeClr val="bg1"/>
                </a:solidFill>
              </a:rPr>
              <a:t>sub-muestra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1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Validación cruzada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leave-one-out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8319"/>
                <a:ext cx="9012098" cy="5237385"/>
              </a:xfrm>
            </p:spPr>
            <p:txBody>
              <a:bodyPr>
                <a:normAutofit/>
              </a:bodyPr>
              <a:lstStyle/>
              <a:p>
                <a:r>
                  <a:rPr lang="es-ES" dirty="0">
                    <a:solidFill>
                      <a:srgbClr val="FFC000"/>
                    </a:solidFill>
                  </a:rPr>
                  <a:t>Leave</a:t>
                </a:r>
                <a:r>
                  <a:rPr lang="es-ES" dirty="0" err="1">
                    <a:solidFill>
                      <a:srgbClr val="FFC000"/>
                    </a:solidFill>
                  </a:rPr>
                  <a:t>-one-out</a:t>
                </a:r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r>
                  <a:rPr lang="es-ES" dirty="0" err="1">
                    <a:solidFill>
                      <a:srgbClr val="FFC000"/>
                    </a:solidFill>
                  </a:rPr>
                  <a:t>cross</a:t>
                </a:r>
                <a:r>
                  <a:rPr lang="es-ES" dirty="0">
                    <a:solidFill>
                      <a:srgbClr val="FFC000"/>
                    </a:solidFill>
                  </a:rPr>
                  <a:t> </a:t>
                </a:r>
                <a:r>
                  <a:rPr lang="es-ES" dirty="0" err="1">
                    <a:solidFill>
                      <a:srgbClr val="FFC000"/>
                    </a:solidFill>
                  </a:rPr>
                  <a:t>validation</a:t>
                </a:r>
                <a:r>
                  <a:rPr lang="es-ES" dirty="0">
                    <a:solidFill>
                      <a:schemeClr val="bg1"/>
                    </a:solidFill>
                  </a:rPr>
                  <a:t> es un caso particular de validación cruzada, donde la segunda </a:t>
                </a:r>
                <a:r>
                  <a:rPr lang="es-ES" dirty="0" err="1">
                    <a:solidFill>
                      <a:schemeClr val="bg1"/>
                    </a:solidFill>
                  </a:rPr>
                  <a:t>sub-muestra</a:t>
                </a:r>
                <a:r>
                  <a:rPr lang="es-ES" dirty="0">
                    <a:solidFill>
                      <a:schemeClr val="bg1"/>
                    </a:solidFill>
                  </a:rPr>
                  <a:t> consiste en </a:t>
                </a:r>
                <a:r>
                  <a:rPr lang="es-ES" dirty="0">
                    <a:solidFill>
                      <a:srgbClr val="92D050"/>
                    </a:solidFill>
                  </a:rPr>
                  <a:t>sólo una observación </a:t>
                </a:r>
                <a:r>
                  <a:rPr lang="es-ES" dirty="0">
                    <a:solidFill>
                      <a:schemeClr val="bg1"/>
                    </a:solidFill>
                  </a:rPr>
                  <a:t>de la muestra.</a:t>
                </a:r>
              </a:p>
              <a:p>
                <a:pPr marL="0" indent="0">
                  <a:buNone/>
                </a:pPr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parámetro que queremos encontrar en este caso es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chemeClr val="bg1"/>
                    </a:solidFill>
                  </a:rPr>
                  <a:t>, así que repetiríamos el procedimiento para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r>
                  <a:rPr lang="es-ES" dirty="0">
                    <a:solidFill>
                      <a:schemeClr val="bg1"/>
                    </a:solidFill>
                  </a:rPr>
                  <a:t>El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" dirty="0">
                    <a:solidFill>
                      <a:srgbClr val="FFFF00"/>
                    </a:solidFill>
                  </a:rPr>
                  <a:t> óptimo </a:t>
                </a:r>
                <a:r>
                  <a:rPr lang="es-ES" dirty="0">
                    <a:solidFill>
                      <a:schemeClr val="bg1"/>
                    </a:solidFill>
                  </a:rPr>
                  <a:t>es el que dé menor error de “observaciones mal clasificadas” (</a:t>
                </a:r>
                <a:r>
                  <a:rPr lang="es-ES" dirty="0" err="1">
                    <a:solidFill>
                      <a:schemeClr val="bg1"/>
                    </a:solidFill>
                  </a:rPr>
                  <a:t>missclassification</a:t>
                </a:r>
                <a:r>
                  <a:rPr lang="es-ES" dirty="0">
                    <a:solidFill>
                      <a:schemeClr val="bg1"/>
                    </a:solidFill>
                  </a:rPr>
                  <a:t> </a:t>
                </a:r>
                <a:r>
                  <a:rPr lang="es-ES" dirty="0" err="1">
                    <a:solidFill>
                      <a:schemeClr val="bg1"/>
                    </a:solidFill>
                  </a:rPr>
                  <a:t>rate</a:t>
                </a:r>
                <a:r>
                  <a:rPr lang="es-ES" dirty="0">
                    <a:solidFill>
                      <a:schemeClr val="bg1"/>
                    </a:solidFill>
                  </a:rPr>
                  <a:t> - MR):</a:t>
                </a: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endParaRPr lang="es-E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𝑚𝑎𝑙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𝑐𝑙𝑎𝑠𝑖𝑓𝑖𝑐𝑎𝑑𝑎𝑠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𝑜𝑏𝑠𝑒𝑟𝑣𝑎𝑐𝑖𝑜𝑛𝑒𝑠</m:t>
                          </m:r>
                        </m:den>
                      </m:f>
                    </m:oMath>
                  </m:oMathPara>
                </a14:m>
                <a:endParaRPr lang="es-ES" dirty="0">
                  <a:solidFill>
                    <a:schemeClr val="bg1"/>
                  </a:solidFill>
                </a:endParaRPr>
              </a:p>
              <a:p>
                <a:pPr>
                  <a:buFont typeface="+mj-lt"/>
                  <a:buAutoNum type="arabicPeriod"/>
                </a:pPr>
                <a:endParaRPr lang="es-E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6A2DA2D-AD6F-4253-8DB1-A84FE4693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8319"/>
                <a:ext cx="9012098" cy="5237385"/>
              </a:xfrm>
              <a:blipFill>
                <a:blip r:embed="rId2"/>
                <a:stretch>
                  <a:fillRect l="-135" t="-698" r="-54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957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711</Words>
  <Application>Microsoft Office PowerPoint</Application>
  <PresentationFormat>Panorámica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Trebuchet MS</vt:lpstr>
      <vt:lpstr>Wingdings 3</vt:lpstr>
      <vt:lpstr>Tema de Office</vt:lpstr>
      <vt:lpstr>Faceta</vt:lpstr>
      <vt:lpstr> kNN</vt:lpstr>
      <vt:lpstr>k-Nearest Neighbors</vt:lpstr>
      <vt:lpstr>k-Nearest Neighbors</vt:lpstr>
      <vt:lpstr>k-Nearest Neighbors</vt:lpstr>
      <vt:lpstr>k-Nearest Neighbors</vt:lpstr>
      <vt:lpstr>k-Nearest Neighbors</vt:lpstr>
      <vt:lpstr>k-Nearest Neighbors</vt:lpstr>
      <vt:lpstr>Validación cruzada</vt:lpstr>
      <vt:lpstr>Validación cruzada (leave-one-out)</vt:lpstr>
      <vt:lpstr>Validación cruzada  (leave-one-out)</vt:lpstr>
      <vt:lpstr>Validación cruzada  (k-fold cross validation)</vt:lpstr>
      <vt:lpstr>Clases balanceadas</vt:lpstr>
      <vt:lpstr>Ejemplo</vt:lpstr>
      <vt:lpstr>Ejemplo</vt:lpstr>
      <vt:lpstr>Ejemplo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kNN</dc:title>
  <dc:creator>Elisa Cabana</dc:creator>
  <cp:lastModifiedBy>Elisa Cabana</cp:lastModifiedBy>
  <cp:revision>12</cp:revision>
  <dcterms:created xsi:type="dcterms:W3CDTF">2020-02-16T15:35:21Z</dcterms:created>
  <dcterms:modified xsi:type="dcterms:W3CDTF">2020-02-16T17:30:30Z</dcterms:modified>
</cp:coreProperties>
</file>