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358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Clasificación</a:t>
            </a:r>
            <a:r>
              <a:rPr lang="en-US" sz="4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bayesiana</a:t>
            </a:r>
            <a:endParaRPr lang="en-US" sz="4000" kern="120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discriminante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6979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 resumen, en el análisis discriminante lineal estamos asumiendo que conocemos las </a:t>
                </a:r>
                <a:r>
                  <a:rPr lang="es-ES" dirty="0">
                    <a:solidFill>
                      <a:srgbClr val="FFC000"/>
                    </a:solidFill>
                  </a:rPr>
                  <a:t>probabilidades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los parámetros de las distribuciones Normales, es decir, las </a:t>
                </a:r>
                <a:r>
                  <a:rPr lang="es-ES" dirty="0">
                    <a:solidFill>
                      <a:srgbClr val="92D050"/>
                    </a:solidFill>
                  </a:rPr>
                  <a:t>medias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la </a:t>
                </a:r>
                <a:r>
                  <a:rPr lang="es-ES" dirty="0">
                    <a:solidFill>
                      <a:srgbClr val="FFFF00"/>
                    </a:solidFill>
                  </a:rPr>
                  <a:t>matriz de covarianza </a:t>
                </a:r>
                <a:r>
                  <a:rPr lang="es-ES" dirty="0">
                    <a:solidFill>
                      <a:schemeClr val="bg1"/>
                    </a:solidFill>
                  </a:rPr>
                  <a:t>común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 la práctica esto no siempre es así, por lo que al final tendremos que </a:t>
                </a:r>
                <a:r>
                  <a:rPr lang="es-ES" dirty="0">
                    <a:solidFill>
                      <a:srgbClr val="00B0F0"/>
                    </a:solidFill>
                  </a:rPr>
                  <a:t>estimar</a:t>
                </a:r>
                <a:r>
                  <a:rPr lang="es-ES" dirty="0">
                    <a:solidFill>
                      <a:schemeClr val="bg1"/>
                    </a:solidFill>
                  </a:rPr>
                  <a:t> estas cantidades.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69796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79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discriminante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6979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Para hacer estas estimaciones, podemos considerar que la matriz de datos puede subdividirse en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matrices correspondientes a las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poblaciones.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Entonces si tenemos una matriz de datos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la subdividiremos por filas separando los grupos cuyos tamaños muestrales son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tales que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Las probabilidades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pueden estimarse con las proporciones de los datos que pertenecen a cada grupo: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69796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93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discriminante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6979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Los vectores de medias en cada grupo pueden estimarse como la media muestral dentro del grupo: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observaciones dentro del grupo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matriz de covarianza común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puede estimarse como: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la matriz de covarianza muestral de los elementos del grupo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69796"/>
                <a:ext cx="8596668" cy="4932584"/>
              </a:xfrm>
              <a:blipFill>
                <a:blip r:embed="rId2"/>
                <a:stretch>
                  <a:fillRect l="-567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70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discriminante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69796"/>
                <a:ext cx="8596668" cy="4932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bSup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la matriz de covarianza muestral de los elementos del grupo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Usando estos estimadores se puede calcular ya la regla de análisis discriminante lineal.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Para evaluarla habría que hacer validación cruzada.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69796"/>
                <a:ext cx="8596668" cy="4932584"/>
              </a:xfr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95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discriminante cuadrático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6979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Cuando las hipótesis que hemos asumido antes cambian, y asumimos que las densidades son Normales pero que las medias y las matrices de covarianza son distintas entre los grupos, estamos en presencia del </a:t>
                </a:r>
                <a:r>
                  <a:rPr lang="es-ES" dirty="0">
                    <a:solidFill>
                      <a:srgbClr val="FFC000"/>
                    </a:solidFill>
                  </a:rPr>
                  <a:t>análisis discriminante cuadrático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Entonces en la población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la variable se distribuye: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Y el criterio se convierte en maximizar: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69796"/>
                <a:ext cx="8596668" cy="4932584"/>
              </a:xfrm>
              <a:blipFill>
                <a:blip r:embed="rId2"/>
                <a:stretch>
                  <a:fillRect l="-142" t="-865" r="-11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43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discriminante cuadrático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8744"/>
                <a:ext cx="8596668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Lo cual se puede reducir 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depende cuadráticamente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el método se denomina análisis discriminante cuadrático.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Lo cual lleva a la siguiente expresión: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la distancia de Mahalanobis al cuadrado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8744"/>
                <a:ext cx="8596668" cy="4932584"/>
              </a:xfrm>
              <a:blipFill>
                <a:blip r:embed="rId2"/>
                <a:stretch>
                  <a:fillRect l="-567" t="-1360" r="-10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0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Clasificación bayesiana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416"/>
            <a:ext cx="8596668" cy="493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Se basa en el </a:t>
            </a:r>
            <a:r>
              <a:rPr lang="es-ES" dirty="0">
                <a:solidFill>
                  <a:srgbClr val="92D050"/>
                </a:solidFill>
              </a:rPr>
              <a:t>Teorema de Bayes</a:t>
            </a:r>
            <a:r>
              <a:rPr lang="es-ES" dirty="0">
                <a:solidFill>
                  <a:schemeClr val="bg1"/>
                </a:solidFill>
              </a:rPr>
              <a:t>, por lo que es un modelo probabilístico.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FFC000"/>
                </a:solidFill>
              </a:rPr>
              <a:t>IDEA: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Clasificar o asignar la nueva observación a la población con mayor probabilidad de haberla generado.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0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Clasificación bayesiana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Supongamos que conocemos las funciones de densidades para cada una de las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poblaciones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Usando el Teorema de Bayes la probabilidad de que la nueva observación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haya sido generada por la población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para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probabilidades de que una observación provenga de la población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-ésima.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36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Clasificación bayesiana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 otras palabras, clasificamos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en la población k-esima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si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s-ES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es la probabilidad máxima </a:t>
                </a:r>
                <a:r>
                  <a:rPr lang="es-ES" dirty="0">
                    <a:solidFill>
                      <a:schemeClr val="bg1"/>
                    </a:solidFill>
                  </a:rPr>
                  <a:t>dentro de todas las posibles considerando el total 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poblaciones.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Este criterio es equivalente a decir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es máximo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 particular, si se cumple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entonces las condiciones para clasificarla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sea máxima.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Esto quiere decir que clasificaremos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en la población que tenga </a:t>
                </a:r>
                <a:r>
                  <a:rPr lang="es-ES" dirty="0">
                    <a:solidFill>
                      <a:srgbClr val="92D050"/>
                    </a:solidFill>
                  </a:rPr>
                  <a:t>mayor valor de densidad en esa observación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64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Clasificación bayesiana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98131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Veamos qué pasa si asumimos que las funciones de densidad de las poblaciones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Normales.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Primero supongamos que tienen diferentes vectores de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pero la misma matriz de covarianza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Con estas suposiciones, en el grupo de la población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la variable aleatoria multivariante se distribuye como: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98131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22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Clasificación bayesiana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Según la regla de clasificación bayesiana, clasificaríamos el nuevo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en la población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 maximice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 es dada por: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Tomando logaritmos y eliminando constantes esto es equivalente a clasificar el nuevo elemento en la población que maximice la expresión: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41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Clasificación bayesiana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84785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La expresión anterior es igual a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Consecuentemente, la regla bayesiana se reduce a clasificar el nuevo elemento en la población que maximice:</a:t>
                </a:r>
              </a:p>
              <a:p>
                <a:pPr marL="0" indent="0">
                  <a:buNone/>
                </a:pPr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no depende de la población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Como la expresión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depende linealmente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el método se denomina </a:t>
                </a:r>
                <a:r>
                  <a:rPr lang="es-ES" b="1" dirty="0">
                    <a:solidFill>
                      <a:srgbClr val="92D050"/>
                    </a:solidFill>
                  </a:rPr>
                  <a:t>análisis discriminante lineal.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84785"/>
                <a:ext cx="8596668" cy="4932584"/>
              </a:xfrm>
              <a:blipFill>
                <a:blip r:embed="rId2"/>
                <a:stretch>
                  <a:fillRect l="-567" t="-7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99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discriminante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84785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Cuando además, asumimos que las probabilidades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, el </a:t>
                </a:r>
                <a:r>
                  <a:rPr lang="es-ES" b="1" dirty="0">
                    <a:solidFill>
                      <a:srgbClr val="92D050"/>
                    </a:solidFill>
                  </a:rPr>
                  <a:t>clasificador o análisis discriminante lineal</a:t>
                </a:r>
                <a:r>
                  <a:rPr lang="es-ES" dirty="0">
                    <a:solidFill>
                      <a:schemeClr val="bg1"/>
                    </a:solidFill>
                  </a:rPr>
                  <a:t>, tiene una interesante interpretación.</a:t>
                </a:r>
              </a:p>
              <a:p>
                <a:endParaRPr lang="es-ES" b="1" dirty="0">
                  <a:solidFill>
                    <a:srgbClr val="92D050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Si las probabilidades son iguales, la expresión a </a:t>
                </a:r>
                <a:r>
                  <a:rPr lang="es-ES" dirty="0">
                    <a:solidFill>
                      <a:srgbClr val="FFC000"/>
                    </a:solidFill>
                  </a:rPr>
                  <a:t>maximizar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resulta equivalente a </a:t>
                </a:r>
                <a:r>
                  <a:rPr lang="es-ES" dirty="0">
                    <a:solidFill>
                      <a:srgbClr val="00B0F0"/>
                    </a:solidFill>
                  </a:rPr>
                  <a:t>minimizar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Que quiere decir que </a:t>
                </a:r>
                <a:r>
                  <a:rPr lang="es-ES" dirty="0">
                    <a:solidFill>
                      <a:srgbClr val="FFFF00"/>
                    </a:solidFill>
                  </a:rPr>
                  <a:t>clasificaremos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FFFF00"/>
                    </a:solidFill>
                  </a:rPr>
                  <a:t> a la población cuyo vector de medias es el más cercano en términos de la Distancia de Mahalanobis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84785"/>
                <a:ext cx="8596668" cy="4932584"/>
              </a:xfrm>
              <a:blipFill>
                <a:blip r:embed="rId2"/>
                <a:stretch>
                  <a:fillRect l="-567" t="-7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72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discriminante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84785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De hecho la regla discriminante lineal se puede poner en función de la Distancia de Mahalanobis: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ES" b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𝐱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ES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ES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ES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𝑔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p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la distancia de Mahalanobis al cuadrado entre la nueva observación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la media del grupo en cuestión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84785"/>
                <a:ext cx="8596668" cy="4932584"/>
              </a:xfrm>
              <a:blipFill>
                <a:blip r:embed="rId2"/>
                <a:stretch>
                  <a:fillRect l="-567" t="-7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133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943</Words>
  <Application>Microsoft Office PowerPoint</Application>
  <PresentationFormat>Panorámica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 Clasificación bayesiana</vt:lpstr>
      <vt:lpstr>Clasificación bayesiana</vt:lpstr>
      <vt:lpstr>Clasificación bayesiana</vt:lpstr>
      <vt:lpstr>Clasificación bayesiana</vt:lpstr>
      <vt:lpstr>Clasificación bayesiana</vt:lpstr>
      <vt:lpstr>Clasificación bayesiana</vt:lpstr>
      <vt:lpstr>Clasificación bayesiana</vt:lpstr>
      <vt:lpstr>Análisis discriminante lineal</vt:lpstr>
      <vt:lpstr>Análisis discriminante lineal</vt:lpstr>
      <vt:lpstr>Análisis discriminante lineal</vt:lpstr>
      <vt:lpstr>Análisis discriminante lineal</vt:lpstr>
      <vt:lpstr>Análisis discriminante lineal</vt:lpstr>
      <vt:lpstr>Análisis discriminante lineal</vt:lpstr>
      <vt:lpstr>Análisis discriminante cuadrático</vt:lpstr>
      <vt:lpstr>Análisis discriminante cuadrático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kNN</dc:title>
  <dc:creator>Elisa Cabana</dc:creator>
  <cp:lastModifiedBy>Elisa Cabana</cp:lastModifiedBy>
  <cp:revision>33</cp:revision>
  <dcterms:created xsi:type="dcterms:W3CDTF">2020-02-16T15:35:21Z</dcterms:created>
  <dcterms:modified xsi:type="dcterms:W3CDTF">2020-02-18T18:42:55Z</dcterms:modified>
</cp:coreProperties>
</file>