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270" r:id="rId5"/>
    <p:sldId id="295" r:id="rId6"/>
    <p:sldId id="284" r:id="rId7"/>
    <p:sldId id="297" r:id="rId8"/>
    <p:sldId id="299" r:id="rId9"/>
    <p:sldId id="30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F4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Histograma</a:t>
            </a:r>
            <a:endParaRPr lang="en-US" sz="5400" kern="12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52D506DA-C85A-40C9-9A95-E8089EF0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0681"/>
            <a:ext cx="5309321" cy="359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es un histograma?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8000"/>
            <a:ext cx="8596668" cy="4267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gráfico que nos da información sobre: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distribución de una variable aleatoria.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Posible multimodalidad.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Asimetría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Localización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Dispersión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Atípicos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sz="20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histograma</a:t>
            </a: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una representación gráfica de </a:t>
            </a:r>
            <a:r>
              <a:rPr lang="es-ES" sz="20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frecuencias</a:t>
            </a: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Vamos a asumir que estamos trabajando con </a:t>
            </a:r>
            <a:r>
              <a:rPr lang="es-ES" sz="2000" b="1" i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sola variable aleatoria</a:t>
            </a: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una variable aleatoria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54" y="2160590"/>
                <a:ext cx="3973943" cy="3440110"/>
              </a:xfrm>
            </p:spPr>
            <p:txBody>
              <a:bodyPr>
                <a:normAutofit/>
              </a:bodyPr>
              <a:lstStyle/>
              <a:p>
                <a:r>
                  <a:rPr lang="es-ES" sz="1800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r>
                      <a:rPr lang="es-ES" b="1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una variable aleatoria en el espacio </a:t>
                </a:r>
                <a:r>
                  <a:rPr lang="es-ES" sz="1800" dirty="0">
                    <a:solidFill>
                      <a:srgbClr val="92D050"/>
                    </a:solidFill>
                  </a:rPr>
                  <a:t>univariante</a:t>
                </a:r>
                <a:r>
                  <a:rPr lang="es-E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s-ES" sz="1800" dirty="0">
                    <a:solidFill>
                      <a:schemeClr val="bg1"/>
                    </a:solidFill>
                  </a:rPr>
                  <a:t>Cuyos datos están agrupados en intervalos.</a:t>
                </a:r>
              </a:p>
              <a:p>
                <a:endParaRPr lang="es-E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54" y="2160590"/>
                <a:ext cx="3973943" cy="3440110"/>
              </a:xfrm>
              <a:blipFill>
                <a:blip r:embed="rId2"/>
                <a:stretch>
                  <a:fillRect l="-461" t="-10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28CCA01-F198-4155-8620-71BE96D2F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968310"/>
              </p:ext>
            </p:extLst>
          </p:nvPr>
        </p:nvGraphicFramePr>
        <p:xfrm>
          <a:off x="6096001" y="1082357"/>
          <a:ext cx="5143501" cy="4680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837">
                  <a:extLst>
                    <a:ext uri="{9D8B030D-6E8A-4147-A177-3AD203B41FA5}">
                      <a16:colId xmlns:a16="http://schemas.microsoft.com/office/drawing/2014/main" val="3710224303"/>
                    </a:ext>
                  </a:extLst>
                </a:gridCol>
                <a:gridCol w="3217664">
                  <a:extLst>
                    <a:ext uri="{9D8B030D-6E8A-4147-A177-3AD203B41FA5}">
                      <a16:colId xmlns:a16="http://schemas.microsoft.com/office/drawing/2014/main" val="2240922639"/>
                    </a:ext>
                  </a:extLst>
                </a:gridCol>
              </a:tblGrid>
              <a:tr h="520086">
                <a:tc>
                  <a:txBody>
                    <a:bodyPr/>
                    <a:lstStyle/>
                    <a:p>
                      <a:r>
                        <a:rPr lang="es-ES" sz="2300"/>
                        <a:t>Intervalo</a:t>
                      </a:r>
                    </a:p>
                  </a:txBody>
                  <a:tcPr marL="118201" marR="118201" marT="59101" marB="59101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Frecuencia Absoluta</a:t>
                      </a:r>
                    </a:p>
                  </a:txBody>
                  <a:tcPr marL="118201" marR="118201" marT="59101" marB="59101"/>
                </a:tc>
                <a:extLst>
                  <a:ext uri="{0D108BD9-81ED-4DB2-BD59-A6C34878D82A}">
                    <a16:rowId xmlns:a16="http://schemas.microsoft.com/office/drawing/2014/main" val="3338103710"/>
                  </a:ext>
                </a:extLst>
              </a:tr>
              <a:tr h="520086">
                <a:tc>
                  <a:txBody>
                    <a:bodyPr/>
                    <a:lstStyle/>
                    <a:p>
                      <a:r>
                        <a:rPr lang="es-ES" sz="2300"/>
                        <a:t>[4 , 4.5 ]</a:t>
                      </a:r>
                    </a:p>
                  </a:txBody>
                  <a:tcPr marL="118201" marR="118201" marT="59101" marB="59101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4</a:t>
                      </a:r>
                    </a:p>
                  </a:txBody>
                  <a:tcPr marL="118201" marR="118201" marT="59101" marB="59101"/>
                </a:tc>
                <a:extLst>
                  <a:ext uri="{0D108BD9-81ED-4DB2-BD59-A6C34878D82A}">
                    <a16:rowId xmlns:a16="http://schemas.microsoft.com/office/drawing/2014/main" val="750389030"/>
                  </a:ext>
                </a:extLst>
              </a:tr>
              <a:tr h="520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/>
                        <a:t>[4.5 , 5 ]</a:t>
                      </a:r>
                    </a:p>
                  </a:txBody>
                  <a:tcPr marL="118201" marR="118201" marT="59101" marB="59101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18</a:t>
                      </a:r>
                    </a:p>
                  </a:txBody>
                  <a:tcPr marL="118201" marR="118201" marT="59101" marB="59101"/>
                </a:tc>
                <a:extLst>
                  <a:ext uri="{0D108BD9-81ED-4DB2-BD59-A6C34878D82A}">
                    <a16:rowId xmlns:a16="http://schemas.microsoft.com/office/drawing/2014/main" val="1363574686"/>
                  </a:ext>
                </a:extLst>
              </a:tr>
              <a:tr h="520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/>
                        <a:t>[5 , 5.5 ]</a:t>
                      </a:r>
                    </a:p>
                  </a:txBody>
                  <a:tcPr marL="118201" marR="118201" marT="59101" marB="59101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30</a:t>
                      </a:r>
                    </a:p>
                  </a:txBody>
                  <a:tcPr marL="118201" marR="118201" marT="59101" marB="59101"/>
                </a:tc>
                <a:extLst>
                  <a:ext uri="{0D108BD9-81ED-4DB2-BD59-A6C34878D82A}">
                    <a16:rowId xmlns:a16="http://schemas.microsoft.com/office/drawing/2014/main" val="2253073982"/>
                  </a:ext>
                </a:extLst>
              </a:tr>
              <a:tr h="520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/>
                        <a:t>[5.5 , 6 ]</a:t>
                      </a:r>
                    </a:p>
                  </a:txBody>
                  <a:tcPr marL="118201" marR="118201" marT="59101" marB="59101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31</a:t>
                      </a:r>
                    </a:p>
                  </a:txBody>
                  <a:tcPr marL="118201" marR="118201" marT="59101" marB="59101"/>
                </a:tc>
                <a:extLst>
                  <a:ext uri="{0D108BD9-81ED-4DB2-BD59-A6C34878D82A}">
                    <a16:rowId xmlns:a16="http://schemas.microsoft.com/office/drawing/2014/main" val="1804272755"/>
                  </a:ext>
                </a:extLst>
              </a:tr>
              <a:tr h="520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/>
                        <a:t>[6 , 6.5 ]</a:t>
                      </a:r>
                    </a:p>
                  </a:txBody>
                  <a:tcPr marL="118201" marR="118201" marT="59101" marB="59101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32</a:t>
                      </a:r>
                    </a:p>
                  </a:txBody>
                  <a:tcPr marL="118201" marR="118201" marT="59101" marB="59101"/>
                </a:tc>
                <a:extLst>
                  <a:ext uri="{0D108BD9-81ED-4DB2-BD59-A6C34878D82A}">
                    <a16:rowId xmlns:a16="http://schemas.microsoft.com/office/drawing/2014/main" val="2513403884"/>
                  </a:ext>
                </a:extLst>
              </a:tr>
              <a:tr h="520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/>
                        <a:t>[6.5 , 7 ]</a:t>
                      </a:r>
                    </a:p>
                  </a:txBody>
                  <a:tcPr marL="118201" marR="118201" marT="59101" marB="59101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22</a:t>
                      </a:r>
                    </a:p>
                  </a:txBody>
                  <a:tcPr marL="118201" marR="118201" marT="59101" marB="59101"/>
                </a:tc>
                <a:extLst>
                  <a:ext uri="{0D108BD9-81ED-4DB2-BD59-A6C34878D82A}">
                    <a16:rowId xmlns:a16="http://schemas.microsoft.com/office/drawing/2014/main" val="1626527286"/>
                  </a:ext>
                </a:extLst>
              </a:tr>
              <a:tr h="520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/>
                        <a:t>[7 , 7.5 ]</a:t>
                      </a:r>
                    </a:p>
                  </a:txBody>
                  <a:tcPr marL="118201" marR="118201" marT="59101" marB="59101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7</a:t>
                      </a:r>
                    </a:p>
                  </a:txBody>
                  <a:tcPr marL="118201" marR="118201" marT="59101" marB="59101"/>
                </a:tc>
                <a:extLst>
                  <a:ext uri="{0D108BD9-81ED-4DB2-BD59-A6C34878D82A}">
                    <a16:rowId xmlns:a16="http://schemas.microsoft.com/office/drawing/2014/main" val="1547712075"/>
                  </a:ext>
                </a:extLst>
              </a:tr>
              <a:tr h="520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/>
                        <a:t>[7.5 , 8 ]</a:t>
                      </a:r>
                    </a:p>
                  </a:txBody>
                  <a:tcPr marL="118201" marR="118201" marT="59101" marB="59101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6</a:t>
                      </a:r>
                    </a:p>
                  </a:txBody>
                  <a:tcPr marL="118201" marR="118201" marT="59101" marB="59101"/>
                </a:tc>
                <a:extLst>
                  <a:ext uri="{0D108BD9-81ED-4DB2-BD59-A6C34878D82A}">
                    <a16:rowId xmlns:a16="http://schemas.microsoft.com/office/drawing/2014/main" val="163113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0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una variable aleatoria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54" y="2160590"/>
                <a:ext cx="3973943" cy="3440110"/>
              </a:xfrm>
            </p:spPr>
            <p:txBody>
              <a:bodyPr>
                <a:normAutofit/>
              </a:bodyPr>
              <a:lstStyle/>
              <a:p>
                <a:r>
                  <a:rPr lang="es-ES" sz="1800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una variable aleatoria en el espacio </a:t>
                </a:r>
                <a:r>
                  <a:rPr lang="es-ES" sz="1800" dirty="0">
                    <a:solidFill>
                      <a:srgbClr val="92D050"/>
                    </a:solidFill>
                  </a:rPr>
                  <a:t>univariante</a:t>
                </a:r>
                <a:r>
                  <a:rPr lang="es-E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s-ES" sz="1800" dirty="0">
                    <a:solidFill>
                      <a:schemeClr val="bg1"/>
                    </a:solidFill>
                  </a:rPr>
                  <a:t>Cuyos datos están agrupados en intervalos.</a:t>
                </a:r>
              </a:p>
              <a:p>
                <a:r>
                  <a:rPr lang="es-ES" dirty="0">
                    <a:solidFill>
                      <a:srgbClr val="FFC000"/>
                    </a:solidFill>
                  </a:rPr>
                  <a:t>Esto lo podemos graficar como un histograma de frecuencias.</a:t>
                </a:r>
              </a:p>
              <a:p>
                <a:endParaRPr lang="es-ES" sz="1800" dirty="0">
                  <a:solidFill>
                    <a:schemeClr val="bg1"/>
                  </a:solidFill>
                </a:endParaRPr>
              </a:p>
              <a:p>
                <a:endParaRPr lang="es-E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endParaRPr lang="es-E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54" y="2160590"/>
                <a:ext cx="3973943" cy="3440110"/>
              </a:xfrm>
              <a:blipFill>
                <a:blip r:embed="rId2"/>
                <a:stretch>
                  <a:fillRect l="-461" t="-10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D451A5-AD93-4040-B59B-8FC15082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63" y="1622308"/>
            <a:ext cx="5903419" cy="397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3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caso multivariante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F76B8A3-26BB-40C3-8FE8-31E68216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Podemos comparar los histogramas de </a:t>
            </a:r>
            <a:r>
              <a:rPr lang="es-ES" sz="1800" dirty="0">
                <a:solidFill>
                  <a:srgbClr val="FFC000"/>
                </a:solidFill>
              </a:rPr>
              <a:t>todas las variables que tenemos.</a:t>
            </a:r>
          </a:p>
        </p:txBody>
      </p:sp>
      <p:pic>
        <p:nvPicPr>
          <p:cNvPr id="3074" name="Picture 2" descr="https://res.cloudinary.com/dchysltjf/image/upload/f_auto,q_auto:best/v1560780618/output_54_1.png">
            <a:extLst>
              <a:ext uri="{FF2B5EF4-FFF2-40B4-BE49-F238E27FC236}">
                <a16:creationId xmlns:a16="http://schemas.microsoft.com/office/drawing/2014/main" id="{B4685117-C9E6-4B5C-BB28-51E0FBDF9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724417"/>
            <a:ext cx="5143500" cy="339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9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caso multivariante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F76B8A3-26BB-40C3-8FE8-31E68216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Podemos comparar los histogramas de </a:t>
            </a:r>
            <a:r>
              <a:rPr lang="es-ES" sz="1800" dirty="0">
                <a:solidFill>
                  <a:srgbClr val="FFC000"/>
                </a:solidFill>
              </a:rPr>
              <a:t>una variable dividida en los subgrupos que tenemos.</a:t>
            </a:r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91E98B-800B-4996-A76D-340442A8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311" y="1655137"/>
            <a:ext cx="5684956" cy="37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3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caso multivariante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F76B8A3-26BB-40C3-8FE8-31E68216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Podemos comparar los histogramas de </a:t>
            </a:r>
            <a:r>
              <a:rPr lang="es-ES" sz="1800" dirty="0">
                <a:solidFill>
                  <a:srgbClr val="FFC000"/>
                </a:solidFill>
              </a:rPr>
              <a:t>una variable dividida en los subgrupos que tenemos.</a:t>
            </a:r>
          </a:p>
          <a:p>
            <a:r>
              <a:rPr lang="es-ES" dirty="0">
                <a:solidFill>
                  <a:srgbClr val="92D050"/>
                </a:solidFill>
              </a:rPr>
              <a:t>Y jugar con opciones como la transparencia.</a:t>
            </a:r>
          </a:p>
          <a:p>
            <a:endParaRPr lang="es-ES" sz="1800" dirty="0">
              <a:solidFill>
                <a:srgbClr val="FFC000"/>
              </a:solidFill>
            </a:endParaRPr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0AADD0F-057F-4DD4-90ED-260D2FA3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455" y="1655137"/>
            <a:ext cx="5706812" cy="37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7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caso multivariante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F76B8A3-26BB-40C3-8FE8-31E68216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662542"/>
            <a:ext cx="3973943" cy="344011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La </a:t>
            </a:r>
            <a:r>
              <a:rPr lang="es-ES" dirty="0">
                <a:solidFill>
                  <a:srgbClr val="FFC000"/>
                </a:solidFill>
                <a:latin typeface="+mj-lt"/>
                <a:cs typeface="Calibri" panose="020F0502020204030204" pitchFamily="34" charset="0"/>
              </a:rPr>
              <a:t>distribución</a:t>
            </a:r>
            <a:r>
              <a:rPr lang="es-E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de las variables es relativamente distinta por subgrupo.</a:t>
            </a:r>
          </a:p>
          <a:p>
            <a:endParaRPr lang="es-ES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Hay diferencias entre los grupos por </a:t>
            </a:r>
            <a:r>
              <a:rPr lang="es-ES" dirty="0">
                <a:solidFill>
                  <a:srgbClr val="92D050"/>
                </a:solidFill>
                <a:latin typeface="+mj-lt"/>
                <a:cs typeface="Calibri" panose="020F0502020204030204" pitchFamily="34" charset="0"/>
              </a:rPr>
              <a:t>localización</a:t>
            </a:r>
            <a:r>
              <a:rPr lang="es-E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y </a:t>
            </a:r>
            <a:r>
              <a:rPr lang="es-ES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dispersión</a:t>
            </a:r>
            <a:r>
              <a:rPr lang="es-E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endParaRPr lang="es-ES" sz="1800" dirty="0">
              <a:solidFill>
                <a:srgbClr val="FFC000"/>
              </a:solidFill>
            </a:endParaRPr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0AADD0F-057F-4DD4-90ED-260D2FA3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455" y="1655137"/>
            <a:ext cx="5706812" cy="37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8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242</Words>
  <Application>Microsoft Office PowerPoint</Application>
  <PresentationFormat>Panorámica</PresentationFormat>
  <Paragraphs>51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Histograma</vt:lpstr>
      <vt:lpstr>¿Qué es un histograma?</vt:lpstr>
      <vt:lpstr>Para una variable aleatoria </vt:lpstr>
      <vt:lpstr>Para una variable aleatoria </vt:lpstr>
      <vt:lpstr>En el caso multivariante</vt:lpstr>
      <vt:lpstr>En el caso multivariante</vt:lpstr>
      <vt:lpstr>En el caso multivariante</vt:lpstr>
      <vt:lpstr>En el caso multivariante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Histograma</dc:title>
  <dc:creator>Elisa Cabana</dc:creator>
  <cp:lastModifiedBy>Elisa Cabana</cp:lastModifiedBy>
  <cp:revision>7</cp:revision>
  <dcterms:created xsi:type="dcterms:W3CDTF">2019-11-02T08:37:33Z</dcterms:created>
  <dcterms:modified xsi:type="dcterms:W3CDTF">2019-12-20T17:53:55Z</dcterms:modified>
</cp:coreProperties>
</file>