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48" r:id="rId5"/>
    <p:sldId id="349" r:id="rId6"/>
    <p:sldId id="350" r:id="rId7"/>
    <p:sldId id="3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</a:t>
            </a:r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clasificación</a:t>
            </a:r>
            <a:endParaRPr lang="en-US" sz="4000" kern="12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análisis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Clasificar datos es asignar a las observaciones un grupo determinado asumiendo que los datos son heterogéneos y se pueden dividir en grupos.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El problema es el siguiente: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Tenemos un conjunto de elementos que provienen de dos o más poblaciones.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Observamos una variable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en estos elementos.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Queremos </a:t>
                </a:r>
                <a:r>
                  <a:rPr lang="es-ES" dirty="0">
                    <a:solidFill>
                      <a:srgbClr val="92D050"/>
                    </a:solidFill>
                  </a:rPr>
                  <a:t>clasificar un nuevo elemento</a:t>
                </a:r>
                <a:r>
                  <a:rPr lang="es-ES" dirty="0">
                    <a:solidFill>
                      <a:schemeClr val="bg1"/>
                    </a:solidFill>
                  </a:rPr>
                  <a:t>, con valores conocidos para esta variable pero desconocemos de cuál población proviene.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  <a:blipFill>
                <a:blip r:embed="rId2"/>
                <a:stretch>
                  <a:fillRect l="-567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supervisada vs no supervisada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52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Este problema también se conoce como </a:t>
            </a:r>
            <a:r>
              <a:rPr lang="es-ES" dirty="0">
                <a:solidFill>
                  <a:srgbClr val="00B0F0"/>
                </a:solidFill>
              </a:rPr>
              <a:t>clasificación supervisada</a:t>
            </a:r>
            <a:r>
              <a:rPr lang="es-ES" dirty="0">
                <a:solidFill>
                  <a:schemeClr val="bg1"/>
                </a:solidFill>
              </a:rPr>
              <a:t>, porque nosotros vamos a conocer de antemano la clasificación de los elementos muestrales en los datos.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Eso va a servir de información para clasificar </a:t>
            </a:r>
            <a:r>
              <a:rPr lang="es-ES" dirty="0">
                <a:solidFill>
                  <a:srgbClr val="92D050"/>
                </a:solidFill>
              </a:rPr>
              <a:t>nuevos elementos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Notemos que </a:t>
            </a:r>
            <a:r>
              <a:rPr lang="es-ES" dirty="0">
                <a:solidFill>
                  <a:srgbClr val="FFC000"/>
                </a:solidFill>
              </a:rPr>
              <a:t>clasificación no supervisada </a:t>
            </a:r>
            <a:r>
              <a:rPr lang="es-ES" dirty="0">
                <a:solidFill>
                  <a:schemeClr val="bg1"/>
                </a:solidFill>
              </a:rPr>
              <a:t>sería el análisis clúster, porque ahí no sabemos cuál es la agrupación de los datos de la muestra.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4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Aplicación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52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Finanzas: </a:t>
            </a:r>
            <a:r>
              <a:rPr lang="es-ES" dirty="0" err="1">
                <a:solidFill>
                  <a:schemeClr val="bg1"/>
                </a:solidFill>
              </a:rPr>
              <a:t>credit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scoring</a:t>
            </a:r>
            <a:r>
              <a:rPr lang="es-ES" dirty="0">
                <a:solidFill>
                  <a:schemeClr val="bg1"/>
                </a:solidFill>
              </a:rPr>
              <a:t>, el problema de decidir si darle un crédito o no a una persona, basándose en sus ingresos, salud, edad,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92D050"/>
                </a:solidFill>
              </a:rPr>
              <a:t>Control de calidad: </a:t>
            </a:r>
            <a:r>
              <a:rPr lang="es-ES" dirty="0">
                <a:solidFill>
                  <a:schemeClr val="bg1"/>
                </a:solidFill>
              </a:rPr>
              <a:t>clasificar componentes en buen o mal estado: lámparas, televisiones,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FFFF00"/>
                </a:solidFill>
              </a:rPr>
              <a:t>Ingeniería: </a:t>
            </a:r>
            <a:r>
              <a:rPr lang="es-ES" dirty="0">
                <a:solidFill>
                  <a:schemeClr val="bg1"/>
                </a:solidFill>
              </a:rPr>
              <a:t>diseño de maquinarias capaces de clasificar automáticamente billetes, monedas, códigos postales,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Otros ejemplos: </a:t>
            </a:r>
            <a:r>
              <a:rPr lang="es-ES" dirty="0">
                <a:solidFill>
                  <a:schemeClr val="bg1"/>
                </a:solidFill>
              </a:rPr>
              <a:t>reconoces declaraciones de impuestos fraudulentas, negocios fraudulentos, procesos de manufacturación deficientes,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Definición del problema de clasificación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2700"/>
                <a:ext cx="859666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Tenemos una </a:t>
                </a:r>
                <a:r>
                  <a:rPr lang="es-ES" dirty="0">
                    <a:solidFill>
                      <a:srgbClr val="92D050"/>
                    </a:solidFill>
                  </a:rPr>
                  <a:t>variable aleatoria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definida sobre elementos muestrales que pertenecen 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poblaciones,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variable </a:t>
                </a:r>
                <a:r>
                  <a:rPr lang="es-ES" dirty="0">
                    <a:solidFill>
                      <a:srgbClr val="FFC000"/>
                    </a:solidFill>
                  </a:rPr>
                  <a:t>respuesta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contiene las clasificaciones de los elementos muestrales, es decir, toma valores en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Tenemos una matriz de </a:t>
                </a:r>
                <a:r>
                  <a:rPr lang="es-ES" dirty="0">
                    <a:solidFill>
                      <a:srgbClr val="FFFF00"/>
                    </a:solidFill>
                  </a:rPr>
                  <a:t>datos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probabilidades de pertenencias a grupos conocidas.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Desconocemos las </a:t>
                </a:r>
                <a:r>
                  <a:rPr lang="es-ES" dirty="0">
                    <a:solidFill>
                      <a:srgbClr val="92D050"/>
                    </a:solidFill>
                  </a:rPr>
                  <a:t>probabilidades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que un elemento seleccionado al azar provenga de la población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Se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Queremos clasificar un </a:t>
                </a:r>
                <a:r>
                  <a:rPr lang="es-ES" dirty="0">
                    <a:solidFill>
                      <a:srgbClr val="FFC000"/>
                    </a:solidFill>
                  </a:rPr>
                  <a:t>nuevo elemento </a:t>
                </a:r>
                <a:r>
                  <a:rPr lang="es-ES" dirty="0">
                    <a:solidFill>
                      <a:schemeClr val="bg1"/>
                    </a:solidFill>
                  </a:rPr>
                  <a:t>con valores conocidos en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dentro de alguna población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2700"/>
                <a:ext cx="8596668" cy="4932584"/>
              </a:xfrm>
              <a:blipFill>
                <a:blip r:embed="rId2"/>
                <a:stretch>
                  <a:fillRect l="-142" t="-865" r="-709" b="-13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5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Definición del problema de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Hay muchas </a:t>
            </a:r>
            <a:r>
              <a:rPr lang="es-ES" dirty="0">
                <a:solidFill>
                  <a:srgbClr val="FFC000"/>
                </a:solidFill>
              </a:rPr>
              <a:t>técnicas de clasificación </a:t>
            </a:r>
            <a:r>
              <a:rPr lang="es-ES" dirty="0">
                <a:solidFill>
                  <a:schemeClr val="bg1"/>
                </a:solidFill>
              </a:rPr>
              <a:t>para abordar este problema.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Vamos a estudiar las tres técnicas </a:t>
            </a:r>
            <a:r>
              <a:rPr lang="es-ES">
                <a:solidFill>
                  <a:schemeClr val="bg1"/>
                </a:solidFill>
              </a:rPr>
              <a:t>más conocidas: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k vecinos más cercanos (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: k-</a:t>
            </a:r>
            <a:r>
              <a:rPr lang="es-ES" dirty="0" err="1">
                <a:solidFill>
                  <a:schemeClr val="bg1"/>
                </a:solidFill>
              </a:rPr>
              <a:t>Nearest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Neighbors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Clasificador bayesiano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Regresión logística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01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417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Introducción a clasificación</vt:lpstr>
      <vt:lpstr>¿Qué es el análisis de clasificación?</vt:lpstr>
      <vt:lpstr>Clasificación supervisada vs no supervisada</vt:lpstr>
      <vt:lpstr>Aplicación práctica</vt:lpstr>
      <vt:lpstr>Definición del problema de clasificación</vt:lpstr>
      <vt:lpstr>Definición del problema de clasificación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Introducción al análisis de clúster</dc:title>
  <dc:creator>Elisa Cabana</dc:creator>
  <cp:lastModifiedBy>Elisa Cabana</cp:lastModifiedBy>
  <cp:revision>18</cp:revision>
  <dcterms:created xsi:type="dcterms:W3CDTF">2020-01-29T13:28:39Z</dcterms:created>
  <dcterms:modified xsi:type="dcterms:W3CDTF">2020-04-09T09:55:53Z</dcterms:modified>
</cp:coreProperties>
</file>