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3"/>
  </p:notesMasterIdLst>
  <p:sldIdLst>
    <p:sldId id="256" r:id="rId4"/>
    <p:sldId id="293" r:id="rId5"/>
    <p:sldId id="281" r:id="rId6"/>
    <p:sldId id="282" r:id="rId7"/>
    <p:sldId id="283" r:id="rId8"/>
    <p:sldId id="284" r:id="rId9"/>
    <p:sldId id="285" r:id="rId10"/>
    <p:sldId id="286" r:id="rId11"/>
    <p:sldId id="260" r:id="rId12"/>
    <p:sldId id="270" r:id="rId13"/>
    <p:sldId id="271" r:id="rId14"/>
    <p:sldId id="273" r:id="rId15"/>
    <p:sldId id="274" r:id="rId16"/>
    <p:sldId id="287" r:id="rId17"/>
    <p:sldId id="290" r:id="rId18"/>
    <p:sldId id="291" r:id="rId19"/>
    <p:sldId id="292" r:id="rId20"/>
    <p:sldId id="295" r:id="rId21"/>
    <p:sldId id="294" r:id="rId22"/>
  </p:sldIdLst>
  <p:sldSz cx="12192000" cy="6858000"/>
  <p:notesSz cx="7104063" cy="102346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000066"/>
    <a:srgbClr val="6600FF"/>
    <a:srgbClr val="9900CC"/>
    <a:srgbClr val="33CC33"/>
    <a:srgbClr val="336699"/>
    <a:srgbClr val="FF6600"/>
    <a:srgbClr val="33CCCC"/>
    <a:srgbClr val="FF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9" d="100"/>
          <a:sy n="69" d="100"/>
        </p:scale>
        <p:origin x="3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CC0D430A-4FBC-438B-A9DB-6883B3333024}" type="datetimeFigureOut">
              <a:rPr lang="en-US" smtClean="0"/>
              <a:t>9/8/2019</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7FA8035-1812-4C90-9AF7-1DC280A82539}" type="slidenum">
              <a:rPr lang="en-US" smtClean="0"/>
              <a:t>‹#›</a:t>
            </a:fld>
            <a:endParaRPr lang="en-US"/>
          </a:p>
        </p:txBody>
      </p:sp>
    </p:spTree>
    <p:extLst>
      <p:ext uri="{BB962C8B-B14F-4D97-AF65-F5344CB8AC3E}">
        <p14:creationId xmlns:p14="http://schemas.microsoft.com/office/powerpoint/2010/main" val="1877167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388713F-69AE-40B1-A002-A5CA4EB3F4B3}"/>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254BBE0-5E51-41FA-AFF0-289AEF556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FA1D7597-C23D-459B-BC06-78DCCD536738}"/>
              </a:ext>
            </a:extLst>
          </p:cNvPr>
          <p:cNvSpPr>
            <a:spLocks noGrp="1"/>
          </p:cNvSpPr>
          <p:nvPr>
            <p:ph type="dt" sz="half" idx="10"/>
          </p:nvPr>
        </p:nvSpPr>
        <p:spPr/>
        <p:txBody>
          <a:bodyPr/>
          <a:lstStyle/>
          <a:p>
            <a:fld id="{6F9AC2BE-B8CA-45BE-B1BC-BAE61D9C9BE6}" type="datetimeFigureOut">
              <a:rPr lang="el-GR" smtClean="0"/>
              <a:t>8/9/2019</a:t>
            </a:fld>
            <a:endParaRPr lang="el-GR"/>
          </a:p>
        </p:txBody>
      </p:sp>
      <p:sp>
        <p:nvSpPr>
          <p:cNvPr id="5" name="Θέση υποσέλιδου 4">
            <a:extLst>
              <a:ext uri="{FF2B5EF4-FFF2-40B4-BE49-F238E27FC236}">
                <a16:creationId xmlns:a16="http://schemas.microsoft.com/office/drawing/2014/main" id="{F5653678-0120-4C0C-8216-346562005B0A}"/>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49A1C72-6301-4B59-8CFF-0A92DDFA7885}"/>
              </a:ext>
            </a:extLst>
          </p:cNvPr>
          <p:cNvSpPr>
            <a:spLocks noGrp="1"/>
          </p:cNvSpPr>
          <p:nvPr>
            <p:ph type="sldNum" sz="quarter" idx="12"/>
          </p:nvPr>
        </p:nvSpPr>
        <p:spPr/>
        <p:txBody>
          <a:bodyPr/>
          <a:lstStyle/>
          <a:p>
            <a:fld id="{B9A834B0-6AD3-4919-8553-169999F69171}" type="slidenum">
              <a:rPr lang="el-GR" smtClean="0"/>
              <a:t>‹#›</a:t>
            </a:fld>
            <a:endParaRPr lang="el-GR"/>
          </a:p>
        </p:txBody>
      </p:sp>
    </p:spTree>
    <p:extLst>
      <p:ext uri="{BB962C8B-B14F-4D97-AF65-F5344CB8AC3E}">
        <p14:creationId xmlns:p14="http://schemas.microsoft.com/office/powerpoint/2010/main" val="353687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216CF21-7B71-4059-9B73-B1FE10BD13BE}"/>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41F83846-C53A-479F-A2D0-0ED0B93754DF}"/>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F30C8F86-07D8-4AE7-B75C-7967AFAF78B9}"/>
              </a:ext>
            </a:extLst>
          </p:cNvPr>
          <p:cNvSpPr>
            <a:spLocks noGrp="1"/>
          </p:cNvSpPr>
          <p:nvPr>
            <p:ph type="dt" sz="half" idx="10"/>
          </p:nvPr>
        </p:nvSpPr>
        <p:spPr/>
        <p:txBody>
          <a:bodyPr/>
          <a:lstStyle/>
          <a:p>
            <a:fld id="{6F9AC2BE-B8CA-45BE-B1BC-BAE61D9C9BE6}" type="datetimeFigureOut">
              <a:rPr lang="el-GR" smtClean="0"/>
              <a:t>8/9/2019</a:t>
            </a:fld>
            <a:endParaRPr lang="el-GR"/>
          </a:p>
        </p:txBody>
      </p:sp>
      <p:sp>
        <p:nvSpPr>
          <p:cNvPr id="5" name="Θέση υποσέλιδου 4">
            <a:extLst>
              <a:ext uri="{FF2B5EF4-FFF2-40B4-BE49-F238E27FC236}">
                <a16:creationId xmlns:a16="http://schemas.microsoft.com/office/drawing/2014/main" id="{65141DBB-07C2-42F0-BFB1-277C5BCF6F14}"/>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697F7082-6E0C-4A14-B9C8-2D196050525C}"/>
              </a:ext>
            </a:extLst>
          </p:cNvPr>
          <p:cNvSpPr>
            <a:spLocks noGrp="1"/>
          </p:cNvSpPr>
          <p:nvPr>
            <p:ph type="sldNum" sz="quarter" idx="12"/>
          </p:nvPr>
        </p:nvSpPr>
        <p:spPr/>
        <p:txBody>
          <a:bodyPr/>
          <a:lstStyle/>
          <a:p>
            <a:fld id="{B9A834B0-6AD3-4919-8553-169999F69171}" type="slidenum">
              <a:rPr lang="el-GR" smtClean="0"/>
              <a:t>‹#›</a:t>
            </a:fld>
            <a:endParaRPr lang="el-GR"/>
          </a:p>
        </p:txBody>
      </p:sp>
    </p:spTree>
    <p:extLst>
      <p:ext uri="{BB962C8B-B14F-4D97-AF65-F5344CB8AC3E}">
        <p14:creationId xmlns:p14="http://schemas.microsoft.com/office/powerpoint/2010/main" val="223876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37FA9223-F8A5-4396-8041-FD7F62DF94DB}"/>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439B7559-F0EA-43AA-9BB6-F17722424895}"/>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546AB8F5-05E4-4BCC-8204-8CBAD2F4F06F}"/>
              </a:ext>
            </a:extLst>
          </p:cNvPr>
          <p:cNvSpPr>
            <a:spLocks noGrp="1"/>
          </p:cNvSpPr>
          <p:nvPr>
            <p:ph type="dt" sz="half" idx="10"/>
          </p:nvPr>
        </p:nvSpPr>
        <p:spPr/>
        <p:txBody>
          <a:bodyPr/>
          <a:lstStyle/>
          <a:p>
            <a:fld id="{6F9AC2BE-B8CA-45BE-B1BC-BAE61D9C9BE6}" type="datetimeFigureOut">
              <a:rPr lang="el-GR" smtClean="0"/>
              <a:t>8/9/2019</a:t>
            </a:fld>
            <a:endParaRPr lang="el-GR"/>
          </a:p>
        </p:txBody>
      </p:sp>
      <p:sp>
        <p:nvSpPr>
          <p:cNvPr id="5" name="Θέση υποσέλιδου 4">
            <a:extLst>
              <a:ext uri="{FF2B5EF4-FFF2-40B4-BE49-F238E27FC236}">
                <a16:creationId xmlns:a16="http://schemas.microsoft.com/office/drawing/2014/main" id="{FD084909-6BCE-4564-878D-BED40F537EEF}"/>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276BC37B-5884-4757-968B-F82E533E6E70}"/>
              </a:ext>
            </a:extLst>
          </p:cNvPr>
          <p:cNvSpPr>
            <a:spLocks noGrp="1"/>
          </p:cNvSpPr>
          <p:nvPr>
            <p:ph type="sldNum" sz="quarter" idx="12"/>
          </p:nvPr>
        </p:nvSpPr>
        <p:spPr/>
        <p:txBody>
          <a:bodyPr/>
          <a:lstStyle/>
          <a:p>
            <a:fld id="{B9A834B0-6AD3-4919-8553-169999F69171}" type="slidenum">
              <a:rPr lang="el-GR" smtClean="0"/>
              <a:t>‹#›</a:t>
            </a:fld>
            <a:endParaRPr lang="el-GR"/>
          </a:p>
        </p:txBody>
      </p:sp>
    </p:spTree>
    <p:extLst>
      <p:ext uri="{BB962C8B-B14F-4D97-AF65-F5344CB8AC3E}">
        <p14:creationId xmlns:p14="http://schemas.microsoft.com/office/powerpoint/2010/main" val="1309817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A488-7FDC-8A43-9EA4-98F64EC151D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766AF85-4627-0146-BA77-02C01EDC5F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64D00A8-1F15-954B-9EC5-C7356166ABF8}"/>
              </a:ext>
            </a:extLst>
          </p:cNvPr>
          <p:cNvSpPr>
            <a:spLocks noGrp="1"/>
          </p:cNvSpPr>
          <p:nvPr>
            <p:ph type="dt" sz="half" idx="10"/>
          </p:nvPr>
        </p:nvSpPr>
        <p:spPr/>
        <p:txBody>
          <a:bodyPr/>
          <a:lstStyle/>
          <a:p>
            <a:fld id="{31FABB83-C66E-D64D-812E-1ADFF63AB666}" type="datetimeFigureOut">
              <a:rPr lang="en-US" smtClean="0"/>
              <a:t>9/8/2019</a:t>
            </a:fld>
            <a:endParaRPr lang="en-US"/>
          </a:p>
        </p:txBody>
      </p:sp>
      <p:sp>
        <p:nvSpPr>
          <p:cNvPr id="5" name="Footer Placeholder 4">
            <a:extLst>
              <a:ext uri="{FF2B5EF4-FFF2-40B4-BE49-F238E27FC236}">
                <a16:creationId xmlns:a16="http://schemas.microsoft.com/office/drawing/2014/main" id="{DFE4E7A4-224F-8E4C-9717-2520671CE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856F0-72E6-8247-810E-F631CD3E8ACC}"/>
              </a:ext>
            </a:extLst>
          </p:cNvPr>
          <p:cNvSpPr>
            <a:spLocks noGrp="1"/>
          </p:cNvSpPr>
          <p:nvPr>
            <p:ph type="sldNum" sz="quarter" idx="12"/>
          </p:nvPr>
        </p:nvSpPr>
        <p:spPr/>
        <p:txBody>
          <a:bodyPr/>
          <a:lstStyle/>
          <a:p>
            <a:fld id="{EDA35014-2A33-984E-B66D-CC7EF0B4AE5E}" type="slidenum">
              <a:rPr lang="en-US" smtClean="0"/>
              <a:t>‹#›</a:t>
            </a:fld>
            <a:endParaRPr lang="en-US"/>
          </a:p>
        </p:txBody>
      </p:sp>
    </p:spTree>
    <p:extLst>
      <p:ext uri="{BB962C8B-B14F-4D97-AF65-F5344CB8AC3E}">
        <p14:creationId xmlns:p14="http://schemas.microsoft.com/office/powerpoint/2010/main" val="44953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9A36-3F43-3C49-9038-831608B8889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67B4C02-FCA3-AF4E-947F-C0247ACB626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2648EEB-194A-7C48-B646-3DE0015CE90A}"/>
              </a:ext>
            </a:extLst>
          </p:cNvPr>
          <p:cNvSpPr>
            <a:spLocks noGrp="1"/>
          </p:cNvSpPr>
          <p:nvPr>
            <p:ph type="dt" sz="half" idx="10"/>
          </p:nvPr>
        </p:nvSpPr>
        <p:spPr/>
        <p:txBody>
          <a:bodyPr/>
          <a:lstStyle/>
          <a:p>
            <a:fld id="{31FABB83-C66E-D64D-812E-1ADFF63AB666}" type="datetimeFigureOut">
              <a:rPr lang="en-US" smtClean="0"/>
              <a:t>9/8/2019</a:t>
            </a:fld>
            <a:endParaRPr lang="en-US"/>
          </a:p>
        </p:txBody>
      </p:sp>
      <p:sp>
        <p:nvSpPr>
          <p:cNvPr id="5" name="Footer Placeholder 4">
            <a:extLst>
              <a:ext uri="{FF2B5EF4-FFF2-40B4-BE49-F238E27FC236}">
                <a16:creationId xmlns:a16="http://schemas.microsoft.com/office/drawing/2014/main" id="{C69D18F8-2E5C-8D4C-8DF9-A2A1AA2AE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9DC45-C22D-2144-9747-EC2CD9039B6C}"/>
              </a:ext>
            </a:extLst>
          </p:cNvPr>
          <p:cNvSpPr>
            <a:spLocks noGrp="1"/>
          </p:cNvSpPr>
          <p:nvPr>
            <p:ph type="sldNum" sz="quarter" idx="12"/>
          </p:nvPr>
        </p:nvSpPr>
        <p:spPr/>
        <p:txBody>
          <a:bodyPr/>
          <a:lstStyle/>
          <a:p>
            <a:fld id="{EDA35014-2A33-984E-B66D-CC7EF0B4AE5E}" type="slidenum">
              <a:rPr lang="en-US" smtClean="0"/>
              <a:t>‹#›</a:t>
            </a:fld>
            <a:endParaRPr lang="en-US"/>
          </a:p>
        </p:txBody>
      </p:sp>
    </p:spTree>
    <p:extLst>
      <p:ext uri="{BB962C8B-B14F-4D97-AF65-F5344CB8AC3E}">
        <p14:creationId xmlns:p14="http://schemas.microsoft.com/office/powerpoint/2010/main" val="3982088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40C5-C62B-834D-B9DD-F581F6992B6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8E99C8-C3C2-764A-AE4F-61FE62CD4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08AE428-0AEF-1843-B060-3B987BBB66E6}"/>
              </a:ext>
            </a:extLst>
          </p:cNvPr>
          <p:cNvSpPr>
            <a:spLocks noGrp="1"/>
          </p:cNvSpPr>
          <p:nvPr>
            <p:ph type="dt" sz="half" idx="10"/>
          </p:nvPr>
        </p:nvSpPr>
        <p:spPr/>
        <p:txBody>
          <a:bodyPr/>
          <a:lstStyle/>
          <a:p>
            <a:fld id="{31FABB83-C66E-D64D-812E-1ADFF63AB666}" type="datetimeFigureOut">
              <a:rPr lang="en-US" smtClean="0"/>
              <a:t>9/8/2019</a:t>
            </a:fld>
            <a:endParaRPr lang="en-US"/>
          </a:p>
        </p:txBody>
      </p:sp>
      <p:sp>
        <p:nvSpPr>
          <p:cNvPr id="5" name="Footer Placeholder 4">
            <a:extLst>
              <a:ext uri="{FF2B5EF4-FFF2-40B4-BE49-F238E27FC236}">
                <a16:creationId xmlns:a16="http://schemas.microsoft.com/office/drawing/2014/main" id="{AF0B5CC1-524E-4D45-BC40-05780C60B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59C1F-A47A-A549-8E87-EFEDF20FE276}"/>
              </a:ext>
            </a:extLst>
          </p:cNvPr>
          <p:cNvSpPr>
            <a:spLocks noGrp="1"/>
          </p:cNvSpPr>
          <p:nvPr>
            <p:ph type="sldNum" sz="quarter" idx="12"/>
          </p:nvPr>
        </p:nvSpPr>
        <p:spPr/>
        <p:txBody>
          <a:bodyPr/>
          <a:lstStyle/>
          <a:p>
            <a:fld id="{EDA35014-2A33-984E-B66D-CC7EF0B4AE5E}" type="slidenum">
              <a:rPr lang="en-US" smtClean="0"/>
              <a:t>‹#›</a:t>
            </a:fld>
            <a:endParaRPr lang="en-US"/>
          </a:p>
        </p:txBody>
      </p:sp>
    </p:spTree>
    <p:extLst>
      <p:ext uri="{BB962C8B-B14F-4D97-AF65-F5344CB8AC3E}">
        <p14:creationId xmlns:p14="http://schemas.microsoft.com/office/powerpoint/2010/main" val="19372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08BD-A5E3-CF4C-9DE9-15B7D2DC7D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C4C16F-E14B-1947-8508-B5C0808CDA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983181E-D450-5A4A-A385-40FBBC3C58B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23C8A36-0C81-464C-8012-BB193660B8E3}"/>
              </a:ext>
            </a:extLst>
          </p:cNvPr>
          <p:cNvSpPr>
            <a:spLocks noGrp="1"/>
          </p:cNvSpPr>
          <p:nvPr>
            <p:ph type="dt" sz="half" idx="10"/>
          </p:nvPr>
        </p:nvSpPr>
        <p:spPr/>
        <p:txBody>
          <a:bodyPr/>
          <a:lstStyle/>
          <a:p>
            <a:fld id="{31FABB83-C66E-D64D-812E-1ADFF63AB666}" type="datetimeFigureOut">
              <a:rPr lang="en-US" smtClean="0"/>
              <a:t>9/8/2019</a:t>
            </a:fld>
            <a:endParaRPr lang="en-US"/>
          </a:p>
        </p:txBody>
      </p:sp>
      <p:sp>
        <p:nvSpPr>
          <p:cNvPr id="6" name="Footer Placeholder 5">
            <a:extLst>
              <a:ext uri="{FF2B5EF4-FFF2-40B4-BE49-F238E27FC236}">
                <a16:creationId xmlns:a16="http://schemas.microsoft.com/office/drawing/2014/main" id="{1550AC14-7D4B-F44C-A0C5-156845C70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7AE1C-5DA2-3A45-A4EC-8316C20C4850}"/>
              </a:ext>
            </a:extLst>
          </p:cNvPr>
          <p:cNvSpPr>
            <a:spLocks noGrp="1"/>
          </p:cNvSpPr>
          <p:nvPr>
            <p:ph type="sldNum" sz="quarter" idx="12"/>
          </p:nvPr>
        </p:nvSpPr>
        <p:spPr/>
        <p:txBody>
          <a:bodyPr/>
          <a:lstStyle/>
          <a:p>
            <a:fld id="{EDA35014-2A33-984E-B66D-CC7EF0B4AE5E}" type="slidenum">
              <a:rPr lang="en-US" smtClean="0"/>
              <a:t>‹#›</a:t>
            </a:fld>
            <a:endParaRPr lang="en-US"/>
          </a:p>
        </p:txBody>
      </p:sp>
    </p:spTree>
    <p:extLst>
      <p:ext uri="{BB962C8B-B14F-4D97-AF65-F5344CB8AC3E}">
        <p14:creationId xmlns:p14="http://schemas.microsoft.com/office/powerpoint/2010/main" val="1275416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9A40-BD02-3443-9578-53E4B4CE75B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C64F0B-9919-9C40-ACF0-43504FA55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3C0063-6458-8D4C-AFC1-A174A74E636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1A9180E-F582-1B43-BBD7-59AB5103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84F2F85-0BE4-334B-8ADE-FD8C2FA3F5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702D96D-F237-6046-A6C9-5CAEE4BEC8D1}"/>
              </a:ext>
            </a:extLst>
          </p:cNvPr>
          <p:cNvSpPr>
            <a:spLocks noGrp="1"/>
          </p:cNvSpPr>
          <p:nvPr>
            <p:ph type="dt" sz="half" idx="10"/>
          </p:nvPr>
        </p:nvSpPr>
        <p:spPr/>
        <p:txBody>
          <a:bodyPr/>
          <a:lstStyle/>
          <a:p>
            <a:fld id="{31FABB83-C66E-D64D-812E-1ADFF63AB666}" type="datetimeFigureOut">
              <a:rPr lang="en-US" smtClean="0"/>
              <a:t>9/8/2019</a:t>
            </a:fld>
            <a:endParaRPr lang="en-US"/>
          </a:p>
        </p:txBody>
      </p:sp>
      <p:sp>
        <p:nvSpPr>
          <p:cNvPr id="8" name="Footer Placeholder 7">
            <a:extLst>
              <a:ext uri="{FF2B5EF4-FFF2-40B4-BE49-F238E27FC236}">
                <a16:creationId xmlns:a16="http://schemas.microsoft.com/office/drawing/2014/main" id="{707553EE-4254-2746-952E-30F8737B16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DF637E-4E0F-B747-BDAC-6EE317EDBCF7}"/>
              </a:ext>
            </a:extLst>
          </p:cNvPr>
          <p:cNvSpPr>
            <a:spLocks noGrp="1"/>
          </p:cNvSpPr>
          <p:nvPr>
            <p:ph type="sldNum" sz="quarter" idx="12"/>
          </p:nvPr>
        </p:nvSpPr>
        <p:spPr/>
        <p:txBody>
          <a:bodyPr/>
          <a:lstStyle/>
          <a:p>
            <a:fld id="{EDA35014-2A33-984E-B66D-CC7EF0B4AE5E}" type="slidenum">
              <a:rPr lang="en-US" smtClean="0"/>
              <a:t>‹#›</a:t>
            </a:fld>
            <a:endParaRPr lang="en-US"/>
          </a:p>
        </p:txBody>
      </p:sp>
    </p:spTree>
    <p:extLst>
      <p:ext uri="{BB962C8B-B14F-4D97-AF65-F5344CB8AC3E}">
        <p14:creationId xmlns:p14="http://schemas.microsoft.com/office/powerpoint/2010/main" val="76383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06CA-070E-D142-9153-83B01268075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D36222F-6620-744F-A43E-B535E6BE886B}"/>
              </a:ext>
            </a:extLst>
          </p:cNvPr>
          <p:cNvSpPr>
            <a:spLocks noGrp="1"/>
          </p:cNvSpPr>
          <p:nvPr>
            <p:ph type="dt" sz="half" idx="10"/>
          </p:nvPr>
        </p:nvSpPr>
        <p:spPr/>
        <p:txBody>
          <a:bodyPr/>
          <a:lstStyle/>
          <a:p>
            <a:fld id="{31FABB83-C66E-D64D-812E-1ADFF63AB666}" type="datetimeFigureOut">
              <a:rPr lang="en-US" smtClean="0"/>
              <a:t>9/8/2019</a:t>
            </a:fld>
            <a:endParaRPr lang="en-US"/>
          </a:p>
        </p:txBody>
      </p:sp>
      <p:sp>
        <p:nvSpPr>
          <p:cNvPr id="4" name="Footer Placeholder 3">
            <a:extLst>
              <a:ext uri="{FF2B5EF4-FFF2-40B4-BE49-F238E27FC236}">
                <a16:creationId xmlns:a16="http://schemas.microsoft.com/office/drawing/2014/main" id="{D2BE3BCE-306A-F24F-8491-503E10002A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20F2E9-B538-D446-81FF-976A3FDE5E00}"/>
              </a:ext>
            </a:extLst>
          </p:cNvPr>
          <p:cNvSpPr>
            <a:spLocks noGrp="1"/>
          </p:cNvSpPr>
          <p:nvPr>
            <p:ph type="sldNum" sz="quarter" idx="12"/>
          </p:nvPr>
        </p:nvSpPr>
        <p:spPr/>
        <p:txBody>
          <a:bodyPr/>
          <a:lstStyle/>
          <a:p>
            <a:fld id="{EDA35014-2A33-984E-B66D-CC7EF0B4AE5E}" type="slidenum">
              <a:rPr lang="en-US" smtClean="0"/>
              <a:t>‹#›</a:t>
            </a:fld>
            <a:endParaRPr lang="en-US"/>
          </a:p>
        </p:txBody>
      </p:sp>
    </p:spTree>
    <p:extLst>
      <p:ext uri="{BB962C8B-B14F-4D97-AF65-F5344CB8AC3E}">
        <p14:creationId xmlns:p14="http://schemas.microsoft.com/office/powerpoint/2010/main" val="1743216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29BDF-B88C-AE45-A583-C65A3A66C519}"/>
              </a:ext>
            </a:extLst>
          </p:cNvPr>
          <p:cNvSpPr>
            <a:spLocks noGrp="1"/>
          </p:cNvSpPr>
          <p:nvPr>
            <p:ph type="dt" sz="half" idx="10"/>
          </p:nvPr>
        </p:nvSpPr>
        <p:spPr/>
        <p:txBody>
          <a:bodyPr/>
          <a:lstStyle/>
          <a:p>
            <a:fld id="{31FABB83-C66E-D64D-812E-1ADFF63AB666}" type="datetimeFigureOut">
              <a:rPr lang="en-US" smtClean="0"/>
              <a:t>9/8/2019</a:t>
            </a:fld>
            <a:endParaRPr lang="en-US"/>
          </a:p>
        </p:txBody>
      </p:sp>
      <p:sp>
        <p:nvSpPr>
          <p:cNvPr id="3" name="Footer Placeholder 2">
            <a:extLst>
              <a:ext uri="{FF2B5EF4-FFF2-40B4-BE49-F238E27FC236}">
                <a16:creationId xmlns:a16="http://schemas.microsoft.com/office/drawing/2014/main" id="{F8204BD0-0088-6749-B4D1-DA3F61B1D9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B6B07-7874-8E40-8C4E-29BD0D2156AE}"/>
              </a:ext>
            </a:extLst>
          </p:cNvPr>
          <p:cNvSpPr>
            <a:spLocks noGrp="1"/>
          </p:cNvSpPr>
          <p:nvPr>
            <p:ph type="sldNum" sz="quarter" idx="12"/>
          </p:nvPr>
        </p:nvSpPr>
        <p:spPr/>
        <p:txBody>
          <a:bodyPr/>
          <a:lstStyle/>
          <a:p>
            <a:fld id="{EDA35014-2A33-984E-B66D-CC7EF0B4AE5E}" type="slidenum">
              <a:rPr lang="en-US" smtClean="0"/>
              <a:t>‹#›</a:t>
            </a:fld>
            <a:endParaRPr lang="en-US"/>
          </a:p>
        </p:txBody>
      </p:sp>
    </p:spTree>
    <p:extLst>
      <p:ext uri="{BB962C8B-B14F-4D97-AF65-F5344CB8AC3E}">
        <p14:creationId xmlns:p14="http://schemas.microsoft.com/office/powerpoint/2010/main" val="2179513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A4D0-4059-4C46-8CB3-B4F007C188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3BBDE3-75CC-8941-8504-F226D9F9AC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2D878EA-51A4-8341-A5FD-86161801F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9EB5EE-80A1-4742-ADB9-87EC6FD42742}"/>
              </a:ext>
            </a:extLst>
          </p:cNvPr>
          <p:cNvSpPr>
            <a:spLocks noGrp="1"/>
          </p:cNvSpPr>
          <p:nvPr>
            <p:ph type="dt" sz="half" idx="10"/>
          </p:nvPr>
        </p:nvSpPr>
        <p:spPr/>
        <p:txBody>
          <a:bodyPr/>
          <a:lstStyle/>
          <a:p>
            <a:fld id="{31FABB83-C66E-D64D-812E-1ADFF63AB666}" type="datetimeFigureOut">
              <a:rPr lang="en-US" smtClean="0"/>
              <a:t>9/8/2019</a:t>
            </a:fld>
            <a:endParaRPr lang="en-US"/>
          </a:p>
        </p:txBody>
      </p:sp>
      <p:sp>
        <p:nvSpPr>
          <p:cNvPr id="6" name="Footer Placeholder 5">
            <a:extLst>
              <a:ext uri="{FF2B5EF4-FFF2-40B4-BE49-F238E27FC236}">
                <a16:creationId xmlns:a16="http://schemas.microsoft.com/office/drawing/2014/main" id="{79A37ABA-C038-E841-8567-FE4599274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9C8CB-5CD7-4C4B-8822-5ADF36E47C9C}"/>
              </a:ext>
            </a:extLst>
          </p:cNvPr>
          <p:cNvSpPr>
            <a:spLocks noGrp="1"/>
          </p:cNvSpPr>
          <p:nvPr>
            <p:ph type="sldNum" sz="quarter" idx="12"/>
          </p:nvPr>
        </p:nvSpPr>
        <p:spPr/>
        <p:txBody>
          <a:bodyPr/>
          <a:lstStyle/>
          <a:p>
            <a:fld id="{EDA35014-2A33-984E-B66D-CC7EF0B4AE5E}" type="slidenum">
              <a:rPr lang="en-US" smtClean="0"/>
              <a:t>‹#›</a:t>
            </a:fld>
            <a:endParaRPr lang="en-US"/>
          </a:p>
        </p:txBody>
      </p:sp>
    </p:spTree>
    <p:extLst>
      <p:ext uri="{BB962C8B-B14F-4D97-AF65-F5344CB8AC3E}">
        <p14:creationId xmlns:p14="http://schemas.microsoft.com/office/powerpoint/2010/main" val="1385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B05661-07A2-4D85-BF6B-F51812A5DEE3}"/>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DC2A183-5402-482A-8EBC-CADB4C243632}"/>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68F7DBEE-13D8-4502-9684-EAE62B6A2E5C}"/>
              </a:ext>
            </a:extLst>
          </p:cNvPr>
          <p:cNvSpPr>
            <a:spLocks noGrp="1"/>
          </p:cNvSpPr>
          <p:nvPr>
            <p:ph type="dt" sz="half" idx="10"/>
          </p:nvPr>
        </p:nvSpPr>
        <p:spPr/>
        <p:txBody>
          <a:bodyPr/>
          <a:lstStyle/>
          <a:p>
            <a:fld id="{6F9AC2BE-B8CA-45BE-B1BC-BAE61D9C9BE6}" type="datetimeFigureOut">
              <a:rPr lang="el-GR" smtClean="0"/>
              <a:t>8/9/2019</a:t>
            </a:fld>
            <a:endParaRPr lang="el-GR"/>
          </a:p>
        </p:txBody>
      </p:sp>
      <p:sp>
        <p:nvSpPr>
          <p:cNvPr id="5" name="Θέση υποσέλιδου 4">
            <a:extLst>
              <a:ext uri="{FF2B5EF4-FFF2-40B4-BE49-F238E27FC236}">
                <a16:creationId xmlns:a16="http://schemas.microsoft.com/office/drawing/2014/main" id="{AC260070-1D53-402F-A659-F6410CD26FDC}"/>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1CBC0DD5-59E4-4ACA-91C3-1CFDBA3DA119}"/>
              </a:ext>
            </a:extLst>
          </p:cNvPr>
          <p:cNvSpPr>
            <a:spLocks noGrp="1"/>
          </p:cNvSpPr>
          <p:nvPr>
            <p:ph type="sldNum" sz="quarter" idx="12"/>
          </p:nvPr>
        </p:nvSpPr>
        <p:spPr/>
        <p:txBody>
          <a:bodyPr/>
          <a:lstStyle/>
          <a:p>
            <a:fld id="{B9A834B0-6AD3-4919-8553-169999F69171}" type="slidenum">
              <a:rPr lang="el-GR" smtClean="0"/>
              <a:t>‹#›</a:t>
            </a:fld>
            <a:endParaRPr lang="el-GR"/>
          </a:p>
        </p:txBody>
      </p:sp>
    </p:spTree>
    <p:extLst>
      <p:ext uri="{BB962C8B-B14F-4D97-AF65-F5344CB8AC3E}">
        <p14:creationId xmlns:p14="http://schemas.microsoft.com/office/powerpoint/2010/main" val="2561496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EAD1-9D79-0147-B377-6C216A4449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87FDC59-43D7-B843-99A7-629066FE8C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C17AE2-3606-B949-A075-9B5B41F78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AE9722-1686-0C4D-B8CD-82C0684D6444}"/>
              </a:ext>
            </a:extLst>
          </p:cNvPr>
          <p:cNvSpPr>
            <a:spLocks noGrp="1"/>
          </p:cNvSpPr>
          <p:nvPr>
            <p:ph type="dt" sz="half" idx="10"/>
          </p:nvPr>
        </p:nvSpPr>
        <p:spPr/>
        <p:txBody>
          <a:bodyPr/>
          <a:lstStyle/>
          <a:p>
            <a:fld id="{31FABB83-C66E-D64D-812E-1ADFF63AB666}" type="datetimeFigureOut">
              <a:rPr lang="en-US" smtClean="0"/>
              <a:t>9/8/2019</a:t>
            </a:fld>
            <a:endParaRPr lang="en-US"/>
          </a:p>
        </p:txBody>
      </p:sp>
      <p:sp>
        <p:nvSpPr>
          <p:cNvPr id="6" name="Footer Placeholder 5">
            <a:extLst>
              <a:ext uri="{FF2B5EF4-FFF2-40B4-BE49-F238E27FC236}">
                <a16:creationId xmlns:a16="http://schemas.microsoft.com/office/drawing/2014/main" id="{A201CAD0-C452-694E-8532-BCEA686B1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72475-80E8-444A-B744-A7A6C07A477B}"/>
              </a:ext>
            </a:extLst>
          </p:cNvPr>
          <p:cNvSpPr>
            <a:spLocks noGrp="1"/>
          </p:cNvSpPr>
          <p:nvPr>
            <p:ph type="sldNum" sz="quarter" idx="12"/>
          </p:nvPr>
        </p:nvSpPr>
        <p:spPr/>
        <p:txBody>
          <a:bodyPr/>
          <a:lstStyle/>
          <a:p>
            <a:fld id="{EDA35014-2A33-984E-B66D-CC7EF0B4AE5E}" type="slidenum">
              <a:rPr lang="en-US" smtClean="0"/>
              <a:t>‹#›</a:t>
            </a:fld>
            <a:endParaRPr lang="en-US"/>
          </a:p>
        </p:txBody>
      </p:sp>
    </p:spTree>
    <p:extLst>
      <p:ext uri="{BB962C8B-B14F-4D97-AF65-F5344CB8AC3E}">
        <p14:creationId xmlns:p14="http://schemas.microsoft.com/office/powerpoint/2010/main" val="4103031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14DF-E825-7B4F-B9D2-E1699DF599E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2AA1521-D282-6D4C-9ADB-EF73DE5BC0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76457E-F36C-1C48-A0FC-F9C2D65B0C57}"/>
              </a:ext>
            </a:extLst>
          </p:cNvPr>
          <p:cNvSpPr>
            <a:spLocks noGrp="1"/>
          </p:cNvSpPr>
          <p:nvPr>
            <p:ph type="dt" sz="half" idx="10"/>
          </p:nvPr>
        </p:nvSpPr>
        <p:spPr/>
        <p:txBody>
          <a:bodyPr/>
          <a:lstStyle/>
          <a:p>
            <a:fld id="{31FABB83-C66E-D64D-812E-1ADFF63AB666}" type="datetimeFigureOut">
              <a:rPr lang="en-US" smtClean="0"/>
              <a:t>9/8/2019</a:t>
            </a:fld>
            <a:endParaRPr lang="en-US"/>
          </a:p>
        </p:txBody>
      </p:sp>
      <p:sp>
        <p:nvSpPr>
          <p:cNvPr id="5" name="Footer Placeholder 4">
            <a:extLst>
              <a:ext uri="{FF2B5EF4-FFF2-40B4-BE49-F238E27FC236}">
                <a16:creationId xmlns:a16="http://schemas.microsoft.com/office/drawing/2014/main" id="{6E4E5398-E18F-384A-A323-0EB7F021B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E2C76-4C21-B045-AF84-6CE0BE19B4C9}"/>
              </a:ext>
            </a:extLst>
          </p:cNvPr>
          <p:cNvSpPr>
            <a:spLocks noGrp="1"/>
          </p:cNvSpPr>
          <p:nvPr>
            <p:ph type="sldNum" sz="quarter" idx="12"/>
          </p:nvPr>
        </p:nvSpPr>
        <p:spPr/>
        <p:txBody>
          <a:bodyPr/>
          <a:lstStyle/>
          <a:p>
            <a:fld id="{EDA35014-2A33-984E-B66D-CC7EF0B4AE5E}" type="slidenum">
              <a:rPr lang="en-US" smtClean="0"/>
              <a:t>‹#›</a:t>
            </a:fld>
            <a:endParaRPr lang="en-US"/>
          </a:p>
        </p:txBody>
      </p:sp>
    </p:spTree>
    <p:extLst>
      <p:ext uri="{BB962C8B-B14F-4D97-AF65-F5344CB8AC3E}">
        <p14:creationId xmlns:p14="http://schemas.microsoft.com/office/powerpoint/2010/main" val="2861564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C5FC3-350D-5D4A-916A-5A27EBE9AC8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E57865A-AFDB-2949-ADF7-2A13304308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D36C69-5679-614C-9BF7-0A3E61005F11}"/>
              </a:ext>
            </a:extLst>
          </p:cNvPr>
          <p:cNvSpPr>
            <a:spLocks noGrp="1"/>
          </p:cNvSpPr>
          <p:nvPr>
            <p:ph type="dt" sz="half" idx="10"/>
          </p:nvPr>
        </p:nvSpPr>
        <p:spPr/>
        <p:txBody>
          <a:bodyPr/>
          <a:lstStyle/>
          <a:p>
            <a:fld id="{31FABB83-C66E-D64D-812E-1ADFF63AB666}" type="datetimeFigureOut">
              <a:rPr lang="en-US" smtClean="0"/>
              <a:t>9/8/2019</a:t>
            </a:fld>
            <a:endParaRPr lang="en-US"/>
          </a:p>
        </p:txBody>
      </p:sp>
      <p:sp>
        <p:nvSpPr>
          <p:cNvPr id="5" name="Footer Placeholder 4">
            <a:extLst>
              <a:ext uri="{FF2B5EF4-FFF2-40B4-BE49-F238E27FC236}">
                <a16:creationId xmlns:a16="http://schemas.microsoft.com/office/drawing/2014/main" id="{B34A525A-4A0C-0540-90A9-448309F80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3793A-A776-F042-85AB-09CBCC1702E4}"/>
              </a:ext>
            </a:extLst>
          </p:cNvPr>
          <p:cNvSpPr>
            <a:spLocks noGrp="1"/>
          </p:cNvSpPr>
          <p:nvPr>
            <p:ph type="sldNum" sz="quarter" idx="12"/>
          </p:nvPr>
        </p:nvSpPr>
        <p:spPr/>
        <p:txBody>
          <a:bodyPr/>
          <a:lstStyle/>
          <a:p>
            <a:fld id="{EDA35014-2A33-984E-B66D-CC7EF0B4AE5E}" type="slidenum">
              <a:rPr lang="en-US" smtClean="0"/>
              <a:t>‹#›</a:t>
            </a:fld>
            <a:endParaRPr lang="en-US"/>
          </a:p>
        </p:txBody>
      </p:sp>
    </p:spTree>
    <p:extLst>
      <p:ext uri="{BB962C8B-B14F-4D97-AF65-F5344CB8AC3E}">
        <p14:creationId xmlns:p14="http://schemas.microsoft.com/office/powerpoint/2010/main" val="1834437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103483C-8912-184B-9D13-FE7165AC941B}"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FA58B-30B8-CF4C-A314-785A3AE7AD06}" type="slidenum">
              <a:rPr lang="en-US" smtClean="0"/>
              <a:t>‹#›</a:t>
            </a:fld>
            <a:endParaRPr lang="en-US"/>
          </a:p>
        </p:txBody>
      </p:sp>
    </p:spTree>
    <p:extLst>
      <p:ext uri="{BB962C8B-B14F-4D97-AF65-F5344CB8AC3E}">
        <p14:creationId xmlns:p14="http://schemas.microsoft.com/office/powerpoint/2010/main" val="23659657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03483C-8912-184B-9D13-FE7165AC941B}"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FA58B-30B8-CF4C-A314-785A3AE7AD06}" type="slidenum">
              <a:rPr lang="en-US" smtClean="0"/>
              <a:t>‹#›</a:t>
            </a:fld>
            <a:endParaRPr lang="en-US"/>
          </a:p>
        </p:txBody>
      </p:sp>
    </p:spTree>
    <p:extLst>
      <p:ext uri="{BB962C8B-B14F-4D97-AF65-F5344CB8AC3E}">
        <p14:creationId xmlns:p14="http://schemas.microsoft.com/office/powerpoint/2010/main" val="3711898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03483C-8912-184B-9D13-FE7165AC941B}"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FA58B-30B8-CF4C-A314-785A3AE7AD06}" type="slidenum">
              <a:rPr lang="en-US" smtClean="0"/>
              <a:t>‹#›</a:t>
            </a:fld>
            <a:endParaRPr lang="en-US"/>
          </a:p>
        </p:txBody>
      </p:sp>
    </p:spTree>
    <p:extLst>
      <p:ext uri="{BB962C8B-B14F-4D97-AF65-F5344CB8AC3E}">
        <p14:creationId xmlns:p14="http://schemas.microsoft.com/office/powerpoint/2010/main" val="1546929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103483C-8912-184B-9D13-FE7165AC941B}"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FA58B-30B8-CF4C-A314-785A3AE7AD06}" type="slidenum">
              <a:rPr lang="en-US" smtClean="0"/>
              <a:t>‹#›</a:t>
            </a:fld>
            <a:endParaRPr lang="en-US"/>
          </a:p>
        </p:txBody>
      </p:sp>
    </p:spTree>
    <p:extLst>
      <p:ext uri="{BB962C8B-B14F-4D97-AF65-F5344CB8AC3E}">
        <p14:creationId xmlns:p14="http://schemas.microsoft.com/office/powerpoint/2010/main" val="40377018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103483C-8912-184B-9D13-FE7165AC941B}" type="datetimeFigureOut">
              <a:rPr lang="en-US" smtClean="0"/>
              <a:t>9/8/2019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FA58B-30B8-CF4C-A314-785A3AE7AD06}" type="slidenum">
              <a:rPr lang="en-US" smtClean="0"/>
              <a:t>‹#›</a:t>
            </a:fld>
            <a:endParaRPr lang="en-US"/>
          </a:p>
        </p:txBody>
      </p:sp>
    </p:spTree>
    <p:extLst>
      <p:ext uri="{BB962C8B-B14F-4D97-AF65-F5344CB8AC3E}">
        <p14:creationId xmlns:p14="http://schemas.microsoft.com/office/powerpoint/2010/main" val="1693482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103483C-8912-184B-9D13-FE7165AC941B}" type="datetimeFigureOut">
              <a:rPr lang="en-US" smtClean="0"/>
              <a:t>9/8/2019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FA58B-30B8-CF4C-A314-785A3AE7AD06}" type="slidenum">
              <a:rPr lang="en-US" smtClean="0"/>
              <a:t>‹#›</a:t>
            </a:fld>
            <a:endParaRPr lang="en-US"/>
          </a:p>
        </p:txBody>
      </p:sp>
    </p:spTree>
    <p:extLst>
      <p:ext uri="{BB962C8B-B14F-4D97-AF65-F5344CB8AC3E}">
        <p14:creationId xmlns:p14="http://schemas.microsoft.com/office/powerpoint/2010/main" val="36010429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3483C-8912-184B-9D13-FE7165AC941B}" type="datetimeFigureOut">
              <a:rPr lang="en-US" smtClean="0"/>
              <a:t>9/8/2019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5FA58B-30B8-CF4C-A314-785A3AE7AD06}" type="slidenum">
              <a:rPr lang="en-US" smtClean="0"/>
              <a:t>‹#›</a:t>
            </a:fld>
            <a:endParaRPr lang="en-US"/>
          </a:p>
        </p:txBody>
      </p:sp>
    </p:spTree>
    <p:extLst>
      <p:ext uri="{BB962C8B-B14F-4D97-AF65-F5344CB8AC3E}">
        <p14:creationId xmlns:p14="http://schemas.microsoft.com/office/powerpoint/2010/main" val="200825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BFC3E0B-70EC-4A32-AF69-74AB1ADAD544}"/>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5F04EB51-897D-4239-BA1C-5117D1B9C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CF1FB33E-930E-4E0D-82E6-A556ABECE717}"/>
              </a:ext>
            </a:extLst>
          </p:cNvPr>
          <p:cNvSpPr>
            <a:spLocks noGrp="1"/>
          </p:cNvSpPr>
          <p:nvPr>
            <p:ph type="dt" sz="half" idx="10"/>
          </p:nvPr>
        </p:nvSpPr>
        <p:spPr/>
        <p:txBody>
          <a:bodyPr/>
          <a:lstStyle/>
          <a:p>
            <a:fld id="{6F9AC2BE-B8CA-45BE-B1BC-BAE61D9C9BE6}" type="datetimeFigureOut">
              <a:rPr lang="el-GR" smtClean="0"/>
              <a:t>8/9/2019</a:t>
            </a:fld>
            <a:endParaRPr lang="el-GR"/>
          </a:p>
        </p:txBody>
      </p:sp>
      <p:sp>
        <p:nvSpPr>
          <p:cNvPr id="5" name="Θέση υποσέλιδου 4">
            <a:extLst>
              <a:ext uri="{FF2B5EF4-FFF2-40B4-BE49-F238E27FC236}">
                <a16:creationId xmlns:a16="http://schemas.microsoft.com/office/drawing/2014/main" id="{760DAFE8-1603-440F-9BE3-1FFF3182B31A}"/>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29517FFB-20C4-41A6-9225-FAE49E3F32E0}"/>
              </a:ext>
            </a:extLst>
          </p:cNvPr>
          <p:cNvSpPr>
            <a:spLocks noGrp="1"/>
          </p:cNvSpPr>
          <p:nvPr>
            <p:ph type="sldNum" sz="quarter" idx="12"/>
          </p:nvPr>
        </p:nvSpPr>
        <p:spPr/>
        <p:txBody>
          <a:bodyPr/>
          <a:lstStyle/>
          <a:p>
            <a:fld id="{B9A834B0-6AD3-4919-8553-169999F69171}" type="slidenum">
              <a:rPr lang="el-GR" smtClean="0"/>
              <a:t>‹#›</a:t>
            </a:fld>
            <a:endParaRPr lang="el-GR"/>
          </a:p>
        </p:txBody>
      </p:sp>
    </p:spTree>
    <p:extLst>
      <p:ext uri="{BB962C8B-B14F-4D97-AF65-F5344CB8AC3E}">
        <p14:creationId xmlns:p14="http://schemas.microsoft.com/office/powerpoint/2010/main" val="32864126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103483C-8912-184B-9D13-FE7165AC941B}"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FA58B-30B8-CF4C-A314-785A3AE7AD06}" type="slidenum">
              <a:rPr lang="en-US" smtClean="0"/>
              <a:t>‹#›</a:t>
            </a:fld>
            <a:endParaRPr lang="en-US"/>
          </a:p>
        </p:txBody>
      </p:sp>
    </p:spTree>
    <p:extLst>
      <p:ext uri="{BB962C8B-B14F-4D97-AF65-F5344CB8AC3E}">
        <p14:creationId xmlns:p14="http://schemas.microsoft.com/office/powerpoint/2010/main" val="10077185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103483C-8912-184B-9D13-FE7165AC941B}"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FA58B-30B8-CF4C-A314-785A3AE7AD06}" type="slidenum">
              <a:rPr lang="en-US" smtClean="0"/>
              <a:t>‹#›</a:t>
            </a:fld>
            <a:endParaRPr lang="en-US"/>
          </a:p>
        </p:txBody>
      </p:sp>
    </p:spTree>
    <p:extLst>
      <p:ext uri="{BB962C8B-B14F-4D97-AF65-F5344CB8AC3E}">
        <p14:creationId xmlns:p14="http://schemas.microsoft.com/office/powerpoint/2010/main" val="26792438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03483C-8912-184B-9D13-FE7165AC941B}"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FA58B-30B8-CF4C-A314-785A3AE7AD06}" type="slidenum">
              <a:rPr lang="en-US" smtClean="0"/>
              <a:t>‹#›</a:t>
            </a:fld>
            <a:endParaRPr lang="en-US"/>
          </a:p>
        </p:txBody>
      </p:sp>
    </p:spTree>
    <p:extLst>
      <p:ext uri="{BB962C8B-B14F-4D97-AF65-F5344CB8AC3E}">
        <p14:creationId xmlns:p14="http://schemas.microsoft.com/office/powerpoint/2010/main" val="2670719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03483C-8912-184B-9D13-FE7165AC941B}"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FA58B-30B8-CF4C-A314-785A3AE7AD06}" type="slidenum">
              <a:rPr lang="en-US" smtClean="0"/>
              <a:t>‹#›</a:t>
            </a:fld>
            <a:endParaRPr lang="en-US"/>
          </a:p>
        </p:txBody>
      </p:sp>
    </p:spTree>
    <p:extLst>
      <p:ext uri="{BB962C8B-B14F-4D97-AF65-F5344CB8AC3E}">
        <p14:creationId xmlns:p14="http://schemas.microsoft.com/office/powerpoint/2010/main" val="39796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3C733A6-0333-4CE8-91C8-6FD91C3C47E2}"/>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7D2AE53-AA90-49EF-A7D1-0EACDDAE5F46}"/>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FA90B029-BD88-4421-A7AA-2791AB63103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A883E50F-41CA-40FF-B875-D5ADF4DC6BC5}"/>
              </a:ext>
            </a:extLst>
          </p:cNvPr>
          <p:cNvSpPr>
            <a:spLocks noGrp="1"/>
          </p:cNvSpPr>
          <p:nvPr>
            <p:ph type="dt" sz="half" idx="10"/>
          </p:nvPr>
        </p:nvSpPr>
        <p:spPr/>
        <p:txBody>
          <a:bodyPr/>
          <a:lstStyle/>
          <a:p>
            <a:fld id="{6F9AC2BE-B8CA-45BE-B1BC-BAE61D9C9BE6}" type="datetimeFigureOut">
              <a:rPr lang="el-GR" smtClean="0"/>
              <a:t>8/9/2019</a:t>
            </a:fld>
            <a:endParaRPr lang="el-GR"/>
          </a:p>
        </p:txBody>
      </p:sp>
      <p:sp>
        <p:nvSpPr>
          <p:cNvPr id="6" name="Θέση υποσέλιδου 5">
            <a:extLst>
              <a:ext uri="{FF2B5EF4-FFF2-40B4-BE49-F238E27FC236}">
                <a16:creationId xmlns:a16="http://schemas.microsoft.com/office/drawing/2014/main" id="{C684609C-FBD5-497D-97D4-7667DAB93CB4}"/>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1454E4EE-D976-453D-AD69-BE28A790D8B9}"/>
              </a:ext>
            </a:extLst>
          </p:cNvPr>
          <p:cNvSpPr>
            <a:spLocks noGrp="1"/>
          </p:cNvSpPr>
          <p:nvPr>
            <p:ph type="sldNum" sz="quarter" idx="12"/>
          </p:nvPr>
        </p:nvSpPr>
        <p:spPr/>
        <p:txBody>
          <a:bodyPr/>
          <a:lstStyle/>
          <a:p>
            <a:fld id="{B9A834B0-6AD3-4919-8553-169999F69171}" type="slidenum">
              <a:rPr lang="el-GR" smtClean="0"/>
              <a:t>‹#›</a:t>
            </a:fld>
            <a:endParaRPr lang="el-GR"/>
          </a:p>
        </p:txBody>
      </p:sp>
    </p:spTree>
    <p:extLst>
      <p:ext uri="{BB962C8B-B14F-4D97-AF65-F5344CB8AC3E}">
        <p14:creationId xmlns:p14="http://schemas.microsoft.com/office/powerpoint/2010/main" val="47799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1EBE2DF-0E5C-4585-B8D7-698F86CEB162}"/>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3AA5B1F-773B-4522-8479-9965C406C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52341FEB-1863-4053-ADD1-199DBA7AE010}"/>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681D1175-8602-4DE3-B1EF-FDB7A5D48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D7BA3040-B15E-4B02-86D3-3502112146D7}"/>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ED4447F7-D52D-41C7-9991-796D130D7D18}"/>
              </a:ext>
            </a:extLst>
          </p:cNvPr>
          <p:cNvSpPr>
            <a:spLocks noGrp="1"/>
          </p:cNvSpPr>
          <p:nvPr>
            <p:ph type="dt" sz="half" idx="10"/>
          </p:nvPr>
        </p:nvSpPr>
        <p:spPr/>
        <p:txBody>
          <a:bodyPr/>
          <a:lstStyle/>
          <a:p>
            <a:fld id="{6F9AC2BE-B8CA-45BE-B1BC-BAE61D9C9BE6}" type="datetimeFigureOut">
              <a:rPr lang="el-GR" smtClean="0"/>
              <a:t>8/9/2019</a:t>
            </a:fld>
            <a:endParaRPr lang="el-GR"/>
          </a:p>
        </p:txBody>
      </p:sp>
      <p:sp>
        <p:nvSpPr>
          <p:cNvPr id="8" name="Θέση υποσέλιδου 7">
            <a:extLst>
              <a:ext uri="{FF2B5EF4-FFF2-40B4-BE49-F238E27FC236}">
                <a16:creationId xmlns:a16="http://schemas.microsoft.com/office/drawing/2014/main" id="{16FB67FC-4F8E-4B2A-8B49-44D529612A5F}"/>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CB385A27-3E74-4FF6-BC07-6EC4EC436C62}"/>
              </a:ext>
            </a:extLst>
          </p:cNvPr>
          <p:cNvSpPr>
            <a:spLocks noGrp="1"/>
          </p:cNvSpPr>
          <p:nvPr>
            <p:ph type="sldNum" sz="quarter" idx="12"/>
          </p:nvPr>
        </p:nvSpPr>
        <p:spPr/>
        <p:txBody>
          <a:bodyPr/>
          <a:lstStyle/>
          <a:p>
            <a:fld id="{B9A834B0-6AD3-4919-8553-169999F69171}" type="slidenum">
              <a:rPr lang="el-GR" smtClean="0"/>
              <a:t>‹#›</a:t>
            </a:fld>
            <a:endParaRPr lang="el-GR"/>
          </a:p>
        </p:txBody>
      </p:sp>
    </p:spTree>
    <p:extLst>
      <p:ext uri="{BB962C8B-B14F-4D97-AF65-F5344CB8AC3E}">
        <p14:creationId xmlns:p14="http://schemas.microsoft.com/office/powerpoint/2010/main" val="132294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08820AD-40A3-4016-9A9B-D3EDEE09B1A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B4CF7018-33CC-494D-8060-6209A9DCA715}"/>
              </a:ext>
            </a:extLst>
          </p:cNvPr>
          <p:cNvSpPr>
            <a:spLocks noGrp="1"/>
          </p:cNvSpPr>
          <p:nvPr>
            <p:ph type="dt" sz="half" idx="10"/>
          </p:nvPr>
        </p:nvSpPr>
        <p:spPr/>
        <p:txBody>
          <a:bodyPr/>
          <a:lstStyle/>
          <a:p>
            <a:fld id="{6F9AC2BE-B8CA-45BE-B1BC-BAE61D9C9BE6}" type="datetimeFigureOut">
              <a:rPr lang="el-GR" smtClean="0"/>
              <a:t>8/9/2019</a:t>
            </a:fld>
            <a:endParaRPr lang="el-GR"/>
          </a:p>
        </p:txBody>
      </p:sp>
      <p:sp>
        <p:nvSpPr>
          <p:cNvPr id="4" name="Θέση υποσέλιδου 3">
            <a:extLst>
              <a:ext uri="{FF2B5EF4-FFF2-40B4-BE49-F238E27FC236}">
                <a16:creationId xmlns:a16="http://schemas.microsoft.com/office/drawing/2014/main" id="{EB92A5D2-2963-45F6-A9A2-E296D7929172}"/>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AE02035F-CBF6-44AE-9DFB-EA5BF1734120}"/>
              </a:ext>
            </a:extLst>
          </p:cNvPr>
          <p:cNvSpPr>
            <a:spLocks noGrp="1"/>
          </p:cNvSpPr>
          <p:nvPr>
            <p:ph type="sldNum" sz="quarter" idx="12"/>
          </p:nvPr>
        </p:nvSpPr>
        <p:spPr/>
        <p:txBody>
          <a:bodyPr/>
          <a:lstStyle/>
          <a:p>
            <a:fld id="{B9A834B0-6AD3-4919-8553-169999F69171}" type="slidenum">
              <a:rPr lang="el-GR" smtClean="0"/>
              <a:t>‹#›</a:t>
            </a:fld>
            <a:endParaRPr lang="el-GR"/>
          </a:p>
        </p:txBody>
      </p:sp>
    </p:spTree>
    <p:extLst>
      <p:ext uri="{BB962C8B-B14F-4D97-AF65-F5344CB8AC3E}">
        <p14:creationId xmlns:p14="http://schemas.microsoft.com/office/powerpoint/2010/main" val="200489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4B7D497A-AF2C-4A64-83FD-3EF7D1952274}"/>
              </a:ext>
            </a:extLst>
          </p:cNvPr>
          <p:cNvSpPr>
            <a:spLocks noGrp="1"/>
          </p:cNvSpPr>
          <p:nvPr>
            <p:ph type="dt" sz="half" idx="10"/>
          </p:nvPr>
        </p:nvSpPr>
        <p:spPr/>
        <p:txBody>
          <a:bodyPr/>
          <a:lstStyle/>
          <a:p>
            <a:fld id="{6F9AC2BE-B8CA-45BE-B1BC-BAE61D9C9BE6}" type="datetimeFigureOut">
              <a:rPr lang="el-GR" smtClean="0"/>
              <a:t>8/9/2019</a:t>
            </a:fld>
            <a:endParaRPr lang="el-GR"/>
          </a:p>
        </p:txBody>
      </p:sp>
      <p:sp>
        <p:nvSpPr>
          <p:cNvPr id="3" name="Θέση υποσέλιδου 2">
            <a:extLst>
              <a:ext uri="{FF2B5EF4-FFF2-40B4-BE49-F238E27FC236}">
                <a16:creationId xmlns:a16="http://schemas.microsoft.com/office/drawing/2014/main" id="{E1A319DE-1A91-47E0-ACFA-A556588444A4}"/>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AC37614F-2E2A-46FD-93E9-A16F29DA97BC}"/>
              </a:ext>
            </a:extLst>
          </p:cNvPr>
          <p:cNvSpPr>
            <a:spLocks noGrp="1"/>
          </p:cNvSpPr>
          <p:nvPr>
            <p:ph type="sldNum" sz="quarter" idx="12"/>
          </p:nvPr>
        </p:nvSpPr>
        <p:spPr/>
        <p:txBody>
          <a:bodyPr/>
          <a:lstStyle/>
          <a:p>
            <a:fld id="{B9A834B0-6AD3-4919-8553-169999F69171}" type="slidenum">
              <a:rPr lang="el-GR" smtClean="0"/>
              <a:t>‹#›</a:t>
            </a:fld>
            <a:endParaRPr lang="el-GR"/>
          </a:p>
        </p:txBody>
      </p:sp>
    </p:spTree>
    <p:extLst>
      <p:ext uri="{BB962C8B-B14F-4D97-AF65-F5344CB8AC3E}">
        <p14:creationId xmlns:p14="http://schemas.microsoft.com/office/powerpoint/2010/main" val="199381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B780CB0-7BFF-410D-9DFA-7A830D153AB2}"/>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D445B891-A738-4D81-83A5-149999AB24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9AB2321A-943E-44E0-A06B-E5DD28738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9F339522-5210-4E45-8A5A-9D3262DFA4BD}"/>
              </a:ext>
            </a:extLst>
          </p:cNvPr>
          <p:cNvSpPr>
            <a:spLocks noGrp="1"/>
          </p:cNvSpPr>
          <p:nvPr>
            <p:ph type="dt" sz="half" idx="10"/>
          </p:nvPr>
        </p:nvSpPr>
        <p:spPr/>
        <p:txBody>
          <a:bodyPr/>
          <a:lstStyle/>
          <a:p>
            <a:fld id="{6F9AC2BE-B8CA-45BE-B1BC-BAE61D9C9BE6}" type="datetimeFigureOut">
              <a:rPr lang="el-GR" smtClean="0"/>
              <a:t>8/9/2019</a:t>
            </a:fld>
            <a:endParaRPr lang="el-GR"/>
          </a:p>
        </p:txBody>
      </p:sp>
      <p:sp>
        <p:nvSpPr>
          <p:cNvPr id="6" name="Θέση υποσέλιδου 5">
            <a:extLst>
              <a:ext uri="{FF2B5EF4-FFF2-40B4-BE49-F238E27FC236}">
                <a16:creationId xmlns:a16="http://schemas.microsoft.com/office/drawing/2014/main" id="{B0D0FFFF-FF0A-4651-B9E5-48028BCCB3C6}"/>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298265D-DB37-480D-B6A7-E9BA34A8144E}"/>
              </a:ext>
            </a:extLst>
          </p:cNvPr>
          <p:cNvSpPr>
            <a:spLocks noGrp="1"/>
          </p:cNvSpPr>
          <p:nvPr>
            <p:ph type="sldNum" sz="quarter" idx="12"/>
          </p:nvPr>
        </p:nvSpPr>
        <p:spPr/>
        <p:txBody>
          <a:bodyPr/>
          <a:lstStyle/>
          <a:p>
            <a:fld id="{B9A834B0-6AD3-4919-8553-169999F69171}" type="slidenum">
              <a:rPr lang="el-GR" smtClean="0"/>
              <a:t>‹#›</a:t>
            </a:fld>
            <a:endParaRPr lang="el-GR"/>
          </a:p>
        </p:txBody>
      </p:sp>
    </p:spTree>
    <p:extLst>
      <p:ext uri="{BB962C8B-B14F-4D97-AF65-F5344CB8AC3E}">
        <p14:creationId xmlns:p14="http://schemas.microsoft.com/office/powerpoint/2010/main" val="210065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97D8F23-6B8D-4D95-A825-FF12ED7F0342}"/>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F184616A-7615-485B-A33F-1DF7DEACA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8704FC48-016B-4B7A-87AE-9C7B951BC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DF2C2E26-2B9D-4B2E-8C8D-C394DCC9D883}"/>
              </a:ext>
            </a:extLst>
          </p:cNvPr>
          <p:cNvSpPr>
            <a:spLocks noGrp="1"/>
          </p:cNvSpPr>
          <p:nvPr>
            <p:ph type="dt" sz="half" idx="10"/>
          </p:nvPr>
        </p:nvSpPr>
        <p:spPr/>
        <p:txBody>
          <a:bodyPr/>
          <a:lstStyle/>
          <a:p>
            <a:fld id="{6F9AC2BE-B8CA-45BE-B1BC-BAE61D9C9BE6}" type="datetimeFigureOut">
              <a:rPr lang="el-GR" smtClean="0"/>
              <a:t>8/9/2019</a:t>
            </a:fld>
            <a:endParaRPr lang="el-GR"/>
          </a:p>
        </p:txBody>
      </p:sp>
      <p:sp>
        <p:nvSpPr>
          <p:cNvPr id="6" name="Θέση υποσέλιδου 5">
            <a:extLst>
              <a:ext uri="{FF2B5EF4-FFF2-40B4-BE49-F238E27FC236}">
                <a16:creationId xmlns:a16="http://schemas.microsoft.com/office/drawing/2014/main" id="{2B92D5AB-A527-43CC-8E8A-E67DA87D5C0A}"/>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567831B8-800D-416D-9309-16E909334BFB}"/>
              </a:ext>
            </a:extLst>
          </p:cNvPr>
          <p:cNvSpPr>
            <a:spLocks noGrp="1"/>
          </p:cNvSpPr>
          <p:nvPr>
            <p:ph type="sldNum" sz="quarter" idx="12"/>
          </p:nvPr>
        </p:nvSpPr>
        <p:spPr/>
        <p:txBody>
          <a:bodyPr/>
          <a:lstStyle/>
          <a:p>
            <a:fld id="{B9A834B0-6AD3-4919-8553-169999F69171}" type="slidenum">
              <a:rPr lang="el-GR" smtClean="0"/>
              <a:t>‹#›</a:t>
            </a:fld>
            <a:endParaRPr lang="el-GR"/>
          </a:p>
        </p:txBody>
      </p:sp>
    </p:spTree>
    <p:extLst>
      <p:ext uri="{BB962C8B-B14F-4D97-AF65-F5344CB8AC3E}">
        <p14:creationId xmlns:p14="http://schemas.microsoft.com/office/powerpoint/2010/main" val="275826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6646B352-443B-4158-BB53-9862BB46F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05E195B8-EB3C-499A-9FB9-F0680DBA5E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E8E6C130-A0D6-40DF-BD41-D7AF226FF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AC2BE-B8CA-45BE-B1BC-BAE61D9C9BE6}" type="datetimeFigureOut">
              <a:rPr lang="el-GR" smtClean="0"/>
              <a:t>8/9/2019</a:t>
            </a:fld>
            <a:endParaRPr lang="el-GR"/>
          </a:p>
        </p:txBody>
      </p:sp>
      <p:sp>
        <p:nvSpPr>
          <p:cNvPr id="5" name="Θέση υποσέλιδου 4">
            <a:extLst>
              <a:ext uri="{FF2B5EF4-FFF2-40B4-BE49-F238E27FC236}">
                <a16:creationId xmlns:a16="http://schemas.microsoft.com/office/drawing/2014/main" id="{665FAD63-96B9-45BA-96F3-9725A77AC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5F424078-F619-42BA-9D9A-D1B988B10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834B0-6AD3-4919-8553-169999F69171}" type="slidenum">
              <a:rPr lang="el-GR" smtClean="0"/>
              <a:t>‹#›</a:t>
            </a:fld>
            <a:endParaRPr lang="el-GR"/>
          </a:p>
        </p:txBody>
      </p:sp>
    </p:spTree>
    <p:extLst>
      <p:ext uri="{BB962C8B-B14F-4D97-AF65-F5344CB8AC3E}">
        <p14:creationId xmlns:p14="http://schemas.microsoft.com/office/powerpoint/2010/main" val="1640416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F1E7AA-A873-C249-A794-F9DE5CC880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75E3FB-A759-C54D-8DEE-737D627D2F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653F18-EAB9-6948-9022-983A6BB3D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ABB83-C66E-D64D-812E-1ADFF63AB666}" type="datetimeFigureOut">
              <a:rPr lang="en-US" smtClean="0"/>
              <a:t>9/8/2019</a:t>
            </a:fld>
            <a:endParaRPr lang="en-US"/>
          </a:p>
        </p:txBody>
      </p:sp>
      <p:sp>
        <p:nvSpPr>
          <p:cNvPr id="5" name="Footer Placeholder 4">
            <a:extLst>
              <a:ext uri="{FF2B5EF4-FFF2-40B4-BE49-F238E27FC236}">
                <a16:creationId xmlns:a16="http://schemas.microsoft.com/office/drawing/2014/main" id="{764CBFFB-17E1-2C4C-B61A-C97F81F9B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389BDB-85ED-9141-8E43-3E9C840A0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35014-2A33-984E-B66D-CC7EF0B4AE5E}" type="slidenum">
              <a:rPr lang="en-US" smtClean="0"/>
              <a:t>‹#›</a:t>
            </a:fld>
            <a:endParaRPr lang="en-US"/>
          </a:p>
        </p:txBody>
      </p:sp>
    </p:spTree>
    <p:extLst>
      <p:ext uri="{BB962C8B-B14F-4D97-AF65-F5344CB8AC3E}">
        <p14:creationId xmlns:p14="http://schemas.microsoft.com/office/powerpoint/2010/main" val="3862760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3483C-8912-184B-9D13-FE7165AC941B}" type="datetimeFigureOut">
              <a:rPr lang="en-US" smtClean="0"/>
              <a:t>9/8/2019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FA58B-30B8-CF4C-A314-785A3AE7AD06}" type="slidenum">
              <a:rPr lang="en-US" smtClean="0"/>
              <a:t>‹#›</a:t>
            </a:fld>
            <a:endParaRPr lang="en-US"/>
          </a:p>
        </p:txBody>
      </p:sp>
    </p:spTree>
    <p:extLst>
      <p:ext uri="{BB962C8B-B14F-4D97-AF65-F5344CB8AC3E}">
        <p14:creationId xmlns:p14="http://schemas.microsoft.com/office/powerpoint/2010/main" val="7448377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rowdflower/twitter-airline-sentiment"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2D30113-5E2D-444D-87DE-5918C184A1BB}"/>
              </a:ext>
            </a:extLst>
          </p:cNvPr>
          <p:cNvSpPr>
            <a:spLocks noGrp="1"/>
          </p:cNvSpPr>
          <p:nvPr>
            <p:ph type="ctrTitle"/>
          </p:nvPr>
        </p:nvSpPr>
        <p:spPr/>
        <p:txBody>
          <a:bodyPr/>
          <a:lstStyle/>
          <a:p>
            <a:endParaRPr lang="el-GR"/>
          </a:p>
        </p:txBody>
      </p:sp>
      <p:sp>
        <p:nvSpPr>
          <p:cNvPr id="3" name="Υπότιτλος 2">
            <a:extLst>
              <a:ext uri="{FF2B5EF4-FFF2-40B4-BE49-F238E27FC236}">
                <a16:creationId xmlns:a16="http://schemas.microsoft.com/office/drawing/2014/main" id="{F57B1422-A40A-45D2-9299-52F2F98EBE98}"/>
              </a:ext>
            </a:extLst>
          </p:cNvPr>
          <p:cNvSpPr>
            <a:spLocks noGrp="1"/>
          </p:cNvSpPr>
          <p:nvPr>
            <p:ph type="subTitle" idx="1"/>
          </p:nvPr>
        </p:nvSpPr>
        <p:spPr/>
        <p:txBody>
          <a:bodyPr/>
          <a:lstStyle/>
          <a:p>
            <a:endParaRPr lang="el-GR"/>
          </a:p>
        </p:txBody>
      </p:sp>
      <p:pic>
        <p:nvPicPr>
          <p:cNvPr id="5" name="Εικόνα 4" descr="Εικόνα που περιέχει ουρανός, αεροπλάνο, υπαίθριος, πέταγμα&#10;&#10;Περιγραφή που δημιουργήθηκε αυτόματα">
            <a:extLst>
              <a:ext uri="{FF2B5EF4-FFF2-40B4-BE49-F238E27FC236}">
                <a16:creationId xmlns:a16="http://schemas.microsoft.com/office/drawing/2014/main" id="{85867541-1EA2-49FC-9D79-4083F0EEA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533"/>
            <a:ext cx="12192000" cy="6898533"/>
          </a:xfrm>
          <a:prstGeom prst="rect">
            <a:avLst/>
          </a:prstGeom>
        </p:spPr>
      </p:pic>
      <p:sp>
        <p:nvSpPr>
          <p:cNvPr id="8" name="Ορθογώνιο 7">
            <a:extLst>
              <a:ext uri="{FF2B5EF4-FFF2-40B4-BE49-F238E27FC236}">
                <a16:creationId xmlns:a16="http://schemas.microsoft.com/office/drawing/2014/main" id="{A6724D66-A78C-43B6-8E97-AF1B1E58C6E1}"/>
              </a:ext>
            </a:extLst>
          </p:cNvPr>
          <p:cNvSpPr/>
          <p:nvPr/>
        </p:nvSpPr>
        <p:spPr>
          <a:xfrm>
            <a:off x="0" y="-40534"/>
            <a:ext cx="12192000" cy="6898533"/>
          </a:xfrm>
          <a:prstGeom prst="rect">
            <a:avLst/>
          </a:prstGeom>
          <a:gradFill>
            <a:gsLst>
              <a:gs pos="3000">
                <a:srgbClr val="0066FF">
                  <a:alpha val="9000"/>
                </a:srgbClr>
              </a:gs>
              <a:gs pos="100000">
                <a:srgbClr val="66FFFF">
                  <a:alpha val="55000"/>
                  <a:lumMod val="12000"/>
                  <a:lumOff val="8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endParaRPr lang="en-US" dirty="0">
              <a:latin typeface="Microsoft YaHei UI" panose="020B0503020204020204" pitchFamily="34" charset="-122"/>
              <a:ea typeface="Microsoft YaHei UI" panose="020B0503020204020204" pitchFamily="34" charset="-122"/>
            </a:endParaRPr>
          </a:p>
          <a:p>
            <a:pPr algn="ctr"/>
            <a:r>
              <a:rPr lang="en-US" dirty="0" smtClean="0">
                <a:latin typeface="Microsoft YaHei UI" panose="020B0503020204020204" pitchFamily="34" charset="-122"/>
                <a:ea typeface="Microsoft YaHei UI" panose="020B0503020204020204" pitchFamily="34" charset="-122"/>
              </a:rPr>
              <a:t>MSc </a:t>
            </a:r>
            <a:r>
              <a:rPr lang="en-US" dirty="0">
                <a:latin typeface="Microsoft YaHei UI" panose="020B0503020204020204" pitchFamily="34" charset="-122"/>
                <a:ea typeface="Microsoft YaHei UI" panose="020B0503020204020204" pitchFamily="34" charset="-122"/>
              </a:rPr>
              <a:t>Business Analytics, AUEB</a:t>
            </a:r>
          </a:p>
          <a:p>
            <a:pPr algn="ctr"/>
            <a:r>
              <a:rPr lang="en-US" dirty="0">
                <a:latin typeface="Microsoft YaHei UI" panose="020B0503020204020204" pitchFamily="34" charset="-122"/>
                <a:ea typeface="Microsoft YaHei UI" panose="020B0503020204020204" pitchFamily="34" charset="-122"/>
              </a:rPr>
              <a:t>2019</a:t>
            </a:r>
            <a:endParaRPr lang="el-GR" dirty="0">
              <a:latin typeface="Microsoft YaHei UI" panose="020B0503020204020204" pitchFamily="34" charset="-122"/>
              <a:ea typeface="Microsoft YaHei UI" panose="020B0503020204020204" pitchFamily="34" charset="-122"/>
            </a:endParaRPr>
          </a:p>
          <a:p>
            <a:pPr algn="ctr"/>
            <a:endParaRPr lang="el-GR" dirty="0">
              <a:latin typeface="Microsoft YaHei UI" panose="020B0503020204020204" pitchFamily="34" charset="-122"/>
              <a:ea typeface="Microsoft YaHei UI" panose="020B0503020204020204" pitchFamily="34" charset="-122"/>
            </a:endParaRPr>
          </a:p>
        </p:txBody>
      </p:sp>
      <p:sp>
        <p:nvSpPr>
          <p:cNvPr id="9" name="TextBox 8">
            <a:extLst>
              <a:ext uri="{FF2B5EF4-FFF2-40B4-BE49-F238E27FC236}">
                <a16:creationId xmlns:a16="http://schemas.microsoft.com/office/drawing/2014/main" id="{498BC9AC-7536-4EF5-B2A5-EF5D8823E8FA}"/>
              </a:ext>
            </a:extLst>
          </p:cNvPr>
          <p:cNvSpPr txBox="1"/>
          <p:nvPr/>
        </p:nvSpPr>
        <p:spPr>
          <a:xfrm>
            <a:off x="-611966" y="406036"/>
            <a:ext cx="9143999" cy="769441"/>
          </a:xfrm>
          <a:prstGeom prst="rect">
            <a:avLst/>
          </a:prstGeom>
          <a:noFill/>
        </p:spPr>
        <p:txBody>
          <a:bodyPr wrap="square" rtlCol="0">
            <a:spAutoFit/>
          </a:bodyPr>
          <a:lstStyle/>
          <a:p>
            <a:pPr algn="ctr" fontAlgn="base"/>
            <a:r>
              <a:rPr lang="en-US" sz="4400" b="1" dirty="0">
                <a:solidFill>
                  <a:schemeClr val="bg1"/>
                </a:solidFill>
              </a:rPr>
              <a:t>Twitter US Airline Sentiment</a:t>
            </a:r>
          </a:p>
        </p:txBody>
      </p:sp>
      <p:sp>
        <p:nvSpPr>
          <p:cNvPr id="10" name="TextBox 9">
            <a:extLst>
              <a:ext uri="{FF2B5EF4-FFF2-40B4-BE49-F238E27FC236}">
                <a16:creationId xmlns:a16="http://schemas.microsoft.com/office/drawing/2014/main" id="{EDFA3BD8-1F3A-49BA-A200-397185DF6E4F}"/>
              </a:ext>
            </a:extLst>
          </p:cNvPr>
          <p:cNvSpPr txBox="1"/>
          <p:nvPr/>
        </p:nvSpPr>
        <p:spPr>
          <a:xfrm>
            <a:off x="-1887013" y="2487499"/>
            <a:ext cx="6502556" cy="523220"/>
          </a:xfrm>
          <a:prstGeom prst="rect">
            <a:avLst/>
          </a:prstGeom>
          <a:noFill/>
        </p:spPr>
        <p:txBody>
          <a:bodyPr wrap="square" rtlCol="0">
            <a:spAutoFit/>
          </a:bodyPr>
          <a:lstStyle/>
          <a:p>
            <a:pPr algn="ctr"/>
            <a:r>
              <a:rPr lang="en-US" sz="2800" dirty="0">
                <a:solidFill>
                  <a:schemeClr val="tx1">
                    <a:lumMod val="95000"/>
                    <a:lumOff val="5000"/>
                  </a:schemeClr>
                </a:solidFill>
                <a:latin typeface="Aharoni" panose="02010803020104030203" pitchFamily="2" charset="-79"/>
                <a:ea typeface="Microsoft YaHei UI" panose="020B0503020204020204" pitchFamily="34" charset="-122"/>
                <a:cs typeface="Aharoni" panose="02010803020104030203" pitchFamily="2" charset="-79"/>
              </a:rPr>
              <a:t>Presented by </a:t>
            </a:r>
            <a:endParaRPr lang="el-GR" sz="2800" dirty="0">
              <a:solidFill>
                <a:schemeClr val="tx1">
                  <a:lumMod val="95000"/>
                  <a:lumOff val="5000"/>
                </a:schemeClr>
              </a:solidFill>
              <a:latin typeface="Microsoft YaHei UI" panose="020B0503020204020204" pitchFamily="34" charset="-122"/>
              <a:ea typeface="Microsoft YaHei UI" panose="020B0503020204020204" pitchFamily="34" charset="-122"/>
              <a:cs typeface="Aharoni" panose="02010803020104030203" pitchFamily="2" charset="-79"/>
            </a:endParaRPr>
          </a:p>
        </p:txBody>
      </p:sp>
      <p:sp>
        <p:nvSpPr>
          <p:cNvPr id="13" name="TextBox 12">
            <a:extLst>
              <a:ext uri="{FF2B5EF4-FFF2-40B4-BE49-F238E27FC236}">
                <a16:creationId xmlns:a16="http://schemas.microsoft.com/office/drawing/2014/main" id="{DE38D344-2264-4D14-A806-192708139E37}"/>
              </a:ext>
            </a:extLst>
          </p:cNvPr>
          <p:cNvSpPr txBox="1"/>
          <p:nvPr/>
        </p:nvSpPr>
        <p:spPr>
          <a:xfrm>
            <a:off x="223396" y="4410775"/>
            <a:ext cx="2394856" cy="954107"/>
          </a:xfrm>
          <a:prstGeom prst="rect">
            <a:avLst/>
          </a:prstGeom>
          <a:noFill/>
        </p:spPr>
        <p:txBody>
          <a:bodyPr wrap="square" rtlCol="0">
            <a:spAutoFit/>
          </a:bodyPr>
          <a:lstStyle/>
          <a:p>
            <a:pPr algn="ctr"/>
            <a:r>
              <a:rPr lang="en-US" sz="2800" dirty="0">
                <a:solidFill>
                  <a:schemeClr val="tx1">
                    <a:lumMod val="95000"/>
                    <a:lumOff val="5000"/>
                  </a:schemeClr>
                </a:solidFill>
                <a:latin typeface="Aharoni" panose="02010803020104030203" pitchFamily="2" charset="-79"/>
                <a:ea typeface="Microsoft YaHei UI" panose="020B0503020204020204" pitchFamily="34" charset="-122"/>
                <a:cs typeface="Aharoni" panose="02010803020104030203" pitchFamily="2" charset="-79"/>
              </a:rPr>
              <a:t>Dagre </a:t>
            </a:r>
            <a:r>
              <a:rPr lang="en-US" sz="2800" dirty="0" err="1">
                <a:solidFill>
                  <a:schemeClr val="tx1">
                    <a:lumMod val="95000"/>
                    <a:lumOff val="5000"/>
                  </a:schemeClr>
                </a:solidFill>
                <a:latin typeface="Aharoni" panose="02010803020104030203" pitchFamily="2" charset="-79"/>
                <a:ea typeface="Microsoft YaHei UI" panose="020B0503020204020204" pitchFamily="34" charset="-122"/>
                <a:cs typeface="Aharoni" panose="02010803020104030203" pitchFamily="2" charset="-79"/>
              </a:rPr>
              <a:t>Adriani</a:t>
            </a:r>
            <a:endParaRPr lang="el-GR" sz="2800" dirty="0">
              <a:solidFill>
                <a:schemeClr val="tx1">
                  <a:lumMod val="95000"/>
                  <a:lumOff val="5000"/>
                </a:schemeClr>
              </a:solidFill>
              <a:ea typeface="Microsoft YaHei UI" panose="020B0503020204020204" pitchFamily="34" charset="-122"/>
              <a:cs typeface="Aharoni" panose="02010803020104030203" pitchFamily="2" charset="-79"/>
            </a:endParaRPr>
          </a:p>
        </p:txBody>
      </p:sp>
      <p:sp>
        <p:nvSpPr>
          <p:cNvPr id="14" name="TextBox 13">
            <a:extLst>
              <a:ext uri="{FF2B5EF4-FFF2-40B4-BE49-F238E27FC236}">
                <a16:creationId xmlns:a16="http://schemas.microsoft.com/office/drawing/2014/main" id="{5A0665F4-3638-4425-8668-CC5D07BB1DDE}"/>
              </a:ext>
            </a:extLst>
          </p:cNvPr>
          <p:cNvSpPr txBox="1"/>
          <p:nvPr/>
        </p:nvSpPr>
        <p:spPr>
          <a:xfrm>
            <a:off x="7076660" y="4429919"/>
            <a:ext cx="2612572" cy="954107"/>
          </a:xfrm>
          <a:prstGeom prst="rect">
            <a:avLst/>
          </a:prstGeom>
          <a:noFill/>
        </p:spPr>
        <p:txBody>
          <a:bodyPr wrap="square" rtlCol="0">
            <a:spAutoFit/>
          </a:bodyPr>
          <a:lstStyle/>
          <a:p>
            <a:pPr algn="ctr"/>
            <a:r>
              <a:rPr lang="en-US" sz="2800" dirty="0" err="1">
                <a:solidFill>
                  <a:schemeClr val="tx1">
                    <a:lumMod val="95000"/>
                    <a:lumOff val="5000"/>
                  </a:schemeClr>
                </a:solidFill>
                <a:latin typeface="Aharoni" panose="02010803020104030203" pitchFamily="2" charset="-79"/>
                <a:ea typeface="Microsoft YaHei UI" panose="020B0503020204020204" pitchFamily="34" charset="-122"/>
                <a:cs typeface="Aharoni" panose="02010803020104030203" pitchFamily="2" charset="-79"/>
              </a:rPr>
              <a:t>Kondyli</a:t>
            </a:r>
            <a:r>
              <a:rPr lang="en-US" sz="2800" dirty="0">
                <a:solidFill>
                  <a:schemeClr val="tx1">
                    <a:lumMod val="95000"/>
                    <a:lumOff val="5000"/>
                  </a:schemeClr>
                </a:solidFill>
                <a:latin typeface="Aharoni" panose="02010803020104030203" pitchFamily="2" charset="-79"/>
                <a:ea typeface="Microsoft YaHei UI" panose="020B0503020204020204" pitchFamily="34" charset="-122"/>
                <a:cs typeface="Aharoni" panose="02010803020104030203" pitchFamily="2" charset="-79"/>
              </a:rPr>
              <a:t> </a:t>
            </a:r>
            <a:r>
              <a:rPr lang="en-US" sz="2800" dirty="0" err="1">
                <a:solidFill>
                  <a:schemeClr val="tx1">
                    <a:lumMod val="95000"/>
                    <a:lumOff val="5000"/>
                  </a:schemeClr>
                </a:solidFill>
                <a:latin typeface="Aharoni" panose="02010803020104030203" pitchFamily="2" charset="-79"/>
                <a:ea typeface="Microsoft YaHei UI" panose="020B0503020204020204" pitchFamily="34" charset="-122"/>
                <a:cs typeface="Aharoni" panose="02010803020104030203" pitchFamily="2" charset="-79"/>
              </a:rPr>
              <a:t>Afroditi</a:t>
            </a:r>
            <a:endParaRPr lang="el-GR" sz="2800" dirty="0">
              <a:solidFill>
                <a:schemeClr val="tx1">
                  <a:lumMod val="95000"/>
                  <a:lumOff val="5000"/>
                </a:schemeClr>
              </a:solidFill>
              <a:ea typeface="Microsoft YaHei UI" panose="020B0503020204020204" pitchFamily="34" charset="-122"/>
              <a:cs typeface="Aharoni" panose="02010803020104030203" pitchFamily="2" charset="-79"/>
            </a:endParaRPr>
          </a:p>
        </p:txBody>
      </p:sp>
      <p:sp>
        <p:nvSpPr>
          <p:cNvPr id="15" name="TextBox 14">
            <a:extLst>
              <a:ext uri="{FF2B5EF4-FFF2-40B4-BE49-F238E27FC236}">
                <a16:creationId xmlns:a16="http://schemas.microsoft.com/office/drawing/2014/main" id="{36C52274-9157-4EF1-96EF-39C66C45F4A3}"/>
              </a:ext>
            </a:extLst>
          </p:cNvPr>
          <p:cNvSpPr txBox="1"/>
          <p:nvPr/>
        </p:nvSpPr>
        <p:spPr>
          <a:xfrm>
            <a:off x="3712503" y="4410776"/>
            <a:ext cx="2394856" cy="954107"/>
          </a:xfrm>
          <a:prstGeom prst="rect">
            <a:avLst/>
          </a:prstGeom>
          <a:noFill/>
        </p:spPr>
        <p:txBody>
          <a:bodyPr wrap="square" rtlCol="0">
            <a:spAutoFit/>
          </a:bodyPr>
          <a:lstStyle/>
          <a:p>
            <a:pPr algn="ctr"/>
            <a:r>
              <a:rPr lang="en-US" sz="2800" dirty="0" err="1">
                <a:solidFill>
                  <a:schemeClr val="tx1">
                    <a:lumMod val="95000"/>
                    <a:lumOff val="5000"/>
                  </a:schemeClr>
                </a:solidFill>
                <a:latin typeface="Aharoni" panose="02010803020104030203" pitchFamily="2" charset="-79"/>
                <a:ea typeface="Microsoft YaHei UI" panose="020B0503020204020204" pitchFamily="34" charset="-122"/>
                <a:cs typeface="Aharoni" panose="02010803020104030203" pitchFamily="2" charset="-79"/>
              </a:rPr>
              <a:t>Gialama</a:t>
            </a:r>
            <a:r>
              <a:rPr lang="en-US" sz="2800" dirty="0">
                <a:solidFill>
                  <a:schemeClr val="tx1">
                    <a:lumMod val="95000"/>
                    <a:lumOff val="5000"/>
                  </a:schemeClr>
                </a:solidFill>
                <a:latin typeface="Aharoni" panose="02010803020104030203" pitchFamily="2" charset="-79"/>
                <a:ea typeface="Microsoft YaHei UI" panose="020B0503020204020204" pitchFamily="34" charset="-122"/>
                <a:cs typeface="Aharoni" panose="02010803020104030203" pitchFamily="2" charset="-79"/>
              </a:rPr>
              <a:t> </a:t>
            </a:r>
            <a:r>
              <a:rPr lang="en-US" sz="2800" dirty="0" err="1">
                <a:solidFill>
                  <a:schemeClr val="tx1">
                    <a:lumMod val="95000"/>
                    <a:lumOff val="5000"/>
                  </a:schemeClr>
                </a:solidFill>
                <a:latin typeface="Aharoni" panose="02010803020104030203" pitchFamily="2" charset="-79"/>
                <a:ea typeface="Microsoft YaHei UI" panose="020B0503020204020204" pitchFamily="34" charset="-122"/>
                <a:cs typeface="Aharoni" panose="02010803020104030203" pitchFamily="2" charset="-79"/>
              </a:rPr>
              <a:t>Niovi</a:t>
            </a:r>
            <a:endParaRPr lang="el-GR" sz="2800" dirty="0">
              <a:solidFill>
                <a:schemeClr val="tx1">
                  <a:lumMod val="95000"/>
                  <a:lumOff val="5000"/>
                </a:schemeClr>
              </a:solidFill>
              <a:ea typeface="Microsoft YaHei UI" panose="020B0503020204020204" pitchFamily="34" charset="-122"/>
              <a:cs typeface="Aharoni" panose="02010803020104030203" pitchFamily="2" charset="-79"/>
            </a:endParaRPr>
          </a:p>
        </p:txBody>
      </p:sp>
      <p:sp>
        <p:nvSpPr>
          <p:cNvPr id="19" name="TextBox 18">
            <a:extLst>
              <a:ext uri="{FF2B5EF4-FFF2-40B4-BE49-F238E27FC236}">
                <a16:creationId xmlns:a16="http://schemas.microsoft.com/office/drawing/2014/main" id="{2A0C9D38-19F1-4383-A302-890942726D5E}"/>
              </a:ext>
            </a:extLst>
          </p:cNvPr>
          <p:cNvSpPr txBox="1"/>
          <p:nvPr/>
        </p:nvSpPr>
        <p:spPr>
          <a:xfrm>
            <a:off x="132522" y="1200090"/>
            <a:ext cx="9143999" cy="400110"/>
          </a:xfrm>
          <a:prstGeom prst="rect">
            <a:avLst/>
          </a:prstGeom>
          <a:noFill/>
        </p:spPr>
        <p:txBody>
          <a:bodyPr wrap="square" rtlCol="0">
            <a:spAutoFit/>
          </a:bodyPr>
          <a:lstStyle/>
          <a:p>
            <a:pPr fontAlgn="base"/>
            <a:r>
              <a:rPr lang="en-US" b="1" dirty="0">
                <a:solidFill>
                  <a:schemeClr val="bg1"/>
                </a:solidFill>
              </a:rPr>
              <a:t>An</a:t>
            </a:r>
            <a:r>
              <a:rPr lang="en-US" sz="2000" b="1" dirty="0">
                <a:solidFill>
                  <a:schemeClr val="bg1"/>
                </a:solidFill>
              </a:rPr>
              <a:t>alyze how travelers in February 2015 expressed their feelings on Twitter</a:t>
            </a:r>
            <a:endParaRPr lang="en-US" b="1" dirty="0">
              <a:solidFill>
                <a:schemeClr val="bg1"/>
              </a:solidFill>
            </a:endParaRPr>
          </a:p>
        </p:txBody>
      </p:sp>
      <p:cxnSp>
        <p:nvCxnSpPr>
          <p:cNvPr id="11" name="Ευθεία γραμμή σύνδεσης 10">
            <a:extLst>
              <a:ext uri="{FF2B5EF4-FFF2-40B4-BE49-F238E27FC236}">
                <a16:creationId xmlns:a16="http://schemas.microsoft.com/office/drawing/2014/main" id="{77D1DF78-0550-4A52-B0F9-B10D2E089D56}"/>
              </a:ext>
            </a:extLst>
          </p:cNvPr>
          <p:cNvCxnSpPr/>
          <p:nvPr/>
        </p:nvCxnSpPr>
        <p:spPr>
          <a:xfrm>
            <a:off x="2634344" y="2409510"/>
            <a:ext cx="0" cy="694556"/>
          </a:xfrm>
          <a:prstGeom prst="line">
            <a:avLst/>
          </a:prstGeom>
          <a:ln w="57150" cmpd="dbl">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Ορθογώνιο 23">
            <a:extLst>
              <a:ext uri="{FF2B5EF4-FFF2-40B4-BE49-F238E27FC236}">
                <a16:creationId xmlns:a16="http://schemas.microsoft.com/office/drawing/2014/main" id="{5A938DC1-EECF-4279-A982-DBC8F4A691D0}"/>
              </a:ext>
            </a:extLst>
          </p:cNvPr>
          <p:cNvSpPr/>
          <p:nvPr/>
        </p:nvSpPr>
        <p:spPr>
          <a:xfrm>
            <a:off x="441581" y="1140691"/>
            <a:ext cx="7036904" cy="45719"/>
          </a:xfrm>
          <a:prstGeom prst="rect">
            <a:avLst/>
          </a:prstGeom>
          <a:gradFill flip="none" rotWithShape="1">
            <a:gsLst>
              <a:gs pos="7000">
                <a:srgbClr val="000066">
                  <a:alpha val="12000"/>
                </a:srgbClr>
              </a:gs>
              <a:gs pos="100000">
                <a:srgbClr val="FF0066">
                  <a:alpha val="85882"/>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64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2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39"/>
            <a:ext cx="12268200" cy="6858000"/>
          </a:xfrm>
          <a:prstGeom prst="rect">
            <a:avLst/>
          </a:prstGeom>
          <a:gradFill>
            <a:gsLst>
              <a:gs pos="100000">
                <a:schemeClr val="bg1">
                  <a:lumMod val="85000"/>
                  <a:alpha val="82000"/>
                </a:schemeClr>
              </a:gs>
              <a:gs pos="0">
                <a:schemeClr val="bg1">
                  <a:lumMod val="9500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Βέλος: Πεντάγωνο 5">
            <a:extLst>
              <a:ext uri="{FF2B5EF4-FFF2-40B4-BE49-F238E27FC236}">
                <a16:creationId xmlns:a16="http://schemas.microsoft.com/office/drawing/2014/main" id="{55DC5FC6-A9C8-4B71-9374-D2402314CAA4}"/>
              </a:ext>
            </a:extLst>
          </p:cNvPr>
          <p:cNvSpPr/>
          <p:nvPr/>
        </p:nvSpPr>
        <p:spPr>
          <a:xfrm>
            <a:off x="0" y="0"/>
            <a:ext cx="2832237" cy="781878"/>
          </a:xfrm>
          <a:prstGeom prst="homePlate">
            <a:avLst/>
          </a:prstGeom>
          <a:gradFill flip="none" rotWithShape="1">
            <a:gsLst>
              <a:gs pos="3000">
                <a:srgbClr val="660066"/>
              </a:gs>
              <a:gs pos="100000">
                <a:srgbClr val="FF7C8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βάλ 13">
            <a:extLst>
              <a:ext uri="{FF2B5EF4-FFF2-40B4-BE49-F238E27FC236}">
                <a16:creationId xmlns:a16="http://schemas.microsoft.com/office/drawing/2014/main" id="{6C0FFE82-01DC-49EF-8C78-BFEBAA8DEE26}"/>
              </a:ext>
            </a:extLst>
          </p:cNvPr>
          <p:cNvSpPr/>
          <p:nvPr/>
        </p:nvSpPr>
        <p:spPr>
          <a:xfrm>
            <a:off x="393839" y="-29817"/>
            <a:ext cx="787675" cy="811695"/>
          </a:xfrm>
          <a:prstGeom prst="ellipse">
            <a:avLst/>
          </a:prstGeom>
          <a:gradFill flip="none" rotWithShape="1">
            <a:gsLst>
              <a:gs pos="0">
                <a:schemeClr val="bg1"/>
              </a:gs>
              <a:gs pos="95000">
                <a:schemeClr val="accent3">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p:cNvSpPr txBox="1"/>
          <p:nvPr/>
        </p:nvSpPr>
        <p:spPr>
          <a:xfrm>
            <a:off x="569962" y="-8691"/>
            <a:ext cx="435428" cy="769441"/>
          </a:xfrm>
          <a:prstGeom prst="rect">
            <a:avLst/>
          </a:prstGeom>
          <a:noFill/>
        </p:spPr>
        <p:txBody>
          <a:bodyPr wrap="square" rtlCol="0">
            <a:spAutoFit/>
          </a:bodyPr>
          <a:lstStyle/>
          <a:p>
            <a:r>
              <a:rPr lang="en-US" sz="4400" dirty="0"/>
              <a:t>B</a:t>
            </a:r>
          </a:p>
        </p:txBody>
      </p:sp>
      <p:sp>
        <p:nvSpPr>
          <p:cNvPr id="8" name="TextBox 7"/>
          <p:cNvSpPr txBox="1"/>
          <p:nvPr/>
        </p:nvSpPr>
        <p:spPr>
          <a:xfrm>
            <a:off x="3450771" y="31709"/>
            <a:ext cx="5627914" cy="769441"/>
          </a:xfrm>
          <a:prstGeom prst="rect">
            <a:avLst/>
          </a:prstGeom>
          <a:noFill/>
        </p:spPr>
        <p:txBody>
          <a:bodyPr wrap="square" rtlCol="0">
            <a:spAutoFit/>
          </a:bodyPr>
          <a:lstStyle/>
          <a:p>
            <a:pPr algn="ctr"/>
            <a:r>
              <a:rPr lang="en-US" sz="4400" i="1" dirty="0">
                <a:effectLst>
                  <a:outerShdw blurRad="38100" dist="38100" dir="2700000" algn="tl">
                    <a:srgbClr val="000000">
                      <a:alpha val="43137"/>
                    </a:srgbClr>
                  </a:outerShdw>
                </a:effectLst>
              </a:rPr>
              <a:t>Build the CNN Model</a:t>
            </a:r>
            <a:endParaRPr lang="en-US" i="1" dirty="0">
              <a:effectLst>
                <a:outerShdw blurRad="38100" dist="38100" dir="2700000" algn="tl">
                  <a:srgbClr val="000000">
                    <a:alpha val="43137"/>
                  </a:srgbClr>
                </a:outerShdw>
              </a:effectLst>
            </a:endParaRPr>
          </a:p>
        </p:txBody>
      </p:sp>
      <p:sp>
        <p:nvSpPr>
          <p:cNvPr id="10" name="TextBox 9"/>
          <p:cNvSpPr txBox="1"/>
          <p:nvPr/>
        </p:nvSpPr>
        <p:spPr>
          <a:xfrm>
            <a:off x="326571" y="1167456"/>
            <a:ext cx="3287486" cy="1661993"/>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rPr>
              <a:t>Embedding Layer </a:t>
            </a:r>
          </a:p>
          <a:p>
            <a:r>
              <a:rPr lang="en-US" sz="3200" dirty="0">
                <a:effectLst>
                  <a:outerShdw blurRad="38100" dist="38100" dir="2700000" algn="tl">
                    <a:srgbClr val="000000">
                      <a:alpha val="43137"/>
                    </a:srgbClr>
                  </a:outerShdw>
                </a:effectLst>
              </a:rPr>
              <a:t> </a:t>
            </a:r>
            <a:r>
              <a:rPr lang="en-US" sz="2000" dirty="0">
                <a:effectLst>
                  <a:outerShdw blurRad="38100" dist="38100" dir="2700000" algn="tl">
                    <a:srgbClr val="000000">
                      <a:alpha val="43137"/>
                    </a:srgbClr>
                  </a:outerShdw>
                </a:effectLst>
              </a:rPr>
              <a:t>From scratch </a:t>
            </a:r>
          </a:p>
          <a:p>
            <a:r>
              <a:rPr lang="en-US" sz="2000" dirty="0">
                <a:effectLst>
                  <a:outerShdw blurRad="38100" dist="38100" dir="2700000" algn="tl">
                    <a:srgbClr val="000000">
                      <a:alpha val="43137"/>
                    </a:srgbClr>
                  </a:outerShdw>
                </a:effectLst>
              </a:rPr>
              <a:t> Manage lower dimension</a:t>
            </a:r>
          </a:p>
          <a:p>
            <a:r>
              <a:rPr lang="en-US" dirty="0"/>
              <a:t>  </a:t>
            </a:r>
          </a:p>
        </p:txBody>
      </p:sp>
      <p:sp>
        <p:nvSpPr>
          <p:cNvPr id="11" name="Rectangle 10"/>
          <p:cNvSpPr/>
          <p:nvPr/>
        </p:nvSpPr>
        <p:spPr>
          <a:xfrm rot="5400000">
            <a:off x="3067886" y="1826605"/>
            <a:ext cx="1339817" cy="45719"/>
          </a:xfrm>
          <a:prstGeom prst="rect">
            <a:avLst/>
          </a:prstGeom>
          <a:gradFill>
            <a:gsLst>
              <a:gs pos="100000">
                <a:srgbClr val="7030A0"/>
              </a:gs>
              <a:gs pos="2000">
                <a:srgbClr val="FFFF00"/>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315686" y="1796143"/>
            <a:ext cx="32983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50716" y="1064634"/>
            <a:ext cx="6771194" cy="1569660"/>
          </a:xfrm>
          <a:prstGeom prst="rect">
            <a:avLst/>
          </a:prstGeom>
          <a:noFill/>
        </p:spPr>
        <p:txBody>
          <a:bodyPr wrap="square" rtlCol="0">
            <a:spAutoFit/>
          </a:bodyPr>
          <a:lstStyle/>
          <a:p>
            <a:r>
              <a:rPr lang="en-US" sz="3200" dirty="0">
                <a:solidFill>
                  <a:schemeClr val="accent1"/>
                </a:solidFill>
                <a:effectLst>
                  <a:outerShdw blurRad="38100" dist="38100" dir="2700000" algn="tl">
                    <a:srgbClr val="000000">
                      <a:alpha val="43137"/>
                    </a:srgbClr>
                  </a:outerShdw>
                </a:effectLst>
              </a:rPr>
              <a:t>INPUT : 45 X 6000*</a:t>
            </a:r>
          </a:p>
          <a:p>
            <a:r>
              <a:rPr lang="en-US" sz="3200" i="1" dirty="0"/>
              <a:t>*Top most common words to consider</a:t>
            </a:r>
          </a:p>
          <a:p>
            <a:r>
              <a:rPr lang="en-US" sz="3200" dirty="0">
                <a:solidFill>
                  <a:schemeClr val="accent1"/>
                </a:solidFill>
                <a:effectLst>
                  <a:outerShdw blurRad="38100" dist="38100" dir="2700000" algn="tl">
                    <a:srgbClr val="000000">
                      <a:alpha val="43137"/>
                    </a:srgbClr>
                  </a:outerShdw>
                </a:effectLst>
              </a:rPr>
              <a:t>OUTPUT : 45 X 32</a:t>
            </a:r>
          </a:p>
        </p:txBody>
      </p:sp>
      <p:sp>
        <p:nvSpPr>
          <p:cNvPr id="15" name="TextBox 14"/>
          <p:cNvSpPr txBox="1"/>
          <p:nvPr/>
        </p:nvSpPr>
        <p:spPr>
          <a:xfrm>
            <a:off x="261076" y="2765240"/>
            <a:ext cx="3352981" cy="892552"/>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rPr>
              <a:t>Convolution Layer </a:t>
            </a:r>
          </a:p>
          <a:p>
            <a:r>
              <a:rPr lang="en-US" sz="2000" dirty="0">
                <a:effectLst>
                  <a:outerShdw blurRad="38100" dist="38100" dir="2700000" algn="tl">
                    <a:srgbClr val="000000">
                      <a:alpha val="43137"/>
                    </a:srgbClr>
                  </a:outerShdw>
                </a:effectLst>
              </a:rPr>
              <a:t>1DConv -&gt; strides Vertically </a:t>
            </a:r>
          </a:p>
        </p:txBody>
      </p:sp>
      <p:sp>
        <p:nvSpPr>
          <p:cNvPr id="16" name="Rectangle 15"/>
          <p:cNvSpPr/>
          <p:nvPr/>
        </p:nvSpPr>
        <p:spPr>
          <a:xfrm rot="5400000">
            <a:off x="3193986" y="3400523"/>
            <a:ext cx="1084378" cy="45719"/>
          </a:xfrm>
          <a:prstGeom prst="rect">
            <a:avLst/>
          </a:prstGeom>
          <a:gradFill>
            <a:gsLst>
              <a:gs pos="100000">
                <a:srgbClr val="0000CC"/>
              </a:gs>
              <a:gs pos="2000">
                <a:srgbClr val="7030A0"/>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088872" y="2828835"/>
            <a:ext cx="4456597" cy="1077218"/>
          </a:xfrm>
          <a:prstGeom prst="rect">
            <a:avLst/>
          </a:prstGeom>
          <a:noFill/>
        </p:spPr>
        <p:txBody>
          <a:bodyPr wrap="square" rtlCol="0">
            <a:spAutoFit/>
          </a:bodyPr>
          <a:lstStyle/>
          <a:p>
            <a:r>
              <a:rPr lang="en-US" sz="3200" dirty="0">
                <a:solidFill>
                  <a:schemeClr val="accent1"/>
                </a:solidFill>
                <a:effectLst>
                  <a:outerShdw blurRad="38100" dist="38100" dir="2700000" algn="tl">
                    <a:srgbClr val="000000">
                      <a:alpha val="43137"/>
                    </a:srgbClr>
                  </a:outerShdw>
                </a:effectLst>
              </a:rPr>
              <a:t>Apply 64 filters 2 x 32</a:t>
            </a:r>
          </a:p>
          <a:p>
            <a:r>
              <a:rPr lang="en-US" sz="3200" dirty="0">
                <a:solidFill>
                  <a:schemeClr val="accent1"/>
                </a:solidFill>
                <a:effectLst>
                  <a:outerShdw blurRad="38100" dist="38100" dir="2700000" algn="tl">
                    <a:srgbClr val="000000">
                      <a:alpha val="43137"/>
                    </a:srgbClr>
                  </a:outerShdw>
                </a:effectLst>
              </a:rPr>
              <a:t>Output    40 x 64</a:t>
            </a:r>
          </a:p>
        </p:txBody>
      </p:sp>
      <p:sp>
        <p:nvSpPr>
          <p:cNvPr id="19" name="TextBox 18"/>
          <p:cNvSpPr txBox="1"/>
          <p:nvPr/>
        </p:nvSpPr>
        <p:spPr>
          <a:xfrm>
            <a:off x="261076" y="3937719"/>
            <a:ext cx="3298371" cy="1200329"/>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rPr>
              <a:t>Max Pooling </a:t>
            </a:r>
          </a:p>
          <a:p>
            <a:r>
              <a:rPr lang="en-US" sz="2000" dirty="0">
                <a:effectLst>
                  <a:outerShdw blurRad="38100" dist="38100" dir="2700000" algn="tl">
                    <a:srgbClr val="000000">
                      <a:alpha val="43137"/>
                    </a:srgbClr>
                  </a:outerShdw>
                </a:effectLst>
              </a:rPr>
              <a:t>Take the Max Value from each filter pixel</a:t>
            </a:r>
          </a:p>
        </p:txBody>
      </p:sp>
      <p:sp>
        <p:nvSpPr>
          <p:cNvPr id="20" name="Rectangle 19"/>
          <p:cNvSpPr/>
          <p:nvPr/>
        </p:nvSpPr>
        <p:spPr>
          <a:xfrm rot="5400000">
            <a:off x="3315703" y="4475096"/>
            <a:ext cx="840943" cy="45719"/>
          </a:xfrm>
          <a:prstGeom prst="rect">
            <a:avLst/>
          </a:prstGeom>
          <a:gradFill>
            <a:gsLst>
              <a:gs pos="100000">
                <a:srgbClr val="92D050"/>
              </a:gs>
              <a:gs pos="2000">
                <a:srgbClr val="0000CC"/>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261076" y="4479713"/>
            <a:ext cx="32983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88872" y="4150636"/>
            <a:ext cx="3664842" cy="584775"/>
          </a:xfrm>
          <a:prstGeom prst="rect">
            <a:avLst/>
          </a:prstGeom>
          <a:noFill/>
        </p:spPr>
        <p:txBody>
          <a:bodyPr wrap="square" rtlCol="0">
            <a:spAutoFit/>
          </a:bodyPr>
          <a:lstStyle/>
          <a:p>
            <a:r>
              <a:rPr lang="en-US" sz="3200" dirty="0">
                <a:solidFill>
                  <a:schemeClr val="accent1"/>
                </a:solidFill>
                <a:effectLst>
                  <a:outerShdw blurRad="38100" dist="38100" dir="2700000" algn="tl">
                    <a:srgbClr val="000000">
                      <a:alpha val="43137"/>
                    </a:srgbClr>
                  </a:outerShdw>
                </a:effectLst>
              </a:rPr>
              <a:t>Output 64 x 1</a:t>
            </a:r>
          </a:p>
        </p:txBody>
      </p:sp>
      <p:sp>
        <p:nvSpPr>
          <p:cNvPr id="23" name="TextBox 22"/>
          <p:cNvSpPr txBox="1"/>
          <p:nvPr/>
        </p:nvSpPr>
        <p:spPr>
          <a:xfrm>
            <a:off x="212576" y="5101318"/>
            <a:ext cx="3316519" cy="892552"/>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rPr>
              <a:t>Dropout </a:t>
            </a:r>
          </a:p>
          <a:p>
            <a:r>
              <a:rPr lang="en-US" sz="2000" dirty="0">
                <a:effectLst>
                  <a:outerShdw blurRad="38100" dist="38100" dir="2700000" algn="tl">
                    <a:srgbClr val="000000">
                      <a:alpha val="43137"/>
                    </a:srgbClr>
                  </a:outerShdw>
                </a:effectLst>
              </a:rPr>
              <a:t>Avoid overfitting </a:t>
            </a:r>
          </a:p>
        </p:txBody>
      </p:sp>
      <p:cxnSp>
        <p:nvCxnSpPr>
          <p:cNvPr id="27" name="Straight Connector 26"/>
          <p:cNvCxnSpPr/>
          <p:nvPr/>
        </p:nvCxnSpPr>
        <p:spPr>
          <a:xfrm>
            <a:off x="261076" y="3307841"/>
            <a:ext cx="32983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12576" y="5623714"/>
            <a:ext cx="32983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rot="5400000">
            <a:off x="3354760" y="5503981"/>
            <a:ext cx="776736" cy="45720"/>
          </a:xfrm>
          <a:prstGeom prst="rect">
            <a:avLst/>
          </a:prstGeom>
          <a:gradFill>
            <a:gsLst>
              <a:gs pos="100000">
                <a:srgbClr val="000066"/>
              </a:gs>
              <a:gs pos="5000">
                <a:srgbClr val="92D050"/>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088872" y="5112629"/>
            <a:ext cx="3509357" cy="584775"/>
          </a:xfrm>
          <a:prstGeom prst="rect">
            <a:avLst/>
          </a:prstGeom>
          <a:noFill/>
        </p:spPr>
        <p:txBody>
          <a:bodyPr wrap="square" rtlCol="0">
            <a:spAutoFit/>
          </a:bodyPr>
          <a:lstStyle/>
          <a:p>
            <a:r>
              <a:rPr lang="en-US" sz="3200" dirty="0">
                <a:solidFill>
                  <a:schemeClr val="accent1"/>
                </a:solidFill>
                <a:effectLst>
                  <a:outerShdw blurRad="38100" dist="38100" dir="2700000" algn="tl">
                    <a:srgbClr val="000000">
                      <a:alpha val="43137"/>
                    </a:srgbClr>
                  </a:outerShdw>
                </a:effectLst>
              </a:rPr>
              <a:t>20 % in our case</a:t>
            </a:r>
          </a:p>
        </p:txBody>
      </p:sp>
      <p:sp>
        <p:nvSpPr>
          <p:cNvPr id="31" name="TextBox 30"/>
          <p:cNvSpPr txBox="1"/>
          <p:nvPr/>
        </p:nvSpPr>
        <p:spPr>
          <a:xfrm>
            <a:off x="192693" y="5983265"/>
            <a:ext cx="3580487" cy="738664"/>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Dense Layer </a:t>
            </a:r>
          </a:p>
          <a:p>
            <a:r>
              <a:rPr lang="en-US" sz="1600" dirty="0"/>
              <a:t>Gi</a:t>
            </a:r>
            <a:r>
              <a:rPr lang="en-US" dirty="0">
                <a:effectLst>
                  <a:outerShdw blurRad="38100" dist="38100" dir="2700000" algn="tl">
                    <a:srgbClr val="000000">
                      <a:alpha val="43137"/>
                    </a:srgbClr>
                  </a:outerShdw>
                </a:effectLst>
              </a:rPr>
              <a:t>ve a probability to each sentiment </a:t>
            </a:r>
          </a:p>
        </p:txBody>
      </p:sp>
      <p:cxnSp>
        <p:nvCxnSpPr>
          <p:cNvPr id="32" name="Straight Connector 31"/>
          <p:cNvCxnSpPr/>
          <p:nvPr/>
        </p:nvCxnSpPr>
        <p:spPr>
          <a:xfrm>
            <a:off x="180167" y="6394473"/>
            <a:ext cx="32983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rot="5400000">
            <a:off x="3341561" y="6386709"/>
            <a:ext cx="776736" cy="45720"/>
          </a:xfrm>
          <a:prstGeom prst="rect">
            <a:avLst/>
          </a:prstGeom>
          <a:gradFill>
            <a:gsLst>
              <a:gs pos="100000">
                <a:srgbClr val="00B0F0"/>
              </a:gs>
              <a:gs pos="5000">
                <a:srgbClr val="6600CC"/>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107160" y="5800857"/>
            <a:ext cx="4428024" cy="1077218"/>
          </a:xfrm>
          <a:prstGeom prst="rect">
            <a:avLst/>
          </a:prstGeom>
          <a:noFill/>
        </p:spPr>
        <p:txBody>
          <a:bodyPr wrap="square" rtlCol="0">
            <a:spAutoFit/>
          </a:bodyPr>
          <a:lstStyle/>
          <a:p>
            <a:r>
              <a:rPr lang="en-US" sz="3200" dirty="0">
                <a:solidFill>
                  <a:schemeClr val="accent1"/>
                </a:solidFill>
                <a:effectLst>
                  <a:outerShdw blurRad="38100" dist="38100" dir="2700000" algn="tl">
                    <a:srgbClr val="000000">
                      <a:alpha val="43137"/>
                    </a:srgbClr>
                  </a:outerShdw>
                </a:effectLst>
              </a:rPr>
              <a:t>3 Neurons</a:t>
            </a:r>
          </a:p>
          <a:p>
            <a:r>
              <a:rPr lang="en-US" sz="3200" dirty="0" err="1">
                <a:solidFill>
                  <a:schemeClr val="accent1"/>
                </a:solidFill>
                <a:effectLst>
                  <a:outerShdw blurRad="38100" dist="38100" dir="2700000" algn="tl">
                    <a:srgbClr val="000000">
                      <a:alpha val="43137"/>
                    </a:srgbClr>
                  </a:outerShdw>
                </a:effectLst>
              </a:rPr>
              <a:t>Softmax</a:t>
            </a:r>
            <a:r>
              <a:rPr lang="en-US" sz="3200" dirty="0">
                <a:solidFill>
                  <a:schemeClr val="accent1"/>
                </a:solidFill>
                <a:effectLst>
                  <a:outerShdw blurRad="38100" dist="38100" dir="2700000" algn="tl">
                    <a:srgbClr val="000000">
                      <a:alpha val="43137"/>
                    </a:srgbClr>
                  </a:outerShdw>
                </a:effectLst>
              </a:rPr>
              <a:t> Function </a:t>
            </a:r>
          </a:p>
        </p:txBody>
      </p:sp>
    </p:spTree>
    <p:extLst>
      <p:ext uri="{BB962C8B-B14F-4D97-AF65-F5344CB8AC3E}">
        <p14:creationId xmlns:p14="http://schemas.microsoft.com/office/powerpoint/2010/main" val="1880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Βέλος: Πεντάγωνο 4">
            <a:extLst>
              <a:ext uri="{FF2B5EF4-FFF2-40B4-BE49-F238E27FC236}">
                <a16:creationId xmlns:a16="http://schemas.microsoft.com/office/drawing/2014/main" id="{FDFAA0E9-9C2F-482B-B929-1819939E3FD1}"/>
              </a:ext>
            </a:extLst>
          </p:cNvPr>
          <p:cNvSpPr/>
          <p:nvPr/>
        </p:nvSpPr>
        <p:spPr>
          <a:xfrm>
            <a:off x="0" y="0"/>
            <a:ext cx="2762939" cy="781878"/>
          </a:xfrm>
          <a:prstGeom prst="homePlate">
            <a:avLst/>
          </a:prstGeom>
          <a:gradFill flip="none" rotWithShape="1">
            <a:gsLst>
              <a:gs pos="5000">
                <a:srgbClr val="FF0000"/>
              </a:gs>
              <a:gs pos="100000">
                <a:srgbClr val="FF00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 name="Οβάλ 14">
            <a:extLst>
              <a:ext uri="{FF2B5EF4-FFF2-40B4-BE49-F238E27FC236}">
                <a16:creationId xmlns:a16="http://schemas.microsoft.com/office/drawing/2014/main" id="{304F0E66-55FF-4136-95A4-67B491D1FB54}"/>
              </a:ext>
            </a:extLst>
          </p:cNvPr>
          <p:cNvSpPr/>
          <p:nvPr/>
        </p:nvSpPr>
        <p:spPr>
          <a:xfrm>
            <a:off x="414937" y="-14909"/>
            <a:ext cx="787675" cy="811695"/>
          </a:xfrm>
          <a:prstGeom prst="ellipse">
            <a:avLst/>
          </a:prstGeom>
          <a:gradFill flip="none" rotWithShape="1">
            <a:gsLst>
              <a:gs pos="0">
                <a:schemeClr val="bg1"/>
              </a:gs>
              <a:gs pos="95000">
                <a:schemeClr val="accent3">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TextBox 4"/>
          <p:cNvSpPr txBox="1"/>
          <p:nvPr/>
        </p:nvSpPr>
        <p:spPr>
          <a:xfrm>
            <a:off x="547517" y="-218877"/>
            <a:ext cx="522514"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rPr>
              <a:t>c</a:t>
            </a:r>
          </a:p>
        </p:txBody>
      </p:sp>
      <p:sp>
        <p:nvSpPr>
          <p:cNvPr id="7" name="TextBox 6"/>
          <p:cNvSpPr txBox="1"/>
          <p:nvPr/>
        </p:nvSpPr>
        <p:spPr>
          <a:xfrm>
            <a:off x="3260793" y="75156"/>
            <a:ext cx="6902199" cy="923330"/>
          </a:xfrm>
          <a:prstGeom prst="rect">
            <a:avLst/>
          </a:prstGeom>
          <a:noFill/>
        </p:spPr>
        <p:txBody>
          <a:bodyPr wrap="square" rtlCol="0">
            <a:spAutoFit/>
          </a:bodyPr>
          <a:lstStyle/>
          <a:p>
            <a:r>
              <a:rPr lang="en-US" sz="5400" b="1" dirty="0">
                <a:effectLst>
                  <a:outerShdw blurRad="38100" dist="38100" dir="2700000" algn="tl">
                    <a:srgbClr val="000000">
                      <a:alpha val="43137"/>
                    </a:srgbClr>
                  </a:outerShdw>
                </a:effectLst>
              </a:rPr>
              <a:t>Compiling The Model  </a:t>
            </a:r>
          </a:p>
        </p:txBody>
      </p:sp>
      <p:sp>
        <p:nvSpPr>
          <p:cNvPr id="8" name="TextBox 7"/>
          <p:cNvSpPr txBox="1"/>
          <p:nvPr/>
        </p:nvSpPr>
        <p:spPr>
          <a:xfrm>
            <a:off x="1202612" y="1225689"/>
            <a:ext cx="3604627" cy="5324535"/>
          </a:xfrm>
          <a:prstGeom prst="rect">
            <a:avLst/>
          </a:prstGeom>
          <a:noFill/>
        </p:spPr>
        <p:txBody>
          <a:bodyPr wrap="square" rtlCol="0">
            <a:spAutoFit/>
          </a:bodyPr>
          <a:lstStyle/>
          <a:p>
            <a:pPr marL="457200" indent="-457200">
              <a:buFont typeface="Wingdings" pitchFamily="2" charset="2"/>
              <a:buChar char="Ø"/>
            </a:pPr>
            <a:r>
              <a:rPr lang="en-US" sz="3200" b="1" dirty="0">
                <a:effectLst>
                  <a:outerShdw blurRad="38100" dist="38100" dir="2700000" algn="tl">
                    <a:srgbClr val="000000">
                      <a:alpha val="43137"/>
                    </a:srgbClr>
                  </a:outerShdw>
                </a:effectLst>
              </a:rPr>
              <a:t>OPTIMIZER</a:t>
            </a:r>
          </a:p>
          <a:p>
            <a:r>
              <a:rPr lang="en-US" sz="2000" dirty="0">
                <a:effectLst>
                  <a:outerShdw blurRad="38100" dist="38100" dir="2700000" algn="tl">
                    <a:srgbClr val="000000">
                      <a:alpha val="43137"/>
                    </a:srgbClr>
                  </a:outerShdw>
                </a:effectLst>
              </a:rPr>
              <a:t> Optimal </a:t>
            </a:r>
            <a:r>
              <a:rPr lang="en-US" sz="2000" dirty="0" err="1">
                <a:effectLst>
                  <a:outerShdw blurRad="38100" dist="38100" dir="2700000" algn="tl">
                    <a:srgbClr val="000000">
                      <a:alpha val="43137"/>
                    </a:srgbClr>
                  </a:outerShdw>
                </a:effectLst>
              </a:rPr>
              <a:t>Weigths</a:t>
            </a:r>
            <a:r>
              <a:rPr lang="en-US" sz="3200" b="1" dirty="0">
                <a:effectLst>
                  <a:outerShdw blurRad="38100" dist="38100" dir="2700000" algn="tl">
                    <a:srgbClr val="000000">
                      <a:alpha val="43137"/>
                    </a:srgbClr>
                  </a:outerShdw>
                </a:effectLst>
              </a:rPr>
              <a:t> </a:t>
            </a:r>
          </a:p>
          <a:p>
            <a:endParaRPr lang="en-US" sz="3200" b="1" dirty="0">
              <a:effectLst>
                <a:outerShdw blurRad="38100" dist="38100" dir="2700000" algn="tl">
                  <a:srgbClr val="000000">
                    <a:alpha val="43137"/>
                  </a:srgbClr>
                </a:outerShdw>
              </a:effectLst>
            </a:endParaRPr>
          </a:p>
          <a:p>
            <a:endParaRPr lang="en-US" sz="3200" b="1" dirty="0">
              <a:effectLst>
                <a:outerShdw blurRad="38100" dist="38100" dir="2700000" algn="tl">
                  <a:srgbClr val="000000">
                    <a:alpha val="43137"/>
                  </a:srgbClr>
                </a:outerShdw>
              </a:effectLst>
            </a:endParaRPr>
          </a:p>
          <a:p>
            <a:endParaRPr lang="en-US" sz="3200" b="1" dirty="0">
              <a:effectLst>
                <a:outerShdw blurRad="38100" dist="38100" dir="2700000" algn="tl">
                  <a:srgbClr val="000000">
                    <a:alpha val="43137"/>
                  </a:srgbClr>
                </a:outerShdw>
              </a:effectLst>
            </a:endParaRPr>
          </a:p>
          <a:p>
            <a:pPr marL="457200" indent="-457200">
              <a:buFont typeface="Wingdings" pitchFamily="2" charset="2"/>
              <a:buChar char="Ø"/>
            </a:pPr>
            <a:r>
              <a:rPr lang="en-US" sz="3200" b="1" dirty="0">
                <a:effectLst>
                  <a:outerShdw blurRad="38100" dist="38100" dir="2700000" algn="tl">
                    <a:srgbClr val="000000">
                      <a:alpha val="43137"/>
                    </a:srgbClr>
                  </a:outerShdw>
                </a:effectLst>
              </a:rPr>
              <a:t>LOSS FUNCTION</a:t>
            </a:r>
          </a:p>
          <a:p>
            <a:r>
              <a:rPr lang="en-US" sz="2000" dirty="0">
                <a:effectLst>
                  <a:outerShdw blurRad="38100" dist="38100" dir="2700000" algn="tl">
                    <a:srgbClr val="000000">
                      <a:alpha val="43137"/>
                    </a:srgbClr>
                  </a:outerShdw>
                </a:effectLst>
              </a:rPr>
              <a:t>Deviation from actual Y values </a:t>
            </a:r>
          </a:p>
          <a:p>
            <a:endParaRPr lang="en-US" sz="3200" b="1" dirty="0">
              <a:effectLst>
                <a:outerShdw blurRad="38100" dist="38100" dir="2700000" algn="tl">
                  <a:srgbClr val="000000">
                    <a:alpha val="43137"/>
                  </a:srgbClr>
                </a:outerShdw>
              </a:effectLst>
            </a:endParaRPr>
          </a:p>
          <a:p>
            <a:endParaRPr lang="en-US" sz="3200" b="1" dirty="0">
              <a:effectLst>
                <a:outerShdw blurRad="38100" dist="38100" dir="2700000" algn="tl">
                  <a:srgbClr val="000000">
                    <a:alpha val="43137"/>
                  </a:srgbClr>
                </a:outerShdw>
              </a:effectLst>
            </a:endParaRPr>
          </a:p>
          <a:p>
            <a:endParaRPr lang="en-US" sz="3200" b="1" dirty="0">
              <a:effectLst>
                <a:outerShdw blurRad="38100" dist="38100" dir="2700000" algn="tl">
                  <a:srgbClr val="000000">
                    <a:alpha val="43137"/>
                  </a:srgbClr>
                </a:outerShdw>
              </a:effectLst>
            </a:endParaRPr>
          </a:p>
          <a:p>
            <a:pPr marL="457200" indent="-457200">
              <a:buFont typeface="Wingdings" pitchFamily="2" charset="2"/>
              <a:buChar char="Ø"/>
            </a:pPr>
            <a:r>
              <a:rPr lang="en-US" sz="3200" b="1" dirty="0">
                <a:effectLst>
                  <a:outerShdw blurRad="38100" dist="38100" dir="2700000" algn="tl">
                    <a:srgbClr val="000000">
                      <a:alpha val="43137"/>
                    </a:srgbClr>
                  </a:outerShdw>
                </a:effectLst>
              </a:rPr>
              <a:t>METRICS </a:t>
            </a:r>
          </a:p>
        </p:txBody>
      </p:sp>
      <p:sp>
        <p:nvSpPr>
          <p:cNvPr id="10" name="TextBox 9"/>
          <p:cNvSpPr txBox="1"/>
          <p:nvPr/>
        </p:nvSpPr>
        <p:spPr>
          <a:xfrm>
            <a:off x="5646182" y="994856"/>
            <a:ext cx="5668996" cy="578619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457200" indent="-457200">
              <a:buFont typeface="Wingdings" pitchFamily="2" charset="2"/>
              <a:buChar char="ü"/>
            </a:pPr>
            <a:r>
              <a:rPr lang="en-US" sz="3200" dirty="0"/>
              <a:t>Adam ()</a:t>
            </a:r>
          </a:p>
          <a:p>
            <a:pPr marL="457200" indent="-457200">
              <a:buFont typeface="Wingdings" pitchFamily="2" charset="2"/>
              <a:buChar char="ü"/>
            </a:pPr>
            <a:endParaRPr lang="en-US" sz="3200" dirty="0"/>
          </a:p>
          <a:p>
            <a:pPr marL="457200" indent="-457200">
              <a:buFont typeface="Wingdings" pitchFamily="2" charset="2"/>
              <a:buChar char="ü"/>
            </a:pPr>
            <a:endParaRPr lang="en-US" sz="3200" dirty="0"/>
          </a:p>
          <a:p>
            <a:pPr marL="457200" indent="-457200">
              <a:buFont typeface="Wingdings" pitchFamily="2" charset="2"/>
              <a:buChar char="ü"/>
            </a:pPr>
            <a:endParaRPr lang="en-US" sz="3200" dirty="0"/>
          </a:p>
          <a:p>
            <a:pPr marL="457200" indent="-457200">
              <a:buFont typeface="Wingdings" pitchFamily="2" charset="2"/>
              <a:buChar char="ü"/>
            </a:pPr>
            <a:endParaRPr lang="en-US" sz="3200" dirty="0"/>
          </a:p>
          <a:p>
            <a:pPr marL="457200" indent="-457200">
              <a:buFont typeface="Wingdings" pitchFamily="2" charset="2"/>
              <a:buChar char="ü"/>
            </a:pPr>
            <a:r>
              <a:rPr lang="en-US" sz="3200" dirty="0"/>
              <a:t>Multiclass Problem  </a:t>
            </a:r>
            <a:r>
              <a:rPr lang="en-US" sz="3200" dirty="0" err="1"/>
              <a:t>Categorical_crossentropy</a:t>
            </a:r>
            <a:endParaRPr lang="en-US" sz="3200" dirty="0"/>
          </a:p>
          <a:p>
            <a:pPr marL="457200" indent="-457200">
              <a:buFont typeface="Wingdings" pitchFamily="2" charset="2"/>
              <a:buChar char="ü"/>
            </a:pPr>
            <a:endParaRPr lang="en-US" sz="3200" dirty="0"/>
          </a:p>
          <a:p>
            <a:endParaRPr lang="en-US" sz="3200" dirty="0"/>
          </a:p>
          <a:p>
            <a:pPr marL="457200" indent="-457200">
              <a:buFont typeface="Wingdings" pitchFamily="2" charset="2"/>
              <a:buChar char="ü"/>
            </a:pPr>
            <a:r>
              <a:rPr lang="en-US" sz="3200" dirty="0"/>
              <a:t>Accuracy      Better interpretation </a:t>
            </a:r>
          </a:p>
        </p:txBody>
      </p:sp>
      <p:cxnSp>
        <p:nvCxnSpPr>
          <p:cNvPr id="13" name="Straight Arrow Connector 12"/>
          <p:cNvCxnSpPr/>
          <p:nvPr/>
        </p:nvCxnSpPr>
        <p:spPr>
          <a:xfrm>
            <a:off x="7685313" y="6052458"/>
            <a:ext cx="370116" cy="0"/>
          </a:xfrm>
          <a:prstGeom prst="straightConnector1">
            <a:avLst/>
          </a:prstGeom>
          <a:ln w="44450" cmpd="dbl">
            <a:solidFill>
              <a:srgbClr val="00006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9470571" y="4041844"/>
            <a:ext cx="504000" cy="0"/>
          </a:xfrm>
          <a:prstGeom prst="straightConnector1">
            <a:avLst/>
          </a:prstGeom>
          <a:ln w="41275" cmpd="dbl">
            <a:solidFill>
              <a:srgbClr val="0000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048795" y="1225689"/>
            <a:ext cx="45719" cy="54581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630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12268200" cy="6858000"/>
          </a:xfrm>
          <a:prstGeom prst="rect">
            <a:avLst/>
          </a:prstGeom>
          <a:gradFill flip="none" rotWithShape="1">
            <a:gsLst>
              <a:gs pos="0">
                <a:schemeClr val="accent3">
                  <a:lumMod val="0"/>
                  <a:lumOff val="100000"/>
                </a:schemeClr>
              </a:gs>
              <a:gs pos="100000">
                <a:schemeClr val="accent3">
                  <a:lumMod val="100000"/>
                  <a:alpha val="41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effectLst>
                <a:outerShdw blurRad="38100" dist="38100" dir="2700000" algn="tl">
                  <a:srgbClr val="000000">
                    <a:alpha val="43137"/>
                  </a:srgbClr>
                </a:outerShdw>
              </a:effectLst>
            </a:endParaRPr>
          </a:p>
        </p:txBody>
      </p:sp>
      <p:sp>
        <p:nvSpPr>
          <p:cNvPr id="3" name="Βέλος: Πεντάγωνο 7">
            <a:extLst>
              <a:ext uri="{FF2B5EF4-FFF2-40B4-BE49-F238E27FC236}">
                <a16:creationId xmlns:a16="http://schemas.microsoft.com/office/drawing/2014/main" id="{D8400988-AAC9-43BE-A942-CF0927C41973}"/>
              </a:ext>
            </a:extLst>
          </p:cNvPr>
          <p:cNvSpPr/>
          <p:nvPr/>
        </p:nvSpPr>
        <p:spPr>
          <a:xfrm>
            <a:off x="0" y="0"/>
            <a:ext cx="2785181" cy="781878"/>
          </a:xfrm>
          <a:prstGeom prst="homePlate">
            <a:avLst/>
          </a:prstGeom>
          <a:gradFill flip="none" rotWithShape="1">
            <a:gsLst>
              <a:gs pos="22000">
                <a:srgbClr val="FF6600">
                  <a:alpha val="96863"/>
                </a:srgbClr>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 name="Οβάλ 14">
            <a:extLst>
              <a:ext uri="{FF2B5EF4-FFF2-40B4-BE49-F238E27FC236}">
                <a16:creationId xmlns:a16="http://schemas.microsoft.com/office/drawing/2014/main" id="{304F0E66-55FF-4136-95A4-67B491D1FB54}"/>
              </a:ext>
            </a:extLst>
          </p:cNvPr>
          <p:cNvSpPr/>
          <p:nvPr/>
        </p:nvSpPr>
        <p:spPr>
          <a:xfrm>
            <a:off x="280291" y="0"/>
            <a:ext cx="787675" cy="811695"/>
          </a:xfrm>
          <a:prstGeom prst="ellipse">
            <a:avLst/>
          </a:prstGeom>
          <a:gradFill flip="none" rotWithShape="1">
            <a:gsLst>
              <a:gs pos="0">
                <a:schemeClr val="bg1"/>
              </a:gs>
              <a:gs pos="95000">
                <a:schemeClr val="accent3">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TextBox 4"/>
          <p:cNvSpPr txBox="1"/>
          <p:nvPr/>
        </p:nvSpPr>
        <p:spPr>
          <a:xfrm>
            <a:off x="402771" y="-8691"/>
            <a:ext cx="391886"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D</a:t>
            </a:r>
            <a:endParaRPr lang="en-US" b="1" dirty="0">
              <a:effectLst>
                <a:outerShdw blurRad="38100" dist="38100" dir="2700000" algn="tl">
                  <a:srgbClr val="000000">
                    <a:alpha val="43137"/>
                  </a:srgbClr>
                </a:outerShdw>
              </a:effectLst>
            </a:endParaRPr>
          </a:p>
        </p:txBody>
      </p:sp>
      <p:sp>
        <p:nvSpPr>
          <p:cNvPr id="8" name="TextBox 7"/>
          <p:cNvSpPr txBox="1"/>
          <p:nvPr/>
        </p:nvSpPr>
        <p:spPr>
          <a:xfrm>
            <a:off x="1817315" y="1994836"/>
            <a:ext cx="3673729" cy="4062651"/>
          </a:xfrm>
          <a:prstGeom prst="rect">
            <a:avLst/>
          </a:prstGeom>
          <a:noFill/>
        </p:spPr>
        <p:txBody>
          <a:bodyPr wrap="square" rtlCol="0">
            <a:spAutoFit/>
          </a:bodyPr>
          <a:lstStyle/>
          <a:p>
            <a:pPr algn="ctr"/>
            <a:r>
              <a:rPr lang="en-US" sz="4800" b="1" dirty="0">
                <a:effectLst>
                  <a:outerShdw blurRad="38100" dist="38100" dir="2700000" algn="tl">
                    <a:srgbClr val="000000">
                      <a:alpha val="43137"/>
                    </a:srgbClr>
                  </a:outerShdw>
                </a:effectLst>
              </a:rPr>
              <a:t>Train CNN Model </a:t>
            </a:r>
          </a:p>
          <a:p>
            <a:pPr algn="ctr"/>
            <a:r>
              <a:rPr lang="en-US" sz="4800" b="1" dirty="0">
                <a:effectLst>
                  <a:outerShdw blurRad="38100" dist="38100" dir="2700000" algn="tl">
                    <a:srgbClr val="000000">
                      <a:alpha val="43137"/>
                    </a:srgbClr>
                  </a:outerShdw>
                </a:effectLst>
              </a:rPr>
              <a:t>+</a:t>
            </a:r>
          </a:p>
          <a:p>
            <a:pPr algn="ctr"/>
            <a:r>
              <a:rPr lang="en-US" sz="4800" b="1" dirty="0">
                <a:effectLst>
                  <a:outerShdw blurRad="38100" dist="38100" dir="2700000" algn="tl">
                    <a:srgbClr val="000000">
                      <a:alpha val="43137"/>
                    </a:srgbClr>
                  </a:outerShdw>
                </a:effectLst>
              </a:rPr>
              <a:t>Make </a:t>
            </a:r>
          </a:p>
          <a:p>
            <a:pPr algn="ctr"/>
            <a:r>
              <a:rPr lang="en-US" sz="4800" b="1" dirty="0">
                <a:effectLst>
                  <a:outerShdw blurRad="38100" dist="38100" dir="2700000" algn="tl">
                    <a:srgbClr val="000000">
                      <a:alpha val="43137"/>
                    </a:srgbClr>
                  </a:outerShdw>
                </a:effectLst>
              </a:rPr>
              <a:t>Predictions</a:t>
            </a:r>
          </a:p>
          <a:p>
            <a:pPr algn="ctr"/>
            <a:endParaRPr lang="en-US" dirty="0"/>
          </a:p>
        </p:txBody>
      </p:sp>
      <p:sp>
        <p:nvSpPr>
          <p:cNvPr id="11" name="Oval 10"/>
          <p:cNvSpPr/>
          <p:nvPr/>
        </p:nvSpPr>
        <p:spPr>
          <a:xfrm>
            <a:off x="5445328" y="809384"/>
            <a:ext cx="424543" cy="4354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00536" y="2653294"/>
            <a:ext cx="424543" cy="435429"/>
          </a:xfrm>
          <a:prstGeom prst="ellipse">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299606" y="4219065"/>
            <a:ext cx="424543" cy="435429"/>
          </a:xfrm>
          <a:prstGeom prst="ellipse">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V="1">
            <a:off x="5869871" y="988336"/>
            <a:ext cx="181247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Flowchart: Terminator 19"/>
          <p:cNvSpPr/>
          <p:nvPr/>
        </p:nvSpPr>
        <p:spPr>
          <a:xfrm>
            <a:off x="6827392" y="284076"/>
            <a:ext cx="4735286" cy="1533467"/>
          </a:xfrm>
          <a:prstGeom prst="flowChartTerminator">
            <a:avLst/>
          </a:prstGeom>
          <a:gradFill flip="none" rotWithShape="1">
            <a:gsLst>
              <a:gs pos="1000">
                <a:srgbClr val="FFC000"/>
              </a:gs>
              <a:gs pos="100000">
                <a:schemeClr val="accent4">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5597319">
            <a:off x="6978100" y="662471"/>
            <a:ext cx="674916" cy="701439"/>
          </a:xfrm>
          <a:prstGeom prst="ellipse">
            <a:avLst/>
          </a:prstGeom>
          <a:gradFill flip="none" rotWithShape="1">
            <a:gsLst>
              <a:gs pos="68000">
                <a:schemeClr val="accent3">
                  <a:lumMod val="0"/>
                  <a:lumOff val="100000"/>
                </a:schemeClr>
              </a:gs>
              <a:gs pos="93000">
                <a:schemeClr val="accent3">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733636" y="536136"/>
            <a:ext cx="3763894" cy="954107"/>
          </a:xfrm>
          <a:prstGeom prst="rect">
            <a:avLst/>
          </a:prstGeom>
          <a:noFill/>
        </p:spPr>
        <p:txBody>
          <a:bodyPr wrap="square" rtlCol="0">
            <a:spAutoFit/>
          </a:bodyPr>
          <a:lstStyle/>
          <a:p>
            <a:r>
              <a:rPr lang="en-US" sz="2800" b="1" dirty="0" err="1">
                <a:effectLst>
                  <a:outerShdw blurRad="38100" dist="38100" dir="2700000" algn="tl">
                    <a:srgbClr val="000000">
                      <a:alpha val="43137"/>
                    </a:srgbClr>
                  </a:outerShdw>
                </a:effectLst>
              </a:rPr>
              <a:t>X_Train</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encoded_Y</a:t>
            </a:r>
            <a:endParaRPr lang="en-US" sz="2800" b="1" dirty="0">
              <a:effectLst>
                <a:outerShdw blurRad="38100" dist="38100" dir="2700000" algn="tl">
                  <a:srgbClr val="000000">
                    <a:alpha val="43137"/>
                  </a:srgbClr>
                </a:outerShdw>
              </a:effectLst>
            </a:endParaRPr>
          </a:p>
          <a:p>
            <a:r>
              <a:rPr lang="en-US" sz="2800" b="1" dirty="0" err="1">
                <a:effectLst>
                  <a:outerShdw blurRad="38100" dist="38100" dir="2700000" algn="tl">
                    <a:srgbClr val="000000">
                      <a:alpha val="43137"/>
                    </a:srgbClr>
                  </a:outerShdw>
                </a:effectLst>
              </a:rPr>
              <a:t>X_test</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encoded_Y_test</a:t>
            </a:r>
            <a:endParaRPr lang="en-US" sz="2800" b="1" dirty="0">
              <a:effectLst>
                <a:outerShdw blurRad="38100" dist="38100" dir="2700000" algn="tl">
                  <a:srgbClr val="000000">
                    <a:alpha val="43137"/>
                  </a:srgbClr>
                </a:outerShdw>
              </a:effectLst>
            </a:endParaRPr>
          </a:p>
        </p:txBody>
      </p:sp>
      <p:cxnSp>
        <p:nvCxnSpPr>
          <p:cNvPr id="23" name="Straight Connector 22"/>
          <p:cNvCxnSpPr/>
          <p:nvPr/>
        </p:nvCxnSpPr>
        <p:spPr>
          <a:xfrm flipV="1">
            <a:off x="6827392" y="2871009"/>
            <a:ext cx="181247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Flowchart: Terminator 23"/>
          <p:cNvSpPr/>
          <p:nvPr/>
        </p:nvSpPr>
        <p:spPr>
          <a:xfrm>
            <a:off x="7315558" y="2093008"/>
            <a:ext cx="4610335" cy="1372165"/>
          </a:xfrm>
          <a:prstGeom prst="flowChartTerminator">
            <a:avLst/>
          </a:prstGeom>
          <a:gradFill flip="none" rotWithShape="1">
            <a:gsLst>
              <a:gs pos="1000">
                <a:srgbClr val="336699"/>
              </a:gs>
              <a:gs pos="100000">
                <a:schemeClr val="accent4">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rot="5597319">
            <a:off x="7499781" y="2441208"/>
            <a:ext cx="674916" cy="701439"/>
          </a:xfrm>
          <a:prstGeom prst="ellipse">
            <a:avLst/>
          </a:prstGeom>
          <a:gradFill flip="none" rotWithShape="1">
            <a:gsLst>
              <a:gs pos="68000">
                <a:schemeClr val="accent3">
                  <a:lumMod val="0"/>
                  <a:lumOff val="100000"/>
                </a:schemeClr>
              </a:gs>
              <a:gs pos="93000">
                <a:schemeClr val="accent3">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25867" y="2302036"/>
            <a:ext cx="3833079"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5 epochs </a:t>
            </a:r>
          </a:p>
          <a:p>
            <a:r>
              <a:rPr lang="en-US" sz="2800" b="1" dirty="0">
                <a:effectLst>
                  <a:outerShdw blurRad="38100" dist="38100" dir="2700000" algn="tl">
                    <a:srgbClr val="000000">
                      <a:alpha val="43137"/>
                    </a:srgbClr>
                  </a:outerShdw>
                </a:effectLst>
              </a:rPr>
              <a:t>Batch size = 100 tweets</a:t>
            </a:r>
          </a:p>
        </p:txBody>
      </p:sp>
      <p:cxnSp>
        <p:nvCxnSpPr>
          <p:cNvPr id="27" name="Straight Connector 26"/>
          <p:cNvCxnSpPr/>
          <p:nvPr/>
        </p:nvCxnSpPr>
        <p:spPr>
          <a:xfrm flipV="1">
            <a:off x="6715887" y="4436779"/>
            <a:ext cx="181247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Flowchart: Terminator 27"/>
          <p:cNvSpPr/>
          <p:nvPr/>
        </p:nvSpPr>
        <p:spPr>
          <a:xfrm>
            <a:off x="7142411" y="3753662"/>
            <a:ext cx="4735286" cy="1533467"/>
          </a:xfrm>
          <a:prstGeom prst="flowChartTerminator">
            <a:avLst/>
          </a:prstGeom>
          <a:gradFill flip="none" rotWithShape="1">
            <a:gsLst>
              <a:gs pos="1000">
                <a:srgbClr val="7030A0"/>
              </a:gs>
              <a:gs pos="100000">
                <a:srgbClr val="6600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rot="5597319">
            <a:off x="7367948" y="4133842"/>
            <a:ext cx="674916" cy="701439"/>
          </a:xfrm>
          <a:prstGeom prst="ellipse">
            <a:avLst/>
          </a:prstGeom>
          <a:gradFill flip="none" rotWithShape="1">
            <a:gsLst>
              <a:gs pos="68000">
                <a:schemeClr val="accent3">
                  <a:lumMod val="0"/>
                  <a:lumOff val="100000"/>
                </a:schemeClr>
              </a:gs>
              <a:gs pos="93000">
                <a:schemeClr val="accent3">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nut 30"/>
          <p:cNvSpPr/>
          <p:nvPr/>
        </p:nvSpPr>
        <p:spPr>
          <a:xfrm>
            <a:off x="1067966" y="1462715"/>
            <a:ext cx="5077007" cy="4901108"/>
          </a:xfrm>
          <a:prstGeom prst="donut">
            <a:avLst>
              <a:gd name="adj" fmla="val 6964"/>
            </a:avLst>
          </a:prstGeom>
          <a:gradFill flip="none" rotWithShape="1">
            <a:gsLst>
              <a:gs pos="0">
                <a:schemeClr val="tx1">
                  <a:lumMod val="50000"/>
                  <a:lumOff val="50000"/>
                </a:schemeClr>
              </a:gs>
              <a:gs pos="77000">
                <a:schemeClr val="bg1">
                  <a:lumMod val="7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8193178" y="3910718"/>
            <a:ext cx="3369500" cy="1323439"/>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 The best validation accuracy: 79.23 %      &amp;</a:t>
            </a:r>
          </a:p>
          <a:p>
            <a:r>
              <a:rPr lang="en-US" sz="2000" b="1" dirty="0">
                <a:solidFill>
                  <a:schemeClr val="bg1"/>
                </a:solidFill>
                <a:effectLst>
                  <a:outerShdw blurRad="38100" dist="38100" dir="2700000" algn="tl">
                    <a:srgbClr val="000000">
                      <a:alpha val="43137"/>
                    </a:srgbClr>
                  </a:outerShdw>
                </a:effectLst>
              </a:rPr>
              <a:t>- The minimum loss function: 52.88%</a:t>
            </a:r>
          </a:p>
        </p:txBody>
      </p:sp>
      <p:sp>
        <p:nvSpPr>
          <p:cNvPr id="33" name="Oval 32"/>
          <p:cNvSpPr/>
          <p:nvPr/>
        </p:nvSpPr>
        <p:spPr>
          <a:xfrm>
            <a:off x="5292198" y="6057487"/>
            <a:ext cx="424543" cy="435429"/>
          </a:xfrm>
          <a:prstGeom prst="ellipse">
            <a:avLst/>
          </a:prstGeom>
          <a:solidFill>
            <a:srgbClr val="CC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flipV="1">
            <a:off x="5706572" y="6261875"/>
            <a:ext cx="181247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Flowchart: Terminator 34"/>
          <p:cNvSpPr/>
          <p:nvPr/>
        </p:nvSpPr>
        <p:spPr>
          <a:xfrm>
            <a:off x="6308068" y="5716941"/>
            <a:ext cx="4126136" cy="1031787"/>
          </a:xfrm>
          <a:prstGeom prst="flowChartTerminator">
            <a:avLst/>
          </a:prstGeom>
          <a:gradFill flip="none" rotWithShape="1">
            <a:gsLst>
              <a:gs pos="4000">
                <a:srgbClr val="CC3399"/>
              </a:gs>
              <a:gs pos="100000">
                <a:srgbClr val="00006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rot="5597319">
            <a:off x="6494057" y="5998984"/>
            <a:ext cx="460184" cy="467701"/>
          </a:xfrm>
          <a:prstGeom prst="ellipse">
            <a:avLst/>
          </a:prstGeom>
          <a:gradFill flip="none" rotWithShape="1">
            <a:gsLst>
              <a:gs pos="68000">
                <a:schemeClr val="accent3">
                  <a:lumMod val="0"/>
                  <a:lumOff val="100000"/>
                </a:schemeClr>
              </a:gs>
              <a:gs pos="93000">
                <a:schemeClr val="accent3">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142410" y="5774579"/>
            <a:ext cx="2991145" cy="892552"/>
          </a:xfrm>
          <a:prstGeom prst="rect">
            <a:avLst/>
          </a:prstGeom>
          <a:noFill/>
        </p:spPr>
        <p:txBody>
          <a:bodyPr wrap="square" rtlCol="0">
            <a:spAutoFit/>
          </a:bodyPr>
          <a:lstStyle/>
          <a:p>
            <a:r>
              <a:rPr lang="en-US" sz="2400" b="1" dirty="0" err="1">
                <a:solidFill>
                  <a:schemeClr val="bg1"/>
                </a:solidFill>
                <a:effectLst>
                  <a:outerShdw blurRad="38100" dist="38100" dir="2700000" algn="tl">
                    <a:srgbClr val="000000">
                      <a:alpha val="43137"/>
                    </a:srgbClr>
                  </a:outerShdw>
                </a:effectLst>
              </a:rPr>
              <a:t>X_Test</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Y_Test</a:t>
            </a:r>
            <a:r>
              <a:rPr lang="en-US" sz="2400" b="1" dirty="0">
                <a:solidFill>
                  <a:schemeClr val="bg1"/>
                </a:solidFill>
                <a:effectLst>
                  <a:outerShdw blurRad="38100" dist="38100" dir="2700000" algn="tl">
                    <a:srgbClr val="000000">
                      <a:alpha val="43137"/>
                    </a:srgbClr>
                  </a:outerShdw>
                </a:effectLst>
              </a:rPr>
              <a:t> </a:t>
            </a:r>
          </a:p>
          <a:p>
            <a:r>
              <a:rPr lang="en-US" sz="2800" b="1" dirty="0">
                <a:solidFill>
                  <a:schemeClr val="bg1"/>
                </a:solidFill>
                <a:effectLst>
                  <a:outerShdw blurRad="38100" dist="38100" dir="2700000" algn="tl">
                    <a:srgbClr val="000000">
                      <a:alpha val="43137"/>
                    </a:srgbClr>
                  </a:outerShdw>
                </a:effectLst>
              </a:rPr>
              <a:t>Accuracy</a:t>
            </a:r>
            <a:r>
              <a:rPr lang="en-US" sz="2400" b="1" dirty="0">
                <a:solidFill>
                  <a:schemeClr val="bg1"/>
                </a:solidFill>
                <a:effectLst>
                  <a:outerShdw blurRad="38100" dist="38100" dir="2700000" algn="tl">
                    <a:srgbClr val="000000">
                      <a:alpha val="43137"/>
                    </a:srgbClr>
                  </a:outerShdw>
                </a:effectLst>
              </a:rPr>
              <a:t> : 77.9%</a:t>
            </a:r>
          </a:p>
        </p:txBody>
      </p:sp>
    </p:spTree>
    <p:extLst>
      <p:ext uri="{BB962C8B-B14F-4D97-AF65-F5344CB8AC3E}">
        <p14:creationId xmlns:p14="http://schemas.microsoft.com/office/powerpoint/2010/main" val="2685524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9"/>
          <p:cNvPicPr/>
          <p:nvPr/>
        </p:nvPicPr>
        <p:blipFill>
          <a:blip r:embed="rId2">
            <a:extLst>
              <a:ext uri="{28A0092B-C50C-407E-A947-70E740481C1C}">
                <a14:useLocalDpi xmlns:a14="http://schemas.microsoft.com/office/drawing/2010/main" val="0"/>
              </a:ext>
            </a:extLst>
          </a:blip>
          <a:srcRect/>
          <a:stretch>
            <a:fillRect/>
          </a:stretch>
        </p:blipFill>
        <p:spPr bwMode="auto">
          <a:xfrm>
            <a:off x="584564" y="1258389"/>
            <a:ext cx="5478780" cy="2758440"/>
          </a:xfrm>
          <a:prstGeom prst="rect">
            <a:avLst/>
          </a:prstGeom>
          <a:noFill/>
          <a:ln>
            <a:noFill/>
          </a:ln>
          <a:effectLst>
            <a:outerShdw blurRad="482600" dist="127000" dir="3780000" algn="ctr" rotWithShape="0">
              <a:srgbClr val="000000">
                <a:alpha val="68000"/>
              </a:srgbClr>
            </a:outerShdw>
          </a:effectLst>
        </p:spPr>
      </p:pic>
      <p:pic>
        <p:nvPicPr>
          <p:cNvPr id="4" name="Εικόνα 11"/>
          <p:cNvPicPr/>
          <p:nvPr/>
        </p:nvPicPr>
        <p:blipFill>
          <a:blip r:embed="rId3">
            <a:extLst>
              <a:ext uri="{28A0092B-C50C-407E-A947-70E740481C1C}">
                <a14:useLocalDpi xmlns:a14="http://schemas.microsoft.com/office/drawing/2010/main" val="0"/>
              </a:ext>
            </a:extLst>
          </a:blip>
          <a:srcRect/>
          <a:stretch>
            <a:fillRect/>
          </a:stretch>
        </p:blipFill>
        <p:spPr bwMode="auto">
          <a:xfrm>
            <a:off x="6110696" y="3472542"/>
            <a:ext cx="6081304" cy="3215641"/>
          </a:xfrm>
          <a:prstGeom prst="rect">
            <a:avLst/>
          </a:prstGeom>
          <a:noFill/>
          <a:ln>
            <a:noFill/>
          </a:ln>
          <a:effectLst>
            <a:innerShdw blurRad="241300" dist="50800" dir="16200000">
              <a:prstClr val="black">
                <a:alpha val="50000"/>
              </a:prstClr>
            </a:innerShdw>
          </a:effectLst>
        </p:spPr>
      </p:pic>
      <p:sp>
        <p:nvSpPr>
          <p:cNvPr id="5" name="Βέλος: Πεντάγωνο 6">
            <a:extLst>
              <a:ext uri="{FF2B5EF4-FFF2-40B4-BE49-F238E27FC236}">
                <a16:creationId xmlns:a16="http://schemas.microsoft.com/office/drawing/2014/main" id="{D4151CB0-8FE2-4097-A5BF-9EE9BF7B7008}"/>
              </a:ext>
            </a:extLst>
          </p:cNvPr>
          <p:cNvSpPr/>
          <p:nvPr/>
        </p:nvSpPr>
        <p:spPr>
          <a:xfrm>
            <a:off x="0" y="0"/>
            <a:ext cx="2479104" cy="781878"/>
          </a:xfrm>
          <a:prstGeom prst="homePlate">
            <a:avLst/>
          </a:prstGeom>
          <a:gradFill flip="none" rotWithShape="1">
            <a:gsLst>
              <a:gs pos="5000">
                <a:srgbClr val="00B050"/>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βάλ 16">
            <a:extLst>
              <a:ext uri="{FF2B5EF4-FFF2-40B4-BE49-F238E27FC236}">
                <a16:creationId xmlns:a16="http://schemas.microsoft.com/office/drawing/2014/main" id="{7079677C-394E-4F33-AADD-D5EF1B03E9C2}"/>
              </a:ext>
            </a:extLst>
          </p:cNvPr>
          <p:cNvSpPr/>
          <p:nvPr/>
        </p:nvSpPr>
        <p:spPr>
          <a:xfrm>
            <a:off x="299581" y="0"/>
            <a:ext cx="787675" cy="811695"/>
          </a:xfrm>
          <a:prstGeom prst="ellipse">
            <a:avLst/>
          </a:prstGeom>
          <a:gradFill flip="none" rotWithShape="1">
            <a:gsLst>
              <a:gs pos="0">
                <a:schemeClr val="bg1"/>
              </a:gs>
              <a:gs pos="95000">
                <a:schemeClr val="accent3">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p:cNvSpPr txBox="1"/>
          <p:nvPr/>
        </p:nvSpPr>
        <p:spPr>
          <a:xfrm>
            <a:off x="502624" y="38013"/>
            <a:ext cx="381591"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E</a:t>
            </a:r>
          </a:p>
        </p:txBody>
      </p:sp>
      <p:sp>
        <p:nvSpPr>
          <p:cNvPr id="10" name="TextBox 9"/>
          <p:cNvSpPr txBox="1"/>
          <p:nvPr/>
        </p:nvSpPr>
        <p:spPr>
          <a:xfrm>
            <a:off x="2881498" y="91718"/>
            <a:ext cx="4637315"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Plots</a:t>
            </a:r>
          </a:p>
        </p:txBody>
      </p:sp>
      <p:sp>
        <p:nvSpPr>
          <p:cNvPr id="11" name="TextBox 10"/>
          <p:cNvSpPr txBox="1"/>
          <p:nvPr/>
        </p:nvSpPr>
        <p:spPr>
          <a:xfrm>
            <a:off x="161654" y="4855029"/>
            <a:ext cx="6184716" cy="1815882"/>
          </a:xfrm>
          <a:prstGeom prst="rect">
            <a:avLst/>
          </a:prstGeom>
          <a:noFill/>
        </p:spPr>
        <p:txBody>
          <a:bodyPr wrap="square" rtlCol="0">
            <a:spAutoFit/>
          </a:bodyPr>
          <a:lstStyle/>
          <a:p>
            <a:r>
              <a:rPr lang="en-US" sz="2800" b="1" dirty="0">
                <a:solidFill>
                  <a:schemeClr val="accent1">
                    <a:lumMod val="75000"/>
                  </a:schemeClr>
                </a:solidFill>
                <a:effectLst>
                  <a:outerShdw blurRad="38100" dist="38100" dir="2700000" algn="tl">
                    <a:srgbClr val="000000">
                      <a:alpha val="43137"/>
                    </a:srgbClr>
                  </a:outerShdw>
                </a:effectLst>
              </a:rPr>
              <a:t>Eliminate epochs to 3 and Make a New model :</a:t>
            </a:r>
          </a:p>
          <a:p>
            <a:pPr marL="457200" indent="-457200">
              <a:buFont typeface="Wingdings" panose="05000000000000000000" pitchFamily="2" charset="2"/>
              <a:buChar char="ü"/>
            </a:pPr>
            <a:r>
              <a:rPr lang="en-US" sz="2800" b="1" dirty="0">
                <a:solidFill>
                  <a:schemeClr val="tx1">
                    <a:lumMod val="65000"/>
                    <a:lumOff val="35000"/>
                  </a:schemeClr>
                </a:solidFill>
                <a:effectLst>
                  <a:outerShdw blurRad="38100" dist="38100" dir="2700000" algn="tl">
                    <a:srgbClr val="000000">
                      <a:alpha val="43137"/>
                    </a:srgbClr>
                  </a:outerShdw>
                </a:effectLst>
              </a:rPr>
              <a:t>128 filters 3 x 32 </a:t>
            </a:r>
          </a:p>
          <a:p>
            <a:pPr marL="457200" indent="-457200">
              <a:buFont typeface="Wingdings" panose="05000000000000000000" pitchFamily="2" charset="2"/>
              <a:buChar char="ü"/>
            </a:pPr>
            <a:r>
              <a:rPr lang="en-US" sz="2800" b="1" dirty="0">
                <a:solidFill>
                  <a:schemeClr val="tx1">
                    <a:lumMod val="65000"/>
                    <a:lumOff val="35000"/>
                  </a:schemeClr>
                </a:solidFill>
                <a:effectLst>
                  <a:outerShdw blurRad="38100" dist="38100" dir="2700000" algn="tl">
                    <a:srgbClr val="000000">
                      <a:alpha val="43137"/>
                    </a:srgbClr>
                  </a:outerShdw>
                </a:effectLst>
              </a:rPr>
              <a:t>Smaller accuracy </a:t>
            </a:r>
          </a:p>
        </p:txBody>
      </p:sp>
    </p:spTree>
    <p:extLst>
      <p:ext uri="{BB962C8B-B14F-4D97-AF65-F5344CB8AC3E}">
        <p14:creationId xmlns:p14="http://schemas.microsoft.com/office/powerpoint/2010/main" val="353610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2" y="313150"/>
            <a:ext cx="12192001" cy="735586"/>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20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RNN Model – Data preprocessing</a:t>
            </a:r>
            <a:endParaRPr kumimoji="0" lang="el-GR"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1" name="Rounded Rectangle 1032">
            <a:extLst>
              <a:ext uri="{FF2B5EF4-FFF2-40B4-BE49-F238E27FC236}">
                <a16:creationId xmlns:a16="http://schemas.microsoft.com/office/drawing/2014/main" id="{05151692-AD20-49BB-A577-B2F44CA9D815}"/>
              </a:ext>
            </a:extLst>
          </p:cNvPr>
          <p:cNvSpPr/>
          <p:nvPr/>
        </p:nvSpPr>
        <p:spPr>
          <a:xfrm>
            <a:off x="920522" y="1531490"/>
            <a:ext cx="4714381" cy="781515"/>
          </a:xfrm>
          <a:custGeom>
            <a:avLst/>
            <a:gdLst/>
            <a:ahLst/>
            <a:cxnLst/>
            <a:rect l="l" t="t" r="r" b="b"/>
            <a:pathLst>
              <a:path w="3096344" h="781515">
                <a:moveTo>
                  <a:pt x="108014" y="0"/>
                </a:moveTo>
                <a:lnTo>
                  <a:pt x="2988330" y="0"/>
                </a:lnTo>
                <a:cubicBezTo>
                  <a:pt x="3047984" y="0"/>
                  <a:pt x="3096344" y="48360"/>
                  <a:pt x="3096344" y="108014"/>
                </a:cubicBezTo>
                <a:lnTo>
                  <a:pt x="3096344" y="540058"/>
                </a:lnTo>
                <a:cubicBezTo>
                  <a:pt x="3096344" y="599712"/>
                  <a:pt x="3047984" y="648072"/>
                  <a:pt x="2988330" y="648072"/>
                </a:cubicBezTo>
                <a:lnTo>
                  <a:pt x="452788" y="648072"/>
                </a:lnTo>
                <a:lnTo>
                  <a:pt x="375391" y="781515"/>
                </a:lnTo>
                <a:lnTo>
                  <a:pt x="297994" y="648072"/>
                </a:lnTo>
                <a:lnTo>
                  <a:pt x="108014" y="648072"/>
                </a:lnTo>
                <a:cubicBezTo>
                  <a:pt x="48360" y="648072"/>
                  <a:pt x="0" y="599712"/>
                  <a:pt x="0" y="540058"/>
                </a:cubicBezTo>
                <a:lnTo>
                  <a:pt x="0" y="108014"/>
                </a:lnTo>
                <a:cubicBezTo>
                  <a:pt x="0" y="48360"/>
                  <a:pt x="48360" y="0"/>
                  <a:pt x="108014" y="0"/>
                </a:cubicBezTo>
                <a:close/>
              </a:path>
            </a:pathLst>
          </a:custGeom>
          <a:gradFill flip="none" rotWithShape="1">
            <a:gsLst>
              <a:gs pos="0">
                <a:schemeClr val="bg1">
                  <a:lumMod val="96000"/>
                </a:schemeClr>
              </a:gs>
              <a:gs pos="100000">
                <a:schemeClr val="bg1"/>
              </a:gs>
            </a:gsLst>
            <a:lin ang="8400000" scaled="0"/>
            <a:tileRect/>
          </a:gra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12" name="Rounded Rectangle 1032">
            <a:extLst>
              <a:ext uri="{FF2B5EF4-FFF2-40B4-BE49-F238E27FC236}">
                <a16:creationId xmlns:a16="http://schemas.microsoft.com/office/drawing/2014/main" id="{E28A2502-A068-4E9A-97FD-87F16A7D3007}"/>
              </a:ext>
            </a:extLst>
          </p:cNvPr>
          <p:cNvSpPr/>
          <p:nvPr/>
        </p:nvSpPr>
        <p:spPr>
          <a:xfrm>
            <a:off x="922618" y="1531490"/>
            <a:ext cx="1091950" cy="781515"/>
          </a:xfrm>
          <a:custGeom>
            <a:avLst/>
            <a:gdLst/>
            <a:ahLst/>
            <a:cxnLst/>
            <a:rect l="l" t="t" r="r" b="b"/>
            <a:pathLst>
              <a:path w="715888" h="781515">
                <a:moveTo>
                  <a:pt x="108014" y="0"/>
                </a:moveTo>
                <a:lnTo>
                  <a:pt x="715888" y="0"/>
                </a:lnTo>
                <a:lnTo>
                  <a:pt x="715888" y="648072"/>
                </a:lnTo>
                <a:lnTo>
                  <a:pt x="452788" y="648072"/>
                </a:lnTo>
                <a:lnTo>
                  <a:pt x="375391" y="781515"/>
                </a:lnTo>
                <a:lnTo>
                  <a:pt x="297994" y="648072"/>
                </a:lnTo>
                <a:lnTo>
                  <a:pt x="108014" y="648072"/>
                </a:lnTo>
                <a:cubicBezTo>
                  <a:pt x="48360" y="648072"/>
                  <a:pt x="0" y="599712"/>
                  <a:pt x="0" y="540058"/>
                </a:cubicBezTo>
                <a:lnTo>
                  <a:pt x="0" y="108014"/>
                </a:lnTo>
                <a:cubicBezTo>
                  <a:pt x="0" y="48360"/>
                  <a:pt x="48360" y="0"/>
                  <a:pt x="108014" y="0"/>
                </a:cubicBezTo>
                <a:close/>
              </a:path>
            </a:pathLst>
          </a:cu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13" name="TextBox 12">
            <a:extLst>
              <a:ext uri="{FF2B5EF4-FFF2-40B4-BE49-F238E27FC236}">
                <a16:creationId xmlns:a16="http://schemas.microsoft.com/office/drawing/2014/main" id="{898F2081-7DAA-468F-A8ED-D314A3CCC746}"/>
              </a:ext>
            </a:extLst>
          </p:cNvPr>
          <p:cNvSpPr txBox="1"/>
          <p:nvPr/>
        </p:nvSpPr>
        <p:spPr>
          <a:xfrm>
            <a:off x="1110650" y="1621506"/>
            <a:ext cx="71588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prstClr val="white"/>
                </a:solidFill>
                <a:effectLst/>
                <a:uLnTx/>
                <a:uFillTx/>
                <a:latin typeface="Calibri" pitchFamily="34" charset="0"/>
                <a:ea typeface="맑은 고딕" panose="020B0503020000020004" pitchFamily="34" charset="-127"/>
                <a:cs typeface="Calibri" pitchFamily="34" charset="0"/>
              </a:rPr>
              <a:t>01</a:t>
            </a:r>
            <a:endParaRPr kumimoji="0" lang="ko-KR" altLang="en-US" sz="2400" b="1" i="0" u="none" strike="noStrike" kern="1200" cap="none" spc="0" normalizeH="0" baseline="0" noProof="0" dirty="0">
              <a:ln>
                <a:noFill/>
              </a:ln>
              <a:solidFill>
                <a:prstClr val="white"/>
              </a:solidFill>
              <a:effectLst/>
              <a:uLnTx/>
              <a:uFillTx/>
              <a:latin typeface="Calibri" pitchFamily="34" charset="0"/>
              <a:ea typeface="맑은 고딕" panose="020B0503020000020004" pitchFamily="34" charset="-127"/>
              <a:cs typeface="Calibri" pitchFamily="34" charset="0"/>
            </a:endParaRPr>
          </a:p>
        </p:txBody>
      </p:sp>
      <p:sp>
        <p:nvSpPr>
          <p:cNvPr id="15" name="TextBox 14">
            <a:extLst>
              <a:ext uri="{FF2B5EF4-FFF2-40B4-BE49-F238E27FC236}">
                <a16:creationId xmlns:a16="http://schemas.microsoft.com/office/drawing/2014/main" id="{03F34E2D-3890-4B39-8B31-2D108CF18949}"/>
              </a:ext>
            </a:extLst>
          </p:cNvPr>
          <p:cNvSpPr txBox="1"/>
          <p:nvPr/>
        </p:nvSpPr>
        <p:spPr>
          <a:xfrm>
            <a:off x="2121652" y="1538713"/>
            <a:ext cx="336474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5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rPr>
              <a:t>We used regular expressions to remove certain words.</a:t>
            </a:r>
            <a:endParaRPr kumimoji="0" lang="ko-KR" altLang="en-US" sz="15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endParaRPr>
          </a:p>
        </p:txBody>
      </p:sp>
      <p:sp>
        <p:nvSpPr>
          <p:cNvPr id="18" name="TextBox 17">
            <a:extLst>
              <a:ext uri="{FF2B5EF4-FFF2-40B4-BE49-F238E27FC236}">
                <a16:creationId xmlns:a16="http://schemas.microsoft.com/office/drawing/2014/main" id="{EEB8735B-2477-4185-9D58-7BBE0A502028}"/>
              </a:ext>
            </a:extLst>
          </p:cNvPr>
          <p:cNvSpPr txBox="1"/>
          <p:nvPr/>
        </p:nvSpPr>
        <p:spPr>
          <a:xfrm>
            <a:off x="920522" y="2395586"/>
            <a:ext cx="471857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1" i="1"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Example: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The airline name at the beginning of each tweet, any URL in the tweet body, symbols and single letters or numbers.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endParaRPr>
          </a:p>
        </p:txBody>
      </p:sp>
      <p:sp>
        <p:nvSpPr>
          <p:cNvPr id="19" name="Rounded Rectangle 1032">
            <a:extLst>
              <a:ext uri="{FF2B5EF4-FFF2-40B4-BE49-F238E27FC236}">
                <a16:creationId xmlns:a16="http://schemas.microsoft.com/office/drawing/2014/main" id="{24223E7B-86AC-429D-92BE-016883FE4F86}"/>
              </a:ext>
            </a:extLst>
          </p:cNvPr>
          <p:cNvSpPr/>
          <p:nvPr/>
        </p:nvSpPr>
        <p:spPr>
          <a:xfrm>
            <a:off x="6561957" y="1531490"/>
            <a:ext cx="4714381" cy="781515"/>
          </a:xfrm>
          <a:custGeom>
            <a:avLst/>
            <a:gdLst/>
            <a:ahLst/>
            <a:cxnLst/>
            <a:rect l="l" t="t" r="r" b="b"/>
            <a:pathLst>
              <a:path w="3096344" h="781515">
                <a:moveTo>
                  <a:pt x="108014" y="0"/>
                </a:moveTo>
                <a:lnTo>
                  <a:pt x="2988330" y="0"/>
                </a:lnTo>
                <a:cubicBezTo>
                  <a:pt x="3047984" y="0"/>
                  <a:pt x="3096344" y="48360"/>
                  <a:pt x="3096344" y="108014"/>
                </a:cubicBezTo>
                <a:lnTo>
                  <a:pt x="3096344" y="540058"/>
                </a:lnTo>
                <a:cubicBezTo>
                  <a:pt x="3096344" y="599712"/>
                  <a:pt x="3047984" y="648072"/>
                  <a:pt x="2988330" y="648072"/>
                </a:cubicBezTo>
                <a:lnTo>
                  <a:pt x="452788" y="648072"/>
                </a:lnTo>
                <a:lnTo>
                  <a:pt x="375391" y="781515"/>
                </a:lnTo>
                <a:lnTo>
                  <a:pt x="297994" y="648072"/>
                </a:lnTo>
                <a:lnTo>
                  <a:pt x="108014" y="648072"/>
                </a:lnTo>
                <a:cubicBezTo>
                  <a:pt x="48360" y="648072"/>
                  <a:pt x="0" y="599712"/>
                  <a:pt x="0" y="540058"/>
                </a:cubicBezTo>
                <a:lnTo>
                  <a:pt x="0" y="108014"/>
                </a:lnTo>
                <a:cubicBezTo>
                  <a:pt x="0" y="48360"/>
                  <a:pt x="48360" y="0"/>
                  <a:pt x="108014" y="0"/>
                </a:cubicBezTo>
                <a:close/>
              </a:path>
            </a:pathLst>
          </a:custGeom>
          <a:gradFill flip="none" rotWithShape="1">
            <a:gsLst>
              <a:gs pos="0">
                <a:schemeClr val="bg1">
                  <a:lumMod val="96000"/>
                </a:schemeClr>
              </a:gs>
              <a:gs pos="100000">
                <a:schemeClr val="bg1"/>
              </a:gs>
            </a:gsLst>
            <a:lin ang="8400000" scaled="0"/>
            <a:tileRect/>
          </a:gra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20" name="Rounded Rectangle 1032">
            <a:extLst>
              <a:ext uri="{FF2B5EF4-FFF2-40B4-BE49-F238E27FC236}">
                <a16:creationId xmlns:a16="http://schemas.microsoft.com/office/drawing/2014/main" id="{A7ECF09A-6C61-4EE1-8C4C-0D82A8510BF7}"/>
              </a:ext>
            </a:extLst>
          </p:cNvPr>
          <p:cNvSpPr/>
          <p:nvPr/>
        </p:nvSpPr>
        <p:spPr>
          <a:xfrm>
            <a:off x="6564054" y="1531490"/>
            <a:ext cx="1091950" cy="781515"/>
          </a:xfrm>
          <a:custGeom>
            <a:avLst/>
            <a:gdLst/>
            <a:ahLst/>
            <a:cxnLst/>
            <a:rect l="l" t="t" r="r" b="b"/>
            <a:pathLst>
              <a:path w="715888" h="781515">
                <a:moveTo>
                  <a:pt x="108014" y="0"/>
                </a:moveTo>
                <a:lnTo>
                  <a:pt x="715888" y="0"/>
                </a:lnTo>
                <a:lnTo>
                  <a:pt x="715888" y="648072"/>
                </a:lnTo>
                <a:lnTo>
                  <a:pt x="452788" y="648072"/>
                </a:lnTo>
                <a:lnTo>
                  <a:pt x="375391" y="781515"/>
                </a:lnTo>
                <a:lnTo>
                  <a:pt x="297994" y="648072"/>
                </a:lnTo>
                <a:lnTo>
                  <a:pt x="108014" y="648072"/>
                </a:lnTo>
                <a:cubicBezTo>
                  <a:pt x="48360" y="648072"/>
                  <a:pt x="0" y="599712"/>
                  <a:pt x="0" y="540058"/>
                </a:cubicBezTo>
                <a:lnTo>
                  <a:pt x="0" y="108014"/>
                </a:lnTo>
                <a:cubicBezTo>
                  <a:pt x="0" y="48360"/>
                  <a:pt x="48360" y="0"/>
                  <a:pt x="108014" y="0"/>
                </a:cubicBezTo>
                <a:close/>
              </a:path>
            </a:pathLst>
          </a:cu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21" name="TextBox 20">
            <a:extLst>
              <a:ext uri="{FF2B5EF4-FFF2-40B4-BE49-F238E27FC236}">
                <a16:creationId xmlns:a16="http://schemas.microsoft.com/office/drawing/2014/main" id="{4F826AAB-C288-4401-847D-973C8AF12C4E}"/>
              </a:ext>
            </a:extLst>
          </p:cNvPr>
          <p:cNvSpPr txBox="1"/>
          <p:nvPr/>
        </p:nvSpPr>
        <p:spPr>
          <a:xfrm>
            <a:off x="6752085" y="1621506"/>
            <a:ext cx="71588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prstClr val="white"/>
                </a:solidFill>
                <a:effectLst/>
                <a:uLnTx/>
                <a:uFillTx/>
                <a:latin typeface="Calibri" pitchFamily="34" charset="0"/>
                <a:ea typeface="맑은 고딕" panose="020B0503020000020004" pitchFamily="34" charset="-127"/>
                <a:cs typeface="Calibri" pitchFamily="34" charset="0"/>
              </a:rPr>
              <a:t>02</a:t>
            </a:r>
            <a:endParaRPr kumimoji="0" lang="ko-KR" altLang="en-US" sz="2400" b="1" i="0" u="none" strike="noStrike" kern="1200" cap="none" spc="0" normalizeH="0" baseline="0" noProof="0" dirty="0">
              <a:ln>
                <a:noFill/>
              </a:ln>
              <a:solidFill>
                <a:prstClr val="white"/>
              </a:solidFill>
              <a:effectLst/>
              <a:uLnTx/>
              <a:uFillTx/>
              <a:latin typeface="Calibri" pitchFamily="34" charset="0"/>
              <a:ea typeface="맑은 고딕" panose="020B0503020000020004" pitchFamily="34" charset="-127"/>
              <a:cs typeface="Calibri" pitchFamily="34" charset="0"/>
            </a:endParaRPr>
          </a:p>
        </p:txBody>
      </p:sp>
      <p:sp>
        <p:nvSpPr>
          <p:cNvPr id="22" name="TextBox 21">
            <a:extLst>
              <a:ext uri="{FF2B5EF4-FFF2-40B4-BE49-F238E27FC236}">
                <a16:creationId xmlns:a16="http://schemas.microsoft.com/office/drawing/2014/main" id="{7188937B-A5D6-42C3-B157-289B23A22943}"/>
              </a:ext>
            </a:extLst>
          </p:cNvPr>
          <p:cNvSpPr txBox="1"/>
          <p:nvPr/>
        </p:nvSpPr>
        <p:spPr>
          <a:xfrm>
            <a:off x="7716602" y="1637347"/>
            <a:ext cx="3364748"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5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rPr>
              <a:t>We converted all letters to lowercase</a:t>
            </a:r>
            <a:r>
              <a:rPr kumimoji="0" lang="en-US" altLang="ko-KR" sz="15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a:t>
            </a:r>
          </a:p>
        </p:txBody>
      </p:sp>
      <p:sp>
        <p:nvSpPr>
          <p:cNvPr id="24" name="Rounded Rectangle 1032">
            <a:extLst>
              <a:ext uri="{FF2B5EF4-FFF2-40B4-BE49-F238E27FC236}">
                <a16:creationId xmlns:a16="http://schemas.microsoft.com/office/drawing/2014/main" id="{848A31A6-19BE-456A-ABE4-19B745A487D8}"/>
              </a:ext>
            </a:extLst>
          </p:cNvPr>
          <p:cNvSpPr/>
          <p:nvPr/>
        </p:nvSpPr>
        <p:spPr>
          <a:xfrm>
            <a:off x="924715" y="3559908"/>
            <a:ext cx="4714381" cy="781515"/>
          </a:xfrm>
          <a:custGeom>
            <a:avLst/>
            <a:gdLst/>
            <a:ahLst/>
            <a:cxnLst/>
            <a:rect l="l" t="t" r="r" b="b"/>
            <a:pathLst>
              <a:path w="3096344" h="781515">
                <a:moveTo>
                  <a:pt x="108014" y="0"/>
                </a:moveTo>
                <a:lnTo>
                  <a:pt x="2988330" y="0"/>
                </a:lnTo>
                <a:cubicBezTo>
                  <a:pt x="3047984" y="0"/>
                  <a:pt x="3096344" y="48360"/>
                  <a:pt x="3096344" y="108014"/>
                </a:cubicBezTo>
                <a:lnTo>
                  <a:pt x="3096344" y="540058"/>
                </a:lnTo>
                <a:cubicBezTo>
                  <a:pt x="3096344" y="599712"/>
                  <a:pt x="3047984" y="648072"/>
                  <a:pt x="2988330" y="648072"/>
                </a:cubicBezTo>
                <a:lnTo>
                  <a:pt x="452788" y="648072"/>
                </a:lnTo>
                <a:lnTo>
                  <a:pt x="375391" y="781515"/>
                </a:lnTo>
                <a:lnTo>
                  <a:pt x="297994" y="648072"/>
                </a:lnTo>
                <a:lnTo>
                  <a:pt x="108014" y="648072"/>
                </a:lnTo>
                <a:cubicBezTo>
                  <a:pt x="48360" y="648072"/>
                  <a:pt x="0" y="599712"/>
                  <a:pt x="0" y="540058"/>
                </a:cubicBezTo>
                <a:lnTo>
                  <a:pt x="0" y="108014"/>
                </a:lnTo>
                <a:cubicBezTo>
                  <a:pt x="0" y="48360"/>
                  <a:pt x="48360" y="0"/>
                  <a:pt x="108014" y="0"/>
                </a:cubicBezTo>
                <a:close/>
              </a:path>
            </a:pathLst>
          </a:custGeom>
          <a:gradFill flip="none" rotWithShape="1">
            <a:gsLst>
              <a:gs pos="0">
                <a:schemeClr val="bg1">
                  <a:lumMod val="96000"/>
                </a:schemeClr>
              </a:gs>
              <a:gs pos="100000">
                <a:schemeClr val="bg1"/>
              </a:gs>
            </a:gsLst>
            <a:lin ang="8400000" scaled="0"/>
            <a:tileRect/>
          </a:gra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25" name="Rounded Rectangle 1032">
            <a:extLst>
              <a:ext uri="{FF2B5EF4-FFF2-40B4-BE49-F238E27FC236}">
                <a16:creationId xmlns:a16="http://schemas.microsoft.com/office/drawing/2014/main" id="{D427272B-6BE8-455D-AD62-A0F3C483ACF6}"/>
              </a:ext>
            </a:extLst>
          </p:cNvPr>
          <p:cNvSpPr/>
          <p:nvPr/>
        </p:nvSpPr>
        <p:spPr>
          <a:xfrm>
            <a:off x="922618" y="3559908"/>
            <a:ext cx="1091950" cy="781515"/>
          </a:xfrm>
          <a:custGeom>
            <a:avLst/>
            <a:gdLst/>
            <a:ahLst/>
            <a:cxnLst/>
            <a:rect l="l" t="t" r="r" b="b"/>
            <a:pathLst>
              <a:path w="715888" h="781515">
                <a:moveTo>
                  <a:pt x="108014" y="0"/>
                </a:moveTo>
                <a:lnTo>
                  <a:pt x="715888" y="0"/>
                </a:lnTo>
                <a:lnTo>
                  <a:pt x="715888" y="648072"/>
                </a:lnTo>
                <a:lnTo>
                  <a:pt x="452788" y="648072"/>
                </a:lnTo>
                <a:lnTo>
                  <a:pt x="375391" y="781515"/>
                </a:lnTo>
                <a:lnTo>
                  <a:pt x="297994" y="648072"/>
                </a:lnTo>
                <a:lnTo>
                  <a:pt x="108014" y="648072"/>
                </a:lnTo>
                <a:cubicBezTo>
                  <a:pt x="48360" y="648072"/>
                  <a:pt x="0" y="599712"/>
                  <a:pt x="0" y="540058"/>
                </a:cubicBezTo>
                <a:lnTo>
                  <a:pt x="0" y="108014"/>
                </a:lnTo>
                <a:cubicBezTo>
                  <a:pt x="0" y="48360"/>
                  <a:pt x="48360" y="0"/>
                  <a:pt x="108014" y="0"/>
                </a:cubicBezTo>
                <a:close/>
              </a:path>
            </a:pathLst>
          </a:cu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26" name="TextBox 25">
            <a:extLst>
              <a:ext uri="{FF2B5EF4-FFF2-40B4-BE49-F238E27FC236}">
                <a16:creationId xmlns:a16="http://schemas.microsoft.com/office/drawing/2014/main" id="{57617CBC-DB99-4217-A511-A81CBB382777}"/>
              </a:ext>
            </a:extLst>
          </p:cNvPr>
          <p:cNvSpPr txBox="1"/>
          <p:nvPr/>
        </p:nvSpPr>
        <p:spPr>
          <a:xfrm>
            <a:off x="1110650" y="3649924"/>
            <a:ext cx="71588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prstClr val="white"/>
                </a:solidFill>
                <a:effectLst/>
                <a:uLnTx/>
                <a:uFillTx/>
                <a:latin typeface="Calibri" pitchFamily="34" charset="0"/>
                <a:ea typeface="맑은 고딕" panose="020B0503020000020004" pitchFamily="34" charset="-127"/>
                <a:cs typeface="Calibri" pitchFamily="34" charset="0"/>
              </a:rPr>
              <a:t>03</a:t>
            </a:r>
            <a:endParaRPr kumimoji="0" lang="ko-KR" altLang="en-US" sz="2400" b="1" i="0" u="none" strike="noStrike" kern="1200" cap="none" spc="0" normalizeH="0" baseline="0" noProof="0" dirty="0">
              <a:ln>
                <a:noFill/>
              </a:ln>
              <a:solidFill>
                <a:prstClr val="white"/>
              </a:solidFill>
              <a:effectLst/>
              <a:uLnTx/>
              <a:uFillTx/>
              <a:latin typeface="Calibri" pitchFamily="34" charset="0"/>
              <a:ea typeface="맑은 고딕" panose="020B0503020000020004" pitchFamily="34" charset="-127"/>
              <a:cs typeface="Calibri" pitchFamily="34" charset="0"/>
            </a:endParaRPr>
          </a:p>
        </p:txBody>
      </p:sp>
      <p:sp>
        <p:nvSpPr>
          <p:cNvPr id="27" name="TextBox 26">
            <a:extLst>
              <a:ext uri="{FF2B5EF4-FFF2-40B4-BE49-F238E27FC236}">
                <a16:creationId xmlns:a16="http://schemas.microsoft.com/office/drawing/2014/main" id="{742EA17D-F6C6-4172-8A14-A37E520D2799}"/>
              </a:ext>
            </a:extLst>
          </p:cNvPr>
          <p:cNvSpPr txBox="1"/>
          <p:nvPr/>
        </p:nvSpPr>
        <p:spPr>
          <a:xfrm>
            <a:off x="2125844" y="3567131"/>
            <a:ext cx="3517445"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5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rPr>
              <a:t>We removed all common words that do not have any significant semantic meaning</a:t>
            </a:r>
            <a:r>
              <a:rPr kumimoji="0" lang="en-US" altLang="ko-KR" sz="15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a:t>
            </a:r>
          </a:p>
        </p:txBody>
      </p:sp>
      <p:sp>
        <p:nvSpPr>
          <p:cNvPr id="28" name="TextBox 27">
            <a:extLst>
              <a:ext uri="{FF2B5EF4-FFF2-40B4-BE49-F238E27FC236}">
                <a16:creationId xmlns:a16="http://schemas.microsoft.com/office/drawing/2014/main" id="{C0620F02-16DE-485F-8358-65F0774D07C4}"/>
              </a:ext>
            </a:extLst>
          </p:cNvPr>
          <p:cNvSpPr txBox="1"/>
          <p:nvPr/>
        </p:nvSpPr>
        <p:spPr>
          <a:xfrm>
            <a:off x="924716" y="4424004"/>
            <a:ext cx="4718574" cy="5078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500" b="1" i="1"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Example: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“of”, “over”, “than” etc</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rPr>
              <a:t>.</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endParaRPr>
          </a:p>
        </p:txBody>
      </p:sp>
      <p:sp>
        <p:nvSpPr>
          <p:cNvPr id="29" name="Rounded Rectangle 1032">
            <a:extLst>
              <a:ext uri="{FF2B5EF4-FFF2-40B4-BE49-F238E27FC236}">
                <a16:creationId xmlns:a16="http://schemas.microsoft.com/office/drawing/2014/main" id="{C9957A26-F72A-4036-86B3-CB341FC6E05F}"/>
              </a:ext>
            </a:extLst>
          </p:cNvPr>
          <p:cNvSpPr/>
          <p:nvPr/>
        </p:nvSpPr>
        <p:spPr>
          <a:xfrm>
            <a:off x="6566150" y="3559908"/>
            <a:ext cx="4714381" cy="781515"/>
          </a:xfrm>
          <a:custGeom>
            <a:avLst/>
            <a:gdLst/>
            <a:ahLst/>
            <a:cxnLst/>
            <a:rect l="l" t="t" r="r" b="b"/>
            <a:pathLst>
              <a:path w="3096344" h="781515">
                <a:moveTo>
                  <a:pt x="108014" y="0"/>
                </a:moveTo>
                <a:lnTo>
                  <a:pt x="2988330" y="0"/>
                </a:lnTo>
                <a:cubicBezTo>
                  <a:pt x="3047984" y="0"/>
                  <a:pt x="3096344" y="48360"/>
                  <a:pt x="3096344" y="108014"/>
                </a:cubicBezTo>
                <a:lnTo>
                  <a:pt x="3096344" y="540058"/>
                </a:lnTo>
                <a:cubicBezTo>
                  <a:pt x="3096344" y="599712"/>
                  <a:pt x="3047984" y="648072"/>
                  <a:pt x="2988330" y="648072"/>
                </a:cubicBezTo>
                <a:lnTo>
                  <a:pt x="452788" y="648072"/>
                </a:lnTo>
                <a:lnTo>
                  <a:pt x="375391" y="781515"/>
                </a:lnTo>
                <a:lnTo>
                  <a:pt x="297994" y="648072"/>
                </a:lnTo>
                <a:lnTo>
                  <a:pt x="108014" y="648072"/>
                </a:lnTo>
                <a:cubicBezTo>
                  <a:pt x="48360" y="648072"/>
                  <a:pt x="0" y="599712"/>
                  <a:pt x="0" y="540058"/>
                </a:cubicBezTo>
                <a:lnTo>
                  <a:pt x="0" y="108014"/>
                </a:lnTo>
                <a:cubicBezTo>
                  <a:pt x="0" y="48360"/>
                  <a:pt x="48360" y="0"/>
                  <a:pt x="108014" y="0"/>
                </a:cubicBezTo>
                <a:close/>
              </a:path>
            </a:pathLst>
          </a:custGeom>
          <a:gradFill flip="none" rotWithShape="1">
            <a:gsLst>
              <a:gs pos="0">
                <a:schemeClr val="bg1">
                  <a:lumMod val="96000"/>
                </a:schemeClr>
              </a:gs>
              <a:gs pos="100000">
                <a:schemeClr val="bg1"/>
              </a:gs>
            </a:gsLst>
            <a:lin ang="8400000" scaled="0"/>
            <a:tileRect/>
          </a:gra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30" name="Rounded Rectangle 1032">
            <a:extLst>
              <a:ext uri="{FF2B5EF4-FFF2-40B4-BE49-F238E27FC236}">
                <a16:creationId xmlns:a16="http://schemas.microsoft.com/office/drawing/2014/main" id="{B9A30121-AA05-4C11-8A06-513AB95CD55E}"/>
              </a:ext>
            </a:extLst>
          </p:cNvPr>
          <p:cNvSpPr/>
          <p:nvPr/>
        </p:nvSpPr>
        <p:spPr>
          <a:xfrm>
            <a:off x="6564054" y="3559908"/>
            <a:ext cx="1091950" cy="781515"/>
          </a:xfrm>
          <a:custGeom>
            <a:avLst/>
            <a:gdLst/>
            <a:ahLst/>
            <a:cxnLst/>
            <a:rect l="l" t="t" r="r" b="b"/>
            <a:pathLst>
              <a:path w="715888" h="781515">
                <a:moveTo>
                  <a:pt x="108014" y="0"/>
                </a:moveTo>
                <a:lnTo>
                  <a:pt x="715888" y="0"/>
                </a:lnTo>
                <a:lnTo>
                  <a:pt x="715888" y="648072"/>
                </a:lnTo>
                <a:lnTo>
                  <a:pt x="452788" y="648072"/>
                </a:lnTo>
                <a:lnTo>
                  <a:pt x="375391" y="781515"/>
                </a:lnTo>
                <a:lnTo>
                  <a:pt x="297994" y="648072"/>
                </a:lnTo>
                <a:lnTo>
                  <a:pt x="108014" y="648072"/>
                </a:lnTo>
                <a:cubicBezTo>
                  <a:pt x="48360" y="648072"/>
                  <a:pt x="0" y="599712"/>
                  <a:pt x="0" y="540058"/>
                </a:cubicBezTo>
                <a:lnTo>
                  <a:pt x="0" y="108014"/>
                </a:lnTo>
                <a:cubicBezTo>
                  <a:pt x="0" y="48360"/>
                  <a:pt x="48360" y="0"/>
                  <a:pt x="108014" y="0"/>
                </a:cubicBezTo>
                <a:close/>
              </a:path>
            </a:pathLst>
          </a:custGeom>
          <a:solidFill>
            <a:schemeClr val="accent3"/>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sp>
        <p:nvSpPr>
          <p:cNvPr id="31" name="TextBox 30">
            <a:extLst>
              <a:ext uri="{FF2B5EF4-FFF2-40B4-BE49-F238E27FC236}">
                <a16:creationId xmlns:a16="http://schemas.microsoft.com/office/drawing/2014/main" id="{7947278A-28D4-49E1-8BEF-57D0CE357E6F}"/>
              </a:ext>
            </a:extLst>
          </p:cNvPr>
          <p:cNvSpPr txBox="1"/>
          <p:nvPr/>
        </p:nvSpPr>
        <p:spPr>
          <a:xfrm>
            <a:off x="6752085" y="3649924"/>
            <a:ext cx="71588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prstClr val="white"/>
                </a:solidFill>
                <a:effectLst/>
                <a:uLnTx/>
                <a:uFillTx/>
                <a:latin typeface="Calibri" pitchFamily="34" charset="0"/>
                <a:ea typeface="맑은 고딕" panose="020B0503020000020004" pitchFamily="34" charset="-127"/>
                <a:cs typeface="Calibri" pitchFamily="34" charset="0"/>
              </a:rPr>
              <a:t>04</a:t>
            </a:r>
            <a:endParaRPr kumimoji="0" lang="ko-KR" altLang="en-US" sz="2400" b="1" i="0" u="none" strike="noStrike" kern="1200" cap="none" spc="0" normalizeH="0" baseline="0" noProof="0" dirty="0">
              <a:ln>
                <a:noFill/>
              </a:ln>
              <a:solidFill>
                <a:prstClr val="white"/>
              </a:solidFill>
              <a:effectLst/>
              <a:uLnTx/>
              <a:uFillTx/>
              <a:latin typeface="Calibri" pitchFamily="34" charset="0"/>
              <a:ea typeface="맑은 고딕" panose="020B0503020000020004" pitchFamily="34" charset="-127"/>
              <a:cs typeface="Calibri" pitchFamily="34" charset="0"/>
            </a:endParaRPr>
          </a:p>
        </p:txBody>
      </p:sp>
      <p:sp>
        <p:nvSpPr>
          <p:cNvPr id="32" name="TextBox 31">
            <a:extLst>
              <a:ext uri="{FF2B5EF4-FFF2-40B4-BE49-F238E27FC236}">
                <a16:creationId xmlns:a16="http://schemas.microsoft.com/office/drawing/2014/main" id="{AB79CE00-35F3-458F-BCEB-6D04909A38A1}"/>
              </a:ext>
            </a:extLst>
          </p:cNvPr>
          <p:cNvSpPr txBox="1"/>
          <p:nvPr/>
        </p:nvSpPr>
        <p:spPr>
          <a:xfrm>
            <a:off x="7667071" y="3592183"/>
            <a:ext cx="3606353"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5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rPr>
              <a:t>We conducted lemmatization, which is the transformation of each word into a lemma</a:t>
            </a:r>
            <a:r>
              <a:rPr kumimoji="0" lang="en-US" altLang="ko-KR" sz="15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a:t>
            </a:r>
          </a:p>
        </p:txBody>
      </p:sp>
      <p:sp>
        <p:nvSpPr>
          <p:cNvPr id="33" name="TextBox 32">
            <a:extLst>
              <a:ext uri="{FF2B5EF4-FFF2-40B4-BE49-F238E27FC236}">
                <a16:creationId xmlns:a16="http://schemas.microsoft.com/office/drawing/2014/main" id="{AEEEEA1D-7DF4-46D8-A325-53D347C9B73F}"/>
              </a:ext>
            </a:extLst>
          </p:cNvPr>
          <p:cNvSpPr txBox="1"/>
          <p:nvPr/>
        </p:nvSpPr>
        <p:spPr>
          <a:xfrm>
            <a:off x="6566150" y="4424004"/>
            <a:ext cx="4718574" cy="12464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500" b="1" i="1"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Example: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a:t>
            </a:r>
            <a:r>
              <a:rPr kumimoji="0" lang="en-US" altLang="ko-KR" sz="1200" b="0" i="0" u="none" strike="noStrike" kern="1200" cap="none" spc="0" normalizeH="0" baseline="0" noProof="0" dirty="0" err="1">
                <a:ln>
                  <a:noFill/>
                </a:ln>
                <a:solidFill>
                  <a:prstClr val="black">
                    <a:lumMod val="75000"/>
                    <a:lumOff val="25000"/>
                  </a:prstClr>
                </a:solidFill>
                <a:effectLst/>
                <a:uLnTx/>
                <a:uFillTx/>
                <a:latin typeface="Calibri" panose="020F0502020204030204"/>
                <a:ea typeface="맑은 고딕" panose="020B0503020000020004" pitchFamily="34" charset="-127"/>
                <a:cs typeface="+mn-cs"/>
              </a:rPr>
              <a:t>Playint</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 -&gt; Play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“Plays” -&gt; Play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prstClr val="black">
                    <a:lumMod val="75000"/>
                    <a:lumOff val="25000"/>
                  </a:prstClr>
                </a:solidFill>
                <a:latin typeface="Calibri" panose="020F0502020204030204"/>
                <a:ea typeface="맑은 고딕" panose="020B0503020000020004" pitchFamily="34" charset="-127"/>
              </a:rPr>
              <a:t>”</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Played” -&gt; Play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“Am”, “are”, “is” -&gt; be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“Car”, “cars”, “car’s”, "cars’” -&gt; car</a:t>
            </a:r>
          </a:p>
        </p:txBody>
      </p:sp>
    </p:spTree>
    <p:extLst>
      <p:ext uri="{BB962C8B-B14F-4D97-AF65-F5344CB8AC3E}">
        <p14:creationId xmlns:p14="http://schemas.microsoft.com/office/powerpoint/2010/main" val="33696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2" y="313150"/>
            <a:ext cx="12192001" cy="769441"/>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20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RNN Model – Model description</a:t>
            </a:r>
            <a:endParaRPr kumimoji="0" lang="el-GR"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555" y="1300725"/>
            <a:ext cx="4979837" cy="2264613"/>
          </a:xfrm>
          <a:prstGeom prst="rect">
            <a:avLst/>
          </a:prstGeom>
        </p:spPr>
      </p:pic>
      <p:sp>
        <p:nvSpPr>
          <p:cNvPr id="23" name="TextBox 22">
            <a:extLst>
              <a:ext uri="{FF2B5EF4-FFF2-40B4-BE49-F238E27FC236}">
                <a16:creationId xmlns:a16="http://schemas.microsoft.com/office/drawing/2014/main" id="{D181E907-A44F-4C35-A0D4-A3CD0566B71F}"/>
              </a:ext>
            </a:extLst>
          </p:cNvPr>
          <p:cNvSpPr txBox="1"/>
          <p:nvPr/>
        </p:nvSpPr>
        <p:spPr>
          <a:xfrm>
            <a:off x="1362599" y="3783473"/>
            <a:ext cx="101544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srgbClr val="4472C4"/>
                </a:solidFill>
                <a:effectLst/>
                <a:uLnTx/>
                <a:uFillTx/>
                <a:latin typeface="Calibri" panose="020F0502020204030204"/>
                <a:ea typeface="맑은 고딕" panose="020B0503020000020004" pitchFamily="34" charset="-127"/>
                <a:cs typeface="Arial" pitchFamily="34" charset="0"/>
              </a:rPr>
              <a:t>01</a:t>
            </a:r>
            <a:endParaRPr kumimoji="0" lang="ko-KR" altLang="en-US" sz="5400" b="1" i="0" u="none" strike="noStrike" kern="1200" cap="none" spc="0" normalizeH="0" baseline="0" noProof="0" dirty="0">
              <a:ln>
                <a:noFill/>
              </a:ln>
              <a:solidFill>
                <a:srgbClr val="4472C4"/>
              </a:solidFill>
              <a:effectLst/>
              <a:uLnTx/>
              <a:uFillTx/>
              <a:latin typeface="Calibri" panose="020F0502020204030204"/>
              <a:ea typeface="맑은 고딕" panose="020B0503020000020004" pitchFamily="34" charset="-127"/>
              <a:cs typeface="Arial" pitchFamily="34" charset="0"/>
            </a:endParaRPr>
          </a:p>
        </p:txBody>
      </p:sp>
      <p:sp>
        <p:nvSpPr>
          <p:cNvPr id="34" name="TextBox 33">
            <a:extLst>
              <a:ext uri="{FF2B5EF4-FFF2-40B4-BE49-F238E27FC236}">
                <a16:creationId xmlns:a16="http://schemas.microsoft.com/office/drawing/2014/main" id="{E8AA9CF2-7046-485A-AFE0-00D19137F5D6}"/>
              </a:ext>
            </a:extLst>
          </p:cNvPr>
          <p:cNvSpPr txBox="1"/>
          <p:nvPr/>
        </p:nvSpPr>
        <p:spPr>
          <a:xfrm>
            <a:off x="1362599" y="5532890"/>
            <a:ext cx="101544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srgbClr val="ED7D31"/>
                </a:solidFill>
                <a:effectLst/>
                <a:uLnTx/>
                <a:uFillTx/>
                <a:latin typeface="Calibri" panose="020F0502020204030204"/>
                <a:ea typeface="맑은 고딕" panose="020B0503020000020004" pitchFamily="34" charset="-127"/>
                <a:cs typeface="Arial" pitchFamily="34" charset="0"/>
              </a:rPr>
              <a:t>03</a:t>
            </a:r>
            <a:endParaRPr kumimoji="0" lang="ko-KR" altLang="en-US" sz="5400" b="1" i="0" u="none" strike="noStrike" kern="1200" cap="none" spc="0" normalizeH="0" baseline="0" noProof="0" dirty="0">
              <a:ln>
                <a:noFill/>
              </a:ln>
              <a:solidFill>
                <a:srgbClr val="ED7D31"/>
              </a:solidFill>
              <a:effectLst/>
              <a:uLnTx/>
              <a:uFillTx/>
              <a:latin typeface="Calibri" panose="020F0502020204030204"/>
              <a:ea typeface="맑은 고딕" panose="020B0503020000020004" pitchFamily="34" charset="-127"/>
              <a:cs typeface="Arial" pitchFamily="34" charset="0"/>
            </a:endParaRPr>
          </a:p>
        </p:txBody>
      </p:sp>
      <p:sp>
        <p:nvSpPr>
          <p:cNvPr id="35" name="TextBox 34">
            <a:extLst>
              <a:ext uri="{FF2B5EF4-FFF2-40B4-BE49-F238E27FC236}">
                <a16:creationId xmlns:a16="http://schemas.microsoft.com/office/drawing/2014/main" id="{94AEB892-69A7-41B7-A0BF-5CB79EF6E49C}"/>
              </a:ext>
            </a:extLst>
          </p:cNvPr>
          <p:cNvSpPr txBox="1"/>
          <p:nvPr/>
        </p:nvSpPr>
        <p:spPr>
          <a:xfrm>
            <a:off x="6121530" y="3783473"/>
            <a:ext cx="101544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srgbClr val="A5A5A5"/>
                </a:solidFill>
                <a:effectLst/>
                <a:uLnTx/>
                <a:uFillTx/>
                <a:latin typeface="Calibri" panose="020F0502020204030204"/>
                <a:ea typeface="맑은 고딕" panose="020B0503020000020004" pitchFamily="34" charset="-127"/>
                <a:cs typeface="Arial" pitchFamily="34" charset="0"/>
              </a:rPr>
              <a:t>02</a:t>
            </a:r>
            <a:endParaRPr kumimoji="0" lang="ko-KR" altLang="en-US" sz="5400" b="1" i="0" u="none" strike="noStrike" kern="1200" cap="none" spc="0" normalizeH="0" baseline="0" noProof="0" dirty="0">
              <a:ln>
                <a:noFill/>
              </a:ln>
              <a:solidFill>
                <a:srgbClr val="A5A5A5"/>
              </a:solidFill>
              <a:effectLst/>
              <a:uLnTx/>
              <a:uFillTx/>
              <a:latin typeface="Calibri" panose="020F0502020204030204"/>
              <a:ea typeface="맑은 고딕" panose="020B0503020000020004" pitchFamily="34" charset="-127"/>
              <a:cs typeface="Arial" pitchFamily="34" charset="0"/>
            </a:endParaRPr>
          </a:p>
        </p:txBody>
      </p:sp>
      <p:grpSp>
        <p:nvGrpSpPr>
          <p:cNvPr id="37" name="Group 36">
            <a:extLst>
              <a:ext uri="{FF2B5EF4-FFF2-40B4-BE49-F238E27FC236}">
                <a16:creationId xmlns:a16="http://schemas.microsoft.com/office/drawing/2014/main" id="{E958E4DE-64F8-45A9-817A-00378A04DF9A}"/>
              </a:ext>
            </a:extLst>
          </p:cNvPr>
          <p:cNvGrpSpPr/>
          <p:nvPr/>
        </p:nvGrpSpPr>
        <p:grpSpPr>
          <a:xfrm>
            <a:off x="2350613" y="3783472"/>
            <a:ext cx="3924927" cy="1846659"/>
            <a:chOff x="2551705" y="4283314"/>
            <a:chExt cx="2240129" cy="1846659"/>
          </a:xfrm>
        </p:grpSpPr>
        <p:sp>
          <p:nvSpPr>
            <p:cNvPr id="38" name="TextBox 37">
              <a:extLst>
                <a:ext uri="{FF2B5EF4-FFF2-40B4-BE49-F238E27FC236}">
                  <a16:creationId xmlns:a16="http://schemas.microsoft.com/office/drawing/2014/main" id="{8D2C679D-9714-49FC-8751-328D4CC47A8A}"/>
                </a:ext>
              </a:extLst>
            </p:cNvPr>
            <p:cNvSpPr txBox="1"/>
            <p:nvPr/>
          </p:nvSpPr>
          <p:spPr>
            <a:xfrm>
              <a:off x="2551706" y="4560313"/>
              <a:ext cx="2240128" cy="156966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rPr>
                <a:t>A transformation layer used to turn the indexes we provide into dense vectors of fixed size</a:t>
              </a:r>
              <a:r>
                <a:rPr lang="en-US" altLang="ko-KR" sz="1600" dirty="0">
                  <a:solidFill>
                    <a:prstClr val="black">
                      <a:lumMod val="75000"/>
                      <a:lumOff val="25000"/>
                    </a:prstClr>
                  </a:solidFill>
                  <a:latin typeface="Calibri" panose="020F0502020204030204"/>
                  <a:ea typeface="맑은 고딕" panose="020B0503020000020004" pitchFamily="34" charset="-127"/>
                  <a:cs typeface="Arial" pitchFamily="34" charset="0"/>
                </a:rPr>
                <a:t>. </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rPr>
                <a:t>The embedding space we chose had 96 dimensions, because, this value gave us the better results by using a trial and error technique.</a:t>
              </a:r>
              <a:endParaRPr kumimoji="0" lang="ko-KR" alt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endParaRPr>
            </a:p>
          </p:txBody>
        </p:sp>
        <p:sp>
          <p:nvSpPr>
            <p:cNvPr id="39" name="TextBox 38">
              <a:extLst>
                <a:ext uri="{FF2B5EF4-FFF2-40B4-BE49-F238E27FC236}">
                  <a16:creationId xmlns:a16="http://schemas.microsoft.com/office/drawing/2014/main" id="{8CE58632-27F7-4CAC-80D6-33ED6FE1844C}"/>
                </a:ext>
              </a:extLst>
            </p:cNvPr>
            <p:cNvSpPr txBox="1"/>
            <p:nvPr/>
          </p:nvSpPr>
          <p:spPr>
            <a:xfrm>
              <a:off x="2551705" y="4283314"/>
              <a:ext cx="213393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Embedding Layer</a:t>
              </a:r>
              <a:endParaRPr kumimoji="0" lang="ko-KR" altLang="en-US" b="1"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endParaRPr>
            </a:p>
          </p:txBody>
        </p:sp>
      </p:grpSp>
      <p:grpSp>
        <p:nvGrpSpPr>
          <p:cNvPr id="40" name="Group 39">
            <a:extLst>
              <a:ext uri="{FF2B5EF4-FFF2-40B4-BE49-F238E27FC236}">
                <a16:creationId xmlns:a16="http://schemas.microsoft.com/office/drawing/2014/main" id="{EF1F22C0-5D96-4D2B-8400-F9B8EDB3701B}"/>
              </a:ext>
            </a:extLst>
          </p:cNvPr>
          <p:cNvGrpSpPr/>
          <p:nvPr/>
        </p:nvGrpSpPr>
        <p:grpSpPr>
          <a:xfrm>
            <a:off x="7136974" y="3783472"/>
            <a:ext cx="3979136" cy="1133048"/>
            <a:chOff x="2551705" y="4283314"/>
            <a:chExt cx="2271068" cy="1133048"/>
          </a:xfrm>
        </p:grpSpPr>
        <p:sp>
          <p:nvSpPr>
            <p:cNvPr id="41" name="TextBox 40">
              <a:extLst>
                <a:ext uri="{FF2B5EF4-FFF2-40B4-BE49-F238E27FC236}">
                  <a16:creationId xmlns:a16="http://schemas.microsoft.com/office/drawing/2014/main" id="{550DB39F-C18E-4A04-85E5-B2C028A50BA7}"/>
                </a:ext>
              </a:extLst>
            </p:cNvPr>
            <p:cNvSpPr txBox="1"/>
            <p:nvPr/>
          </p:nvSpPr>
          <p:spPr>
            <a:xfrm>
              <a:off x="2551706" y="4585365"/>
              <a:ext cx="2152228"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rPr>
                <a:t>This is the heart of our RNN model. It has 96 memory units and some dropout values to avoid overfitting. </a:t>
              </a:r>
              <a:endParaRPr kumimoji="0" lang="ko-KR" alt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endParaRPr>
            </a:p>
          </p:txBody>
        </p:sp>
        <p:sp>
          <p:nvSpPr>
            <p:cNvPr id="42" name="TextBox 41">
              <a:extLst>
                <a:ext uri="{FF2B5EF4-FFF2-40B4-BE49-F238E27FC236}">
                  <a16:creationId xmlns:a16="http://schemas.microsoft.com/office/drawing/2014/main" id="{491B5575-A47B-4CFD-A6B2-18311FD8734A}"/>
                </a:ext>
              </a:extLst>
            </p:cNvPr>
            <p:cNvSpPr txBox="1"/>
            <p:nvPr/>
          </p:nvSpPr>
          <p:spPr>
            <a:xfrm>
              <a:off x="2551705" y="4283314"/>
              <a:ext cx="22710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LSTM (Long Short-Term Memory) layer </a:t>
              </a:r>
              <a:endParaRPr kumimoji="0" lang="ko-KR" altLang="en-US" b="1"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endParaRPr>
            </a:p>
          </p:txBody>
        </p:sp>
      </p:grpSp>
      <p:grpSp>
        <p:nvGrpSpPr>
          <p:cNvPr id="43" name="Group 42">
            <a:extLst>
              <a:ext uri="{FF2B5EF4-FFF2-40B4-BE49-F238E27FC236}">
                <a16:creationId xmlns:a16="http://schemas.microsoft.com/office/drawing/2014/main" id="{E9947220-F06F-4A05-8505-01B404ED4C4C}"/>
              </a:ext>
            </a:extLst>
          </p:cNvPr>
          <p:cNvGrpSpPr/>
          <p:nvPr/>
        </p:nvGrpSpPr>
        <p:grpSpPr>
          <a:xfrm>
            <a:off x="2350614" y="5717555"/>
            <a:ext cx="8368186" cy="886826"/>
            <a:chOff x="2551705" y="4283314"/>
            <a:chExt cx="2152229" cy="886826"/>
          </a:xfrm>
        </p:grpSpPr>
        <p:sp>
          <p:nvSpPr>
            <p:cNvPr id="44" name="TextBox 43">
              <a:extLst>
                <a:ext uri="{FF2B5EF4-FFF2-40B4-BE49-F238E27FC236}">
                  <a16:creationId xmlns:a16="http://schemas.microsoft.com/office/drawing/2014/main" id="{A1DBA359-6ADD-41EC-A654-8320F69402F0}"/>
                </a:ext>
              </a:extLst>
            </p:cNvPr>
            <p:cNvSpPr txBox="1"/>
            <p:nvPr/>
          </p:nvSpPr>
          <p:spPr>
            <a:xfrm>
              <a:off x="2551706" y="4585365"/>
              <a:ext cx="215222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rPr>
                <a:t>A layer used to change the dimensions of our vector from 96 to just 3, as many as our label categories are.  </a:t>
              </a:r>
              <a:endParaRPr kumimoji="0" lang="ko-KR" alt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Arial" pitchFamily="34" charset="0"/>
              </a:endParaRPr>
            </a:p>
          </p:txBody>
        </p:sp>
        <p:sp>
          <p:nvSpPr>
            <p:cNvPr id="45" name="TextBox 44">
              <a:extLst>
                <a:ext uri="{FF2B5EF4-FFF2-40B4-BE49-F238E27FC236}">
                  <a16:creationId xmlns:a16="http://schemas.microsoft.com/office/drawing/2014/main" id="{7C86D998-1D99-4F12-9CD8-A15E071689C5}"/>
                </a:ext>
              </a:extLst>
            </p:cNvPr>
            <p:cNvSpPr txBox="1"/>
            <p:nvPr/>
          </p:nvSpPr>
          <p:spPr>
            <a:xfrm>
              <a:off x="2551705" y="4283314"/>
              <a:ext cx="213393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Dense Layer</a:t>
              </a:r>
              <a:endParaRPr kumimoji="0" lang="ko-KR" altLang="en-US" b="1"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endParaRPr>
            </a:p>
          </p:txBody>
        </p:sp>
      </p:grpSp>
    </p:spTree>
    <p:extLst>
      <p:ext uri="{BB962C8B-B14F-4D97-AF65-F5344CB8AC3E}">
        <p14:creationId xmlns:p14="http://schemas.microsoft.com/office/powerpoint/2010/main" val="146690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2" y="388306"/>
            <a:ext cx="12192001" cy="769441"/>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20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RNN Model – Input, Loss Function, Optimizer</a:t>
            </a:r>
            <a:endParaRPr kumimoji="0" lang="el-GR"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C291DB72-632D-4AAF-ACBF-40B8B138F189}"/>
              </a:ext>
            </a:extLst>
          </p:cNvPr>
          <p:cNvGrpSpPr/>
          <p:nvPr/>
        </p:nvGrpSpPr>
        <p:grpSpPr>
          <a:xfrm>
            <a:off x="6942949" y="2113170"/>
            <a:ext cx="3950065" cy="3653597"/>
            <a:chOff x="5063687" y="2278588"/>
            <a:chExt cx="2969473" cy="2746601"/>
          </a:xfrm>
        </p:grpSpPr>
        <p:grpSp>
          <p:nvGrpSpPr>
            <p:cNvPr id="17" name="Group 16">
              <a:extLst>
                <a:ext uri="{FF2B5EF4-FFF2-40B4-BE49-F238E27FC236}">
                  <a16:creationId xmlns:a16="http://schemas.microsoft.com/office/drawing/2014/main" id="{E0FC05C1-9092-4213-B576-3A5E5A440F67}"/>
                </a:ext>
              </a:extLst>
            </p:cNvPr>
            <p:cNvGrpSpPr/>
            <p:nvPr/>
          </p:nvGrpSpPr>
          <p:grpSpPr>
            <a:xfrm>
              <a:off x="5109516" y="2278588"/>
              <a:ext cx="2923644" cy="2746601"/>
              <a:chOff x="3419872" y="1916832"/>
              <a:chExt cx="2923644" cy="2746601"/>
            </a:xfrm>
          </p:grpSpPr>
          <p:sp>
            <p:nvSpPr>
              <p:cNvPr id="21" name="Oval 20">
                <a:extLst>
                  <a:ext uri="{FF2B5EF4-FFF2-40B4-BE49-F238E27FC236}">
                    <a16:creationId xmlns:a16="http://schemas.microsoft.com/office/drawing/2014/main" id="{110387A8-7EE7-4617-BB33-5FE21053C991}"/>
                  </a:ext>
                </a:extLst>
              </p:cNvPr>
              <p:cNvSpPr/>
              <p:nvPr/>
            </p:nvSpPr>
            <p:spPr>
              <a:xfrm>
                <a:off x="4014166" y="1916832"/>
                <a:ext cx="1735057" cy="1735057"/>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5377D534-344D-46A1-9FFD-43A79070F7F9}"/>
                  </a:ext>
                </a:extLst>
              </p:cNvPr>
              <p:cNvGrpSpPr/>
              <p:nvPr/>
            </p:nvGrpSpPr>
            <p:grpSpPr>
              <a:xfrm>
                <a:off x="3419872" y="2928376"/>
                <a:ext cx="2923644" cy="1735057"/>
                <a:chOff x="3419872" y="2928376"/>
                <a:chExt cx="2923644" cy="1735057"/>
              </a:xfrm>
            </p:grpSpPr>
            <p:sp>
              <p:nvSpPr>
                <p:cNvPr id="24" name="Oval 23">
                  <a:extLst>
                    <a:ext uri="{FF2B5EF4-FFF2-40B4-BE49-F238E27FC236}">
                      <a16:creationId xmlns:a16="http://schemas.microsoft.com/office/drawing/2014/main" id="{44070FB4-CC0A-4014-AB72-B8BCA80E4C8A}"/>
                    </a:ext>
                  </a:extLst>
                </p:cNvPr>
                <p:cNvSpPr/>
                <p:nvPr/>
              </p:nvSpPr>
              <p:spPr>
                <a:xfrm>
                  <a:off x="4608459" y="2928376"/>
                  <a:ext cx="1735057" cy="173505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57B76B70-9726-45CC-814F-4474C92AFE44}"/>
                    </a:ext>
                  </a:extLst>
                </p:cNvPr>
                <p:cNvSpPr/>
                <p:nvPr/>
              </p:nvSpPr>
              <p:spPr>
                <a:xfrm>
                  <a:off x="3419872" y="2928376"/>
                  <a:ext cx="1735057" cy="1735057"/>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8" name="Rectangle 17">
              <a:extLst>
                <a:ext uri="{FF2B5EF4-FFF2-40B4-BE49-F238E27FC236}">
                  <a16:creationId xmlns:a16="http://schemas.microsoft.com/office/drawing/2014/main" id="{B6DBC118-BE3E-41D7-BA5F-E41434D0E036}"/>
                </a:ext>
              </a:extLst>
            </p:cNvPr>
            <p:cNvSpPr/>
            <p:nvPr/>
          </p:nvSpPr>
          <p:spPr>
            <a:xfrm>
              <a:off x="5063687" y="4013645"/>
              <a:ext cx="1272749" cy="30078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rPr>
                <a:t>Loss Function</a:t>
              </a:r>
              <a:endParaRPr kumimoji="0" lang="ko-KR" altLang="en-US"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19" name="Rectangle 18">
              <a:extLst>
                <a:ext uri="{FF2B5EF4-FFF2-40B4-BE49-F238E27FC236}">
                  <a16:creationId xmlns:a16="http://schemas.microsoft.com/office/drawing/2014/main" id="{E5E15203-131A-4468-972E-957956DFD777}"/>
                </a:ext>
              </a:extLst>
            </p:cNvPr>
            <p:cNvSpPr/>
            <p:nvPr/>
          </p:nvSpPr>
          <p:spPr>
            <a:xfrm>
              <a:off x="6835695" y="4023390"/>
              <a:ext cx="1188587" cy="30078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rPr>
                <a:t>Optimizer</a:t>
              </a:r>
              <a:endParaRPr kumimoji="0" lang="ko-KR" altLang="en-US"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20" name="Rectangle 19">
              <a:extLst>
                <a:ext uri="{FF2B5EF4-FFF2-40B4-BE49-F238E27FC236}">
                  <a16:creationId xmlns:a16="http://schemas.microsoft.com/office/drawing/2014/main" id="{F20C0B28-9BDC-4E00-A571-0847CA80619F}"/>
                </a:ext>
              </a:extLst>
            </p:cNvPr>
            <p:cNvSpPr/>
            <p:nvPr/>
          </p:nvSpPr>
          <p:spPr>
            <a:xfrm>
              <a:off x="5977044" y="2779458"/>
              <a:ext cx="1188587" cy="30078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rPr>
                <a:t>Input</a:t>
              </a:r>
              <a:endParaRPr kumimoji="0" lang="ko-KR" altLang="en-US"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grpSp>
      <p:grpSp>
        <p:nvGrpSpPr>
          <p:cNvPr id="26" name="그룹 3">
            <a:extLst>
              <a:ext uri="{FF2B5EF4-FFF2-40B4-BE49-F238E27FC236}">
                <a16:creationId xmlns:a16="http://schemas.microsoft.com/office/drawing/2014/main" id="{3A8A3D88-0760-4D94-9137-51FAD6F5519C}"/>
              </a:ext>
            </a:extLst>
          </p:cNvPr>
          <p:cNvGrpSpPr/>
          <p:nvPr/>
        </p:nvGrpSpPr>
        <p:grpSpPr>
          <a:xfrm>
            <a:off x="1286518" y="1980106"/>
            <a:ext cx="4546958" cy="1208793"/>
            <a:chOff x="467544" y="2421312"/>
            <a:chExt cx="4546958" cy="1208793"/>
          </a:xfrm>
        </p:grpSpPr>
        <p:sp>
          <p:nvSpPr>
            <p:cNvPr id="27" name="Rectangle 26">
              <a:extLst>
                <a:ext uri="{FF2B5EF4-FFF2-40B4-BE49-F238E27FC236}">
                  <a16:creationId xmlns:a16="http://schemas.microsoft.com/office/drawing/2014/main" id="{6868932D-151C-4133-9069-2EE5B995D97B}"/>
                </a:ext>
              </a:extLst>
            </p:cNvPr>
            <p:cNvSpPr/>
            <p:nvPr/>
          </p:nvSpPr>
          <p:spPr>
            <a:xfrm>
              <a:off x="820483" y="2799108"/>
              <a:ext cx="4194019" cy="830997"/>
            </a:xfrm>
            <a:prstGeom prst="rect">
              <a:avLst/>
            </a:prstGeom>
          </p:spPr>
          <p:txBody>
            <a:bodyPr wrap="square" lIns="72000" rIns="72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We divided our data into training, validation and testing groups. The ratio we used is 68% : 7% : 25%.</a:t>
              </a:r>
            </a:p>
          </p:txBody>
        </p:sp>
        <p:sp>
          <p:nvSpPr>
            <p:cNvPr id="28" name="Rectangle 27">
              <a:extLst>
                <a:ext uri="{FF2B5EF4-FFF2-40B4-BE49-F238E27FC236}">
                  <a16:creationId xmlns:a16="http://schemas.microsoft.com/office/drawing/2014/main" id="{BED93039-E5A5-4335-986F-6F6F0BB768E5}"/>
                </a:ext>
              </a:extLst>
            </p:cNvPr>
            <p:cNvSpPr/>
            <p:nvPr/>
          </p:nvSpPr>
          <p:spPr>
            <a:xfrm>
              <a:off x="467544" y="2421312"/>
              <a:ext cx="45469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1. Input</a:t>
              </a:r>
              <a:endParaRPr kumimoji="0" lang="ko-KR" altLang="en-US" sz="2400" b="1"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endParaRPr>
            </a:p>
          </p:txBody>
        </p:sp>
      </p:grpSp>
      <p:grpSp>
        <p:nvGrpSpPr>
          <p:cNvPr id="29" name="그룹 9">
            <a:extLst>
              <a:ext uri="{FF2B5EF4-FFF2-40B4-BE49-F238E27FC236}">
                <a16:creationId xmlns:a16="http://schemas.microsoft.com/office/drawing/2014/main" id="{53E09D8B-A1ED-41BD-A403-34BAEBFD8684}"/>
              </a:ext>
            </a:extLst>
          </p:cNvPr>
          <p:cNvGrpSpPr/>
          <p:nvPr/>
        </p:nvGrpSpPr>
        <p:grpSpPr>
          <a:xfrm>
            <a:off x="1286518" y="3259698"/>
            <a:ext cx="4546958" cy="1208793"/>
            <a:chOff x="467544" y="3302740"/>
            <a:chExt cx="4546958" cy="1208793"/>
          </a:xfrm>
        </p:grpSpPr>
        <p:sp>
          <p:nvSpPr>
            <p:cNvPr id="30" name="Rectangle 29">
              <a:extLst>
                <a:ext uri="{FF2B5EF4-FFF2-40B4-BE49-F238E27FC236}">
                  <a16:creationId xmlns:a16="http://schemas.microsoft.com/office/drawing/2014/main" id="{C99B2C6B-480D-4EDB-BC0A-4EA2D7A149DE}"/>
                </a:ext>
              </a:extLst>
            </p:cNvPr>
            <p:cNvSpPr/>
            <p:nvPr/>
          </p:nvSpPr>
          <p:spPr>
            <a:xfrm>
              <a:off x="820483" y="3680536"/>
              <a:ext cx="4194019" cy="830997"/>
            </a:xfrm>
            <a:prstGeom prst="rect">
              <a:avLst/>
            </a:prstGeom>
          </p:spPr>
          <p:txBody>
            <a:bodyPr wrap="square" lIns="72000" rIns="72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We used Multi-Class cross entropy (Keras: categorical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Calibri" panose="020F0502020204030204"/>
                  <a:ea typeface="맑은 고딕" panose="020B0503020000020004" pitchFamily="34" charset="-127"/>
                  <a:cs typeface="+mn-cs"/>
                </a:rPr>
                <a:t>crossentropy</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 function as it fits better multiclass problems such as ours. </a:t>
              </a:r>
            </a:p>
          </p:txBody>
        </p:sp>
        <p:sp>
          <p:nvSpPr>
            <p:cNvPr id="31" name="Rectangle 30">
              <a:extLst>
                <a:ext uri="{FF2B5EF4-FFF2-40B4-BE49-F238E27FC236}">
                  <a16:creationId xmlns:a16="http://schemas.microsoft.com/office/drawing/2014/main" id="{AAEC1972-B037-4F0B-B2EB-A144EF96F4D1}"/>
                </a:ext>
              </a:extLst>
            </p:cNvPr>
            <p:cNvSpPr/>
            <p:nvPr/>
          </p:nvSpPr>
          <p:spPr>
            <a:xfrm>
              <a:off x="467544" y="3302740"/>
              <a:ext cx="45469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2. Loss Function</a:t>
              </a:r>
              <a:endParaRPr kumimoji="0" lang="ko-KR" altLang="en-US" sz="2400" b="1"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endParaRPr>
            </a:p>
          </p:txBody>
        </p:sp>
      </p:grpSp>
      <p:grpSp>
        <p:nvGrpSpPr>
          <p:cNvPr id="32" name="그룹 10">
            <a:extLst>
              <a:ext uri="{FF2B5EF4-FFF2-40B4-BE49-F238E27FC236}">
                <a16:creationId xmlns:a16="http://schemas.microsoft.com/office/drawing/2014/main" id="{11856825-EA8A-4DA1-91AB-C23356D9021A}"/>
              </a:ext>
            </a:extLst>
          </p:cNvPr>
          <p:cNvGrpSpPr/>
          <p:nvPr/>
        </p:nvGrpSpPr>
        <p:grpSpPr>
          <a:xfrm>
            <a:off x="1286518" y="4615008"/>
            <a:ext cx="4546958" cy="1208793"/>
            <a:chOff x="467544" y="4184168"/>
            <a:chExt cx="4546958" cy="1208793"/>
          </a:xfrm>
        </p:grpSpPr>
        <p:sp>
          <p:nvSpPr>
            <p:cNvPr id="33" name="Rectangle 32">
              <a:extLst>
                <a:ext uri="{FF2B5EF4-FFF2-40B4-BE49-F238E27FC236}">
                  <a16:creationId xmlns:a16="http://schemas.microsoft.com/office/drawing/2014/main" id="{7E3A9B58-17DD-476B-BDBD-CDB788B7CE1F}"/>
                </a:ext>
              </a:extLst>
            </p:cNvPr>
            <p:cNvSpPr/>
            <p:nvPr/>
          </p:nvSpPr>
          <p:spPr>
            <a:xfrm>
              <a:off x="820483" y="4561964"/>
              <a:ext cx="4194019" cy="830997"/>
            </a:xfrm>
            <a:prstGeom prst="rect">
              <a:avLst/>
            </a:prstGeom>
          </p:spPr>
          <p:txBody>
            <a:bodyPr wrap="square" lIns="72000" rIns="72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We used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Calibri" panose="020F0502020204030204"/>
                  <a:ea typeface="맑은 고딕" panose="020B0503020000020004" pitchFamily="34" charset="-127"/>
                  <a:cs typeface="+mn-cs"/>
                </a:rPr>
                <a:t>Adagrad</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 optimizer by using try and error technique. It gave us the better accuracy on the validation set.</a:t>
              </a:r>
            </a:p>
          </p:txBody>
        </p:sp>
        <p:sp>
          <p:nvSpPr>
            <p:cNvPr id="36" name="Rectangle 35">
              <a:extLst>
                <a:ext uri="{FF2B5EF4-FFF2-40B4-BE49-F238E27FC236}">
                  <a16:creationId xmlns:a16="http://schemas.microsoft.com/office/drawing/2014/main" id="{26DC7819-80FC-4F02-96D5-2848F42636CB}"/>
                </a:ext>
              </a:extLst>
            </p:cNvPr>
            <p:cNvSpPr/>
            <p:nvPr/>
          </p:nvSpPr>
          <p:spPr>
            <a:xfrm>
              <a:off x="467544" y="4184168"/>
              <a:ext cx="45469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rPr>
                <a:t>3. Optimizer</a:t>
              </a:r>
              <a:endParaRPr kumimoji="0" lang="ko-KR" altLang="en-US" sz="2400" b="1" i="0" u="none" strike="noStrike" kern="1200" cap="none" spc="0" normalizeH="0" baseline="0" noProof="0" dirty="0">
                <a:ln>
                  <a:noFill/>
                </a:ln>
                <a:solidFill>
                  <a:prstClr val="black">
                    <a:lumMod val="75000"/>
                    <a:lumOff val="25000"/>
                  </a:prstClr>
                </a:solidFill>
                <a:effectLst/>
                <a:uLnTx/>
                <a:uFillTx/>
                <a:latin typeface="Calibri" panose="020F0502020204030204"/>
                <a:ea typeface="맑은 고딕" panose="020B0503020000020004" pitchFamily="34" charset="-127"/>
                <a:cs typeface="+mn-cs"/>
              </a:endParaRPr>
            </a:p>
          </p:txBody>
        </p:sp>
      </p:grpSp>
    </p:spTree>
    <p:extLst>
      <p:ext uri="{BB962C8B-B14F-4D97-AF65-F5344CB8AC3E}">
        <p14:creationId xmlns:p14="http://schemas.microsoft.com/office/powerpoint/2010/main" val="2318989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2" y="288098"/>
            <a:ext cx="12192001" cy="735586"/>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20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RNN Model - Results</a:t>
            </a:r>
            <a:endParaRPr kumimoji="0" lang="el-GR"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 name="TextBox 4"/>
          <p:cNvSpPr txBox="1"/>
          <p:nvPr/>
        </p:nvSpPr>
        <p:spPr>
          <a:xfrm>
            <a:off x="1971018" y="1606561"/>
            <a:ext cx="1481496"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rPr>
              <a:t>10 epochs </a:t>
            </a:r>
            <a:endParaRPr kumimoji="0" lang="el-GR"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 name="TextBox 5"/>
          <p:cNvSpPr txBox="1"/>
          <p:nvPr/>
        </p:nvSpPr>
        <p:spPr>
          <a:xfrm>
            <a:off x="399844" y="2004119"/>
            <a:ext cx="4623844" cy="923330"/>
          </a:xfrm>
          <a:prstGeom prst="rect">
            <a:avLst/>
          </a:prstGeom>
          <a:noFill/>
        </p:spPr>
        <p:txBody>
          <a:bodyPr wrap="square" rtlCol="0">
            <a:spAutoFit/>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rPr>
              <a:t>trigger when two consecutive validation accuracy values are below the maximum value</a:t>
            </a:r>
          </a:p>
        </p:txBody>
      </p:sp>
      <p:pic>
        <p:nvPicPr>
          <p:cNvPr id="7" name="Picture 15"/>
          <p:cNvPicPr/>
          <p:nvPr/>
        </p:nvPicPr>
        <p:blipFill>
          <a:blip r:embed="rId2"/>
          <a:stretch>
            <a:fillRect/>
          </a:stretch>
        </p:blipFill>
        <p:spPr>
          <a:xfrm>
            <a:off x="6132380" y="1377968"/>
            <a:ext cx="4985906" cy="1867465"/>
          </a:xfrm>
          <a:prstGeom prst="rect">
            <a:avLst/>
          </a:prstGeom>
          <a:ln>
            <a:solidFill>
              <a:schemeClr val="tx1"/>
            </a:solidFill>
          </a:ln>
          <a:effectLst>
            <a:outerShdw blurRad="50800" dist="38100" dir="18900000" algn="bl" rotWithShape="0">
              <a:prstClr val="black">
                <a:alpha val="40000"/>
              </a:prstClr>
            </a:outerShdw>
          </a:effectLst>
        </p:spPr>
      </p:pic>
      <p:sp>
        <p:nvSpPr>
          <p:cNvPr id="14" name="TextBox 13"/>
          <p:cNvSpPr txBox="1"/>
          <p:nvPr/>
        </p:nvSpPr>
        <p:spPr>
          <a:xfrm>
            <a:off x="-2" y="3301886"/>
            <a:ext cx="6132382"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rPr>
              <a:t>maximum value we get on the validation set is 79.87% </a:t>
            </a:r>
            <a:endParaRPr kumimoji="0" lang="el-GR"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pic>
        <p:nvPicPr>
          <p:cNvPr id="16" name="Εικόνα 15"/>
          <p:cNvPicPr>
            <a:picLocks noChangeAspect="1"/>
          </p:cNvPicPr>
          <p:nvPr/>
        </p:nvPicPr>
        <p:blipFill>
          <a:blip r:embed="rId3"/>
          <a:stretch>
            <a:fillRect/>
          </a:stretch>
        </p:blipFill>
        <p:spPr>
          <a:xfrm>
            <a:off x="912662" y="4045655"/>
            <a:ext cx="4289718" cy="2330634"/>
          </a:xfrm>
          <a:prstGeom prst="rect">
            <a:avLst/>
          </a:prstGeom>
          <a:ln>
            <a:solidFill>
              <a:schemeClr val="tx1"/>
            </a:solidFill>
          </a:ln>
          <a:effectLst>
            <a:outerShdw blurRad="50800" dist="38100" algn="l" rotWithShape="0">
              <a:prstClr val="black">
                <a:alpha val="40000"/>
              </a:prstClr>
            </a:outerShdw>
          </a:effectLst>
        </p:spPr>
      </p:pic>
      <p:pic>
        <p:nvPicPr>
          <p:cNvPr id="17" name="Εικόνα 16"/>
          <p:cNvPicPr>
            <a:picLocks noChangeAspect="1"/>
          </p:cNvPicPr>
          <p:nvPr/>
        </p:nvPicPr>
        <p:blipFill>
          <a:blip r:embed="rId4"/>
          <a:stretch>
            <a:fillRect/>
          </a:stretch>
        </p:blipFill>
        <p:spPr>
          <a:xfrm>
            <a:off x="6375682" y="4045655"/>
            <a:ext cx="4289717" cy="2310255"/>
          </a:xfrm>
          <a:prstGeom prst="rect">
            <a:avLst/>
          </a:prstGeom>
          <a:ln>
            <a:solidFill>
              <a:schemeClr val="tx1"/>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123005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2E5ECD9-C8EF-8E48-8ADF-A440277D7C21}"/>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Conclusions</a:t>
            </a:r>
          </a:p>
        </p:txBody>
      </p:sp>
      <p:sp>
        <p:nvSpPr>
          <p:cNvPr id="5" name="Content Placeholder 4"/>
          <p:cNvSpPr>
            <a:spLocks noGrp="1"/>
          </p:cNvSpPr>
          <p:nvPr>
            <p:ph idx="1"/>
          </p:nvPr>
        </p:nvSpPr>
        <p:spPr>
          <a:xfrm>
            <a:off x="6188364" y="434109"/>
            <a:ext cx="5165436" cy="5742854"/>
          </a:xfrm>
        </p:spPr>
        <p:txBody>
          <a:bodyPr>
            <a:normAutofit lnSpcReduction="10000"/>
          </a:bodyPr>
          <a:lstStyle/>
          <a:p>
            <a:pPr marL="0" indent="0">
              <a:buNone/>
            </a:pPr>
            <a:r>
              <a:rPr lang="en-US" dirty="0" smtClean="0"/>
              <a:t>Accuracy  CNN vs RNN : 77.9% vs 77.5 %</a:t>
            </a:r>
          </a:p>
          <a:p>
            <a:pPr marL="0" indent="0">
              <a:buNone/>
            </a:pPr>
            <a:endParaRPr lang="en-US" dirty="0" smtClean="0"/>
          </a:p>
          <a:p>
            <a:pPr marL="0" indent="0">
              <a:buNone/>
            </a:pPr>
            <a:r>
              <a:rPr lang="en-US" b="1" dirty="0">
                <a:effectLst>
                  <a:outerShdw blurRad="38100" dist="38100" dir="2700000" algn="tl">
                    <a:srgbClr val="000000">
                      <a:alpha val="43137"/>
                    </a:srgbClr>
                  </a:outerShdw>
                </a:effectLst>
              </a:rPr>
              <a:t>CNN filters </a:t>
            </a:r>
            <a:r>
              <a:rPr lang="en-US" dirty="0"/>
              <a:t>find a specific pattern in a tweet </a:t>
            </a:r>
          </a:p>
          <a:p>
            <a:pPr marL="0" indent="0">
              <a:buNone/>
            </a:pPr>
            <a:r>
              <a:rPr lang="en-US" dirty="0" smtClean="0">
                <a:solidFill>
                  <a:srgbClr val="FF6600"/>
                </a:solidFill>
                <a:effectLst>
                  <a:outerShdw blurRad="38100" dist="38100" dir="2700000" algn="tl">
                    <a:srgbClr val="000000">
                      <a:alpha val="43137"/>
                    </a:srgbClr>
                  </a:outerShdw>
                </a:effectLst>
              </a:rPr>
              <a:t>                         BUT</a:t>
            </a:r>
          </a:p>
          <a:p>
            <a:pPr marL="0" indent="0">
              <a:buNone/>
            </a:pPr>
            <a:r>
              <a:rPr lang="en-US" dirty="0"/>
              <a:t>Fail if there are not words connected with sentiment analysis</a:t>
            </a:r>
          </a:p>
          <a:p>
            <a:pPr marL="0" indent="0">
              <a:buNone/>
            </a:pPr>
            <a:r>
              <a:rPr lang="en-US" dirty="0" smtClean="0"/>
              <a:t>                         </a:t>
            </a:r>
            <a:r>
              <a:rPr lang="en-US" dirty="0">
                <a:solidFill>
                  <a:srgbClr val="FF6600"/>
                </a:solidFill>
                <a:effectLst>
                  <a:outerShdw blurRad="38100" dist="38100" dir="2700000" algn="tl">
                    <a:srgbClr val="000000">
                      <a:alpha val="43137"/>
                    </a:srgbClr>
                  </a:outerShdw>
                </a:effectLst>
              </a:rPr>
              <a:t>SO</a:t>
            </a:r>
          </a:p>
          <a:p>
            <a:pPr marL="0" indent="0">
              <a:buNone/>
            </a:pPr>
            <a:r>
              <a:rPr lang="en-US" dirty="0"/>
              <a:t>Keep </a:t>
            </a:r>
            <a:r>
              <a:rPr lang="en-US" b="1" dirty="0">
                <a:effectLst>
                  <a:outerShdw blurRad="38100" dist="38100" dir="2700000" algn="tl">
                    <a:srgbClr val="000000">
                      <a:alpha val="43137"/>
                    </a:srgbClr>
                  </a:outerShdw>
                </a:effectLst>
              </a:rPr>
              <a:t>RNN</a:t>
            </a:r>
            <a:r>
              <a:rPr lang="en-US" dirty="0"/>
              <a:t> to capture the important information for the right classification </a:t>
            </a:r>
          </a:p>
          <a:p>
            <a:endParaRPr lang="en-US" dirty="0"/>
          </a:p>
        </p:txBody>
      </p:sp>
    </p:spTree>
    <p:extLst>
      <p:ext uri="{BB962C8B-B14F-4D97-AF65-F5344CB8AC3E}">
        <p14:creationId xmlns:p14="http://schemas.microsoft.com/office/powerpoint/2010/main" val="48198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D8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flag&#10;&#10;Description automatically generated">
            <a:extLst>
              <a:ext uri="{FF2B5EF4-FFF2-40B4-BE49-F238E27FC236}">
                <a16:creationId xmlns:a16="http://schemas.microsoft.com/office/drawing/2014/main" id="{30EBABF6-BACD-6349-BCF0-76489EC98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842" y="643467"/>
            <a:ext cx="7306316" cy="5571066"/>
          </a:xfrm>
          <a:prstGeom prst="rect">
            <a:avLst/>
          </a:prstGeom>
        </p:spPr>
      </p:pic>
    </p:spTree>
    <p:extLst>
      <p:ext uri="{BB962C8B-B14F-4D97-AF65-F5344CB8AC3E}">
        <p14:creationId xmlns:p14="http://schemas.microsoft.com/office/powerpoint/2010/main" val="2398641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descr="Εικόνα που περιέχει ουρανός, υπαίθριος, αεροπλάνο, σύννεφα&#10;&#10;Περιγραφή που δημιουργήθηκε αυτόματα">
            <a:extLst>
              <a:ext uri="{FF2B5EF4-FFF2-40B4-BE49-F238E27FC236}">
                <a16:creationId xmlns:a16="http://schemas.microsoft.com/office/drawing/2014/main" id="{1D6A4329-EB98-41A9-A6DE-3F6E1F429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12"/>
            <a:ext cx="12192000" cy="6891822"/>
          </a:xfrm>
          <a:prstGeom prst="rect">
            <a:avLst/>
          </a:prstGeom>
        </p:spPr>
      </p:pic>
      <p:sp>
        <p:nvSpPr>
          <p:cNvPr id="4" name="Ορθογώνιο 3">
            <a:extLst>
              <a:ext uri="{FF2B5EF4-FFF2-40B4-BE49-F238E27FC236}">
                <a16:creationId xmlns:a16="http://schemas.microsoft.com/office/drawing/2014/main" id="{3CB45880-6299-45C9-9DA0-905384E86AC5}"/>
              </a:ext>
            </a:extLst>
          </p:cNvPr>
          <p:cNvSpPr/>
          <p:nvPr/>
        </p:nvSpPr>
        <p:spPr>
          <a:xfrm>
            <a:off x="0" y="0"/>
            <a:ext cx="12192000" cy="6858000"/>
          </a:xfrm>
          <a:prstGeom prst="rect">
            <a:avLst/>
          </a:prstGeom>
          <a:gradFill>
            <a:gsLst>
              <a:gs pos="4000">
                <a:schemeClr val="accent3">
                  <a:lumMod val="60000"/>
                  <a:lumOff val="40000"/>
                  <a:alpha val="38000"/>
                </a:schemeClr>
              </a:gs>
              <a:gs pos="100000">
                <a:schemeClr val="accent2">
                  <a:lumMod val="60000"/>
                  <a:lumOff val="40000"/>
                  <a:alpha val="81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TextBox 4">
            <a:extLst>
              <a:ext uri="{FF2B5EF4-FFF2-40B4-BE49-F238E27FC236}">
                <a16:creationId xmlns:a16="http://schemas.microsoft.com/office/drawing/2014/main" id="{166DEDE1-A53C-4A6B-A343-4825BA5D0FF6}"/>
              </a:ext>
            </a:extLst>
          </p:cNvPr>
          <p:cNvSpPr txBox="1"/>
          <p:nvPr/>
        </p:nvSpPr>
        <p:spPr>
          <a:xfrm>
            <a:off x="332939" y="253338"/>
            <a:ext cx="4810539" cy="1015663"/>
          </a:xfrm>
          <a:prstGeom prst="rect">
            <a:avLst/>
          </a:prstGeom>
          <a:noFill/>
        </p:spPr>
        <p:txBody>
          <a:bodyPr wrap="square" rtlCol="0">
            <a:spAutoFit/>
          </a:bodyPr>
          <a:lstStyle/>
          <a:p>
            <a:r>
              <a:rPr lang="en-US" sz="6000" u="sng" dirty="0">
                <a:solidFill>
                  <a:srgbClr val="002060"/>
                </a:solidFill>
              </a:rPr>
              <a:t>Outline</a:t>
            </a:r>
            <a:endParaRPr lang="el-GR" sz="6000" u="sng" dirty="0">
              <a:solidFill>
                <a:srgbClr val="002060"/>
              </a:solidFill>
            </a:endParaRPr>
          </a:p>
        </p:txBody>
      </p:sp>
      <p:sp>
        <p:nvSpPr>
          <p:cNvPr id="6" name="TextBox 5">
            <a:extLst>
              <a:ext uri="{FF2B5EF4-FFF2-40B4-BE49-F238E27FC236}">
                <a16:creationId xmlns:a16="http://schemas.microsoft.com/office/drawing/2014/main" id="{206129B4-42F3-4C7F-A571-A7509F1A2529}"/>
              </a:ext>
            </a:extLst>
          </p:cNvPr>
          <p:cNvSpPr txBox="1"/>
          <p:nvPr/>
        </p:nvSpPr>
        <p:spPr>
          <a:xfrm>
            <a:off x="332939" y="1709010"/>
            <a:ext cx="8503920" cy="4247317"/>
          </a:xfrm>
          <a:prstGeom prst="rect">
            <a:avLst/>
          </a:prstGeom>
          <a:noFill/>
        </p:spPr>
        <p:txBody>
          <a:bodyPr wrap="square" rtlCol="0">
            <a:spAutoFit/>
          </a:bodyPr>
          <a:lstStyle/>
          <a:p>
            <a:pPr marL="571500" indent="-571500">
              <a:buFont typeface="Arial" panose="020B0604020202020204" pitchFamily="34" charset="0"/>
              <a:buChar char="•"/>
            </a:pPr>
            <a:r>
              <a:rPr lang="en-US" sz="3000" dirty="0">
                <a:solidFill>
                  <a:srgbClr val="002060"/>
                </a:solidFill>
              </a:rPr>
              <a:t>Motivation </a:t>
            </a:r>
          </a:p>
          <a:p>
            <a:pPr marL="571500" indent="-571500">
              <a:buFont typeface="Arial" panose="020B0604020202020204" pitchFamily="34" charset="0"/>
              <a:buChar char="•"/>
            </a:pPr>
            <a:r>
              <a:rPr lang="en-US" sz="3000" dirty="0">
                <a:solidFill>
                  <a:srgbClr val="002060"/>
                </a:solidFill>
              </a:rPr>
              <a:t>Problem &amp; Mission</a:t>
            </a:r>
          </a:p>
          <a:p>
            <a:pPr marL="571500" indent="-571500">
              <a:buFont typeface="Arial" panose="020B0604020202020204" pitchFamily="34" charset="0"/>
              <a:buChar char="•"/>
            </a:pPr>
            <a:r>
              <a:rPr lang="en-US" sz="3000" dirty="0">
                <a:solidFill>
                  <a:srgbClr val="002060"/>
                </a:solidFill>
              </a:rPr>
              <a:t>Data </a:t>
            </a:r>
          </a:p>
          <a:p>
            <a:pPr marL="571500" indent="-571500">
              <a:buFont typeface="Arial" panose="020B0604020202020204" pitchFamily="34" charset="0"/>
              <a:buChar char="•"/>
            </a:pPr>
            <a:r>
              <a:rPr lang="en-US" sz="3000" dirty="0">
                <a:solidFill>
                  <a:srgbClr val="002060"/>
                </a:solidFill>
              </a:rPr>
              <a:t>Explanatory Analysis </a:t>
            </a:r>
          </a:p>
          <a:p>
            <a:pPr marL="571500" indent="-571500">
              <a:buFont typeface="Arial" panose="020B0604020202020204" pitchFamily="34" charset="0"/>
              <a:buChar char="•"/>
            </a:pPr>
            <a:r>
              <a:rPr lang="en-US" sz="3000" dirty="0">
                <a:solidFill>
                  <a:srgbClr val="002060"/>
                </a:solidFill>
              </a:rPr>
              <a:t>Cleaning Phase Methodology</a:t>
            </a:r>
          </a:p>
          <a:p>
            <a:pPr marL="571500" indent="-571500">
              <a:buFont typeface="Arial" panose="020B0604020202020204" pitchFamily="34" charset="0"/>
              <a:buChar char="•"/>
            </a:pPr>
            <a:r>
              <a:rPr lang="en-US" sz="3000" dirty="0">
                <a:solidFill>
                  <a:srgbClr val="002060"/>
                </a:solidFill>
              </a:rPr>
              <a:t>Models </a:t>
            </a:r>
          </a:p>
          <a:p>
            <a:r>
              <a:rPr lang="en-US" sz="3000" dirty="0">
                <a:solidFill>
                  <a:srgbClr val="002060"/>
                </a:solidFill>
              </a:rPr>
              <a:t>        - RNNs</a:t>
            </a:r>
          </a:p>
          <a:p>
            <a:r>
              <a:rPr lang="en-US" sz="3000" dirty="0">
                <a:solidFill>
                  <a:srgbClr val="002060"/>
                </a:solidFill>
              </a:rPr>
              <a:t>        - CNNs</a:t>
            </a:r>
          </a:p>
          <a:p>
            <a:pPr marL="571500" indent="-571500">
              <a:buFont typeface="Arial" panose="020B0604020202020204" pitchFamily="34" charset="0"/>
              <a:buChar char="•"/>
            </a:pPr>
            <a:r>
              <a:rPr lang="en-US" sz="3000" dirty="0" smtClean="0">
                <a:solidFill>
                  <a:srgbClr val="002060"/>
                </a:solidFill>
              </a:rPr>
              <a:t>Conclusions </a:t>
            </a:r>
            <a:endParaRPr lang="el-GR" sz="3000" dirty="0">
              <a:solidFill>
                <a:srgbClr val="002060"/>
              </a:solidFill>
            </a:endParaRPr>
          </a:p>
        </p:txBody>
      </p:sp>
    </p:spTree>
    <p:extLst>
      <p:ext uri="{BB962C8B-B14F-4D97-AF65-F5344CB8AC3E}">
        <p14:creationId xmlns:p14="http://schemas.microsoft.com/office/powerpoint/2010/main" val="56442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86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181E6E-E09B-B242-9833-DDE2321BF8E8}"/>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Motivation</a:t>
            </a:r>
          </a:p>
        </p:txBody>
      </p:sp>
      <p:pic>
        <p:nvPicPr>
          <p:cNvPr id="6" name="Picture 5">
            <a:extLst>
              <a:ext uri="{FF2B5EF4-FFF2-40B4-BE49-F238E27FC236}">
                <a16:creationId xmlns:a16="http://schemas.microsoft.com/office/drawing/2014/main" id="{9C29EF57-5064-BB40-9F3E-02C0D3B9C117}"/>
              </a:ext>
            </a:extLst>
          </p:cNvPr>
          <p:cNvPicPr>
            <a:picLocks noChangeAspect="1"/>
          </p:cNvPicPr>
          <p:nvPr/>
        </p:nvPicPr>
        <p:blipFill rotWithShape="1">
          <a:blip r:embed="rId2"/>
          <a:srcRect l="4202" r="12025" b="2"/>
          <a:stretch/>
        </p:blipFill>
        <p:spPr>
          <a:xfrm>
            <a:off x="327547" y="321733"/>
            <a:ext cx="7058306" cy="4107392"/>
          </a:xfrm>
          <a:prstGeom prst="rect">
            <a:avLst/>
          </a:prstGeom>
        </p:spPr>
      </p:pic>
      <p:sp>
        <p:nvSpPr>
          <p:cNvPr id="20" name="Rectangle 19">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6382B8-00F3-3D4F-BE78-D4AECD940092}"/>
              </a:ext>
            </a:extLst>
          </p:cNvPr>
          <p:cNvSpPr>
            <a:spLocks noGrp="1"/>
          </p:cNvSpPr>
          <p:nvPr>
            <p:ph idx="1"/>
          </p:nvPr>
        </p:nvSpPr>
        <p:spPr>
          <a:xfrm>
            <a:off x="7582563" y="537102"/>
            <a:ext cx="4359200" cy="5855180"/>
          </a:xfrm>
        </p:spPr>
        <p:txBody>
          <a:bodyPr anchor="ctr">
            <a:noAutofit/>
          </a:bodyPr>
          <a:lstStyle/>
          <a:p>
            <a:r>
              <a:rPr lang="en-US" sz="1800" dirty="0">
                <a:solidFill>
                  <a:srgbClr val="FFFFFF"/>
                </a:solidFill>
              </a:rPr>
              <a:t>Companies started paying close attention to the voice of customers in order to enhance the customer experience </a:t>
            </a:r>
          </a:p>
          <a:p>
            <a:endParaRPr lang="en-US" sz="1800" dirty="0">
              <a:solidFill>
                <a:srgbClr val="FFFFFF"/>
              </a:solidFill>
            </a:endParaRPr>
          </a:p>
          <a:p>
            <a:r>
              <a:rPr lang="en-US" sz="1800" dirty="0">
                <a:solidFill>
                  <a:srgbClr val="FFFFFF"/>
                </a:solidFill>
              </a:rPr>
              <a:t>Collecting and analyzing customer’s feedback and comments coming from social media about companies themselves, services and products, provides them the advantage to have better information in order to make strategic decisions, while having an accurate understanding of what the customer actually wants and, as a result,  a better experience for everyone. </a:t>
            </a:r>
          </a:p>
          <a:p>
            <a:endParaRPr lang="en-US" sz="1800" dirty="0">
              <a:solidFill>
                <a:srgbClr val="FFFFFF"/>
              </a:solidFill>
            </a:endParaRPr>
          </a:p>
          <a:p>
            <a:r>
              <a:rPr lang="en-US" sz="1800" dirty="0">
                <a:solidFill>
                  <a:srgbClr val="FFFFFF"/>
                </a:solidFill>
              </a:rPr>
              <a:t>For this reason, more and more companies deploy sentiment analysis in social media platforms in order to understand what customers like or dislike about the products/services they offer.</a:t>
            </a:r>
          </a:p>
        </p:txBody>
      </p:sp>
    </p:spTree>
    <p:extLst>
      <p:ext uri="{BB962C8B-B14F-4D97-AF65-F5344CB8AC3E}">
        <p14:creationId xmlns:p14="http://schemas.microsoft.com/office/powerpoint/2010/main" val="321583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EE5C6BA-FE2A-4C38-8D88-E70C06E54F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53E66F28-0926-4CFB-BDAB-646CAB184CB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883BE5C-1E27-CC46-9D45-78E4D0F56F61}"/>
              </a:ext>
            </a:extLst>
          </p:cNvPr>
          <p:cNvSpPr>
            <a:spLocks noGrp="1"/>
          </p:cNvSpPr>
          <p:nvPr>
            <p:ph type="title"/>
          </p:nvPr>
        </p:nvSpPr>
        <p:spPr>
          <a:xfrm>
            <a:off x="423548" y="218535"/>
            <a:ext cx="4977976" cy="1454051"/>
          </a:xfrm>
        </p:spPr>
        <p:txBody>
          <a:bodyPr>
            <a:normAutofit/>
          </a:bodyPr>
          <a:lstStyle/>
          <a:p>
            <a:r>
              <a:rPr lang="en-US" dirty="0">
                <a:solidFill>
                  <a:srgbClr val="000000"/>
                </a:solidFill>
              </a:rPr>
              <a:t>Problem &amp; Mission</a:t>
            </a:r>
          </a:p>
        </p:txBody>
      </p:sp>
      <p:sp>
        <p:nvSpPr>
          <p:cNvPr id="15" name="Freeform 60">
            <a:extLst>
              <a:ext uri="{FF2B5EF4-FFF2-40B4-BE49-F238E27FC236}">
                <a16:creationId xmlns:a16="http://schemas.microsoft.com/office/drawing/2014/main" id="{DE9FA85F-F0FB-4952-A05F-04CC67B18E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3099" y="1"/>
            <a:ext cx="3960192" cy="2251543"/>
          </a:xfrm>
          <a:custGeom>
            <a:avLst/>
            <a:gdLst>
              <a:gd name="connsiteX0" fmla="*/ 20753 w 3960192"/>
              <a:gd name="connsiteY0" fmla="*/ 0 h 2251543"/>
              <a:gd name="connsiteX1" fmla="*/ 3939439 w 3960192"/>
              <a:gd name="connsiteY1" fmla="*/ 0 h 2251543"/>
              <a:gd name="connsiteX2" fmla="*/ 3949969 w 3960192"/>
              <a:gd name="connsiteY2" fmla="*/ 68994 h 2251543"/>
              <a:gd name="connsiteX3" fmla="*/ 3960192 w 3960192"/>
              <a:gd name="connsiteY3" fmla="*/ 271447 h 2251543"/>
              <a:gd name="connsiteX4" fmla="*/ 1980096 w 3960192"/>
              <a:gd name="connsiteY4" fmla="*/ 2251543 h 2251543"/>
              <a:gd name="connsiteX5" fmla="*/ 0 w 3960192"/>
              <a:gd name="connsiteY5" fmla="*/ 271447 h 2251543"/>
              <a:gd name="connsiteX6" fmla="*/ 10223 w 3960192"/>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251543">
                <a:moveTo>
                  <a:pt x="20753" y="0"/>
                </a:moveTo>
                <a:lnTo>
                  <a:pt x="3939439" y="0"/>
                </a:lnTo>
                <a:lnTo>
                  <a:pt x="3949969" y="68994"/>
                </a:lnTo>
                <a:cubicBezTo>
                  <a:pt x="3956729" y="135559"/>
                  <a:pt x="3960192" y="203099"/>
                  <a:pt x="3960192" y="271447"/>
                </a:cubicBezTo>
                <a:cubicBezTo>
                  <a:pt x="3960192" y="1365024"/>
                  <a:pt x="3073673" y="2251543"/>
                  <a:pt x="1980096" y="2251543"/>
                </a:cubicBezTo>
                <a:cubicBezTo>
                  <a:pt x="886519" y="2251543"/>
                  <a:pt x="0" y="1365024"/>
                  <a:pt x="0" y="271447"/>
                </a:cubicBezTo>
                <a:cubicBezTo>
                  <a:pt x="0" y="203099"/>
                  <a:pt x="3463" y="135559"/>
                  <a:pt x="10223"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lose up of a sign&#10;&#10;Description automatically generated">
            <a:extLst>
              <a:ext uri="{FF2B5EF4-FFF2-40B4-BE49-F238E27FC236}">
                <a16:creationId xmlns:a16="http://schemas.microsoft.com/office/drawing/2014/main" id="{F092A8A2-D1F3-4849-8F60-7F375715ADBB}"/>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10344" r="1" b="2455"/>
          <a:stretch/>
        </p:blipFill>
        <p:spPr>
          <a:xfrm>
            <a:off x="6632714" y="1"/>
            <a:ext cx="3674754" cy="2106932"/>
          </a:xfrm>
          <a:custGeom>
            <a:avLst/>
            <a:gdLst>
              <a:gd name="connsiteX0" fmla="*/ 21954 w 3674754"/>
              <a:gd name="connsiteY0" fmla="*/ 0 h 2106932"/>
              <a:gd name="connsiteX1" fmla="*/ 3652800 w 3674754"/>
              <a:gd name="connsiteY1" fmla="*/ 0 h 2106932"/>
              <a:gd name="connsiteX2" fmla="*/ 3665268 w 3674754"/>
              <a:gd name="connsiteY2" fmla="*/ 81694 h 2106932"/>
              <a:gd name="connsiteX3" fmla="*/ 3674754 w 3674754"/>
              <a:gd name="connsiteY3" fmla="*/ 269555 h 2106932"/>
              <a:gd name="connsiteX4" fmla="*/ 1837377 w 3674754"/>
              <a:gd name="connsiteY4" fmla="*/ 2106932 h 2106932"/>
              <a:gd name="connsiteX5" fmla="*/ 0 w 3674754"/>
              <a:gd name="connsiteY5" fmla="*/ 269555 h 2106932"/>
              <a:gd name="connsiteX6" fmla="*/ 9486 w 3674754"/>
              <a:gd name="connsiteY6" fmla="*/ 81694 h 210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4754" h="2106932">
                <a:moveTo>
                  <a:pt x="21954" y="0"/>
                </a:moveTo>
                <a:lnTo>
                  <a:pt x="3652800" y="0"/>
                </a:lnTo>
                <a:lnTo>
                  <a:pt x="3665268" y="81694"/>
                </a:lnTo>
                <a:cubicBezTo>
                  <a:pt x="3671541" y="143461"/>
                  <a:pt x="3674754" y="206133"/>
                  <a:pt x="3674754" y="269555"/>
                </a:cubicBezTo>
                <a:cubicBezTo>
                  <a:pt x="3674754" y="1284311"/>
                  <a:pt x="2852132" y="2106932"/>
                  <a:pt x="1837377" y="2106932"/>
                </a:cubicBezTo>
                <a:cubicBezTo>
                  <a:pt x="822622" y="2106932"/>
                  <a:pt x="0" y="1284311"/>
                  <a:pt x="0" y="269555"/>
                </a:cubicBezTo>
                <a:cubicBezTo>
                  <a:pt x="0" y="206133"/>
                  <a:pt x="3214" y="143461"/>
                  <a:pt x="9486" y="81694"/>
                </a:cubicBezTo>
                <a:close/>
              </a:path>
            </a:pathLst>
          </a:custGeom>
          <a:effectLst>
            <a:softEdge rad="0"/>
          </a:effectLst>
        </p:spPr>
      </p:pic>
      <p:sp>
        <p:nvSpPr>
          <p:cNvPr id="3" name="Content Placeholder 2">
            <a:extLst>
              <a:ext uri="{FF2B5EF4-FFF2-40B4-BE49-F238E27FC236}">
                <a16:creationId xmlns:a16="http://schemas.microsoft.com/office/drawing/2014/main" id="{7B2B962C-6B35-224C-B0D1-EEA57D4143A7}"/>
              </a:ext>
            </a:extLst>
          </p:cNvPr>
          <p:cNvSpPr>
            <a:spLocks noGrp="1"/>
          </p:cNvSpPr>
          <p:nvPr>
            <p:ph idx="1"/>
          </p:nvPr>
        </p:nvSpPr>
        <p:spPr>
          <a:xfrm>
            <a:off x="255223" y="1601465"/>
            <a:ext cx="6377491" cy="5038000"/>
          </a:xfrm>
        </p:spPr>
        <p:txBody>
          <a:bodyPr anchor="ctr">
            <a:noAutofit/>
          </a:bodyPr>
          <a:lstStyle/>
          <a:p>
            <a:pPr marL="0" indent="0">
              <a:buNone/>
            </a:pPr>
            <a:r>
              <a:rPr lang="en-US" sz="1800" dirty="0">
                <a:solidFill>
                  <a:srgbClr val="000000"/>
                </a:solidFill>
              </a:rPr>
              <a:t>Companies have to be ready to handle streams of data coming from social media</a:t>
            </a:r>
          </a:p>
          <a:p>
            <a:pPr marL="285750" indent="-285750"/>
            <a:r>
              <a:rPr lang="en-US" sz="1800" dirty="0">
                <a:solidFill>
                  <a:schemeClr val="accent1">
                    <a:lumMod val="75000"/>
                  </a:schemeClr>
                </a:solidFill>
              </a:rPr>
              <a:t>The Problem</a:t>
            </a:r>
            <a:r>
              <a:rPr lang="en-US" sz="1800" dirty="0">
                <a:solidFill>
                  <a:srgbClr val="000000"/>
                </a:solidFill>
              </a:rPr>
              <a:t> : The vast amount of messages they receive or referred through all the social media platforms</a:t>
            </a:r>
          </a:p>
          <a:p>
            <a:r>
              <a:rPr lang="en-US" sz="1800" dirty="0">
                <a:solidFill>
                  <a:srgbClr val="FF0000"/>
                </a:solidFill>
              </a:rPr>
              <a:t>Our Mission</a:t>
            </a:r>
            <a:r>
              <a:rPr lang="en-US" sz="1800" dirty="0">
                <a:solidFill>
                  <a:srgbClr val="000000"/>
                </a:solidFill>
              </a:rPr>
              <a:t>: Build a model that receives Twitter comments and predicts the tweet’s writer’s sentiment: positive, neutral or negative about the company and/or the providing services</a:t>
            </a:r>
          </a:p>
          <a:p>
            <a:pPr marL="285750" indent="-285750"/>
            <a:r>
              <a:rPr lang="en-US" sz="1800" dirty="0">
                <a:solidFill>
                  <a:schemeClr val="accent6"/>
                </a:solidFill>
              </a:rPr>
              <a:t>Who are we</a:t>
            </a:r>
            <a:r>
              <a:rPr lang="en-US" sz="1800" dirty="0">
                <a:solidFill>
                  <a:srgbClr val="000000"/>
                </a:solidFill>
              </a:rPr>
              <a:t>: BI services providers appointed by United Airlines in order to an accurate classifier model for all tweets that refer to the company and/or its main rivals.</a:t>
            </a:r>
          </a:p>
          <a:p>
            <a:pPr marL="285750" indent="-285750"/>
            <a:r>
              <a:rPr lang="en-US" sz="1800" dirty="0">
                <a:solidFill>
                  <a:srgbClr val="000000"/>
                </a:solidFill>
              </a:rPr>
              <a:t>What’s the </a:t>
            </a:r>
            <a:r>
              <a:rPr lang="en-US" sz="1800" dirty="0">
                <a:solidFill>
                  <a:schemeClr val="accent2"/>
                </a:solidFill>
              </a:rPr>
              <a:t>Benefit</a:t>
            </a:r>
            <a:r>
              <a:rPr lang="en-US" sz="1800" dirty="0">
                <a:solidFill>
                  <a:srgbClr val="000000"/>
                </a:solidFill>
              </a:rPr>
              <a:t> for the company: </a:t>
            </a:r>
          </a:p>
          <a:p>
            <a:pPr lvl="1">
              <a:buFont typeface="Wingdings" pitchFamily="2" charset="2"/>
              <a:buChar char="ü"/>
            </a:pPr>
            <a:r>
              <a:rPr lang="en-US" sz="1800" dirty="0">
                <a:solidFill>
                  <a:srgbClr val="000000"/>
                </a:solidFill>
              </a:rPr>
              <a:t>extract the appropriate information, so that in the future can predict and prevent any crisis in the Airline sector, </a:t>
            </a:r>
          </a:p>
          <a:p>
            <a:pPr lvl="1">
              <a:buFont typeface="Wingdings" pitchFamily="2" charset="2"/>
              <a:buChar char="ü"/>
            </a:pPr>
            <a:r>
              <a:rPr lang="en-US" sz="1800" dirty="0">
                <a:solidFill>
                  <a:srgbClr val="000000"/>
                </a:solidFill>
              </a:rPr>
              <a:t>design and accomplish to-the-point strategic moves,</a:t>
            </a:r>
          </a:p>
          <a:p>
            <a:pPr lvl="1">
              <a:buFont typeface="Wingdings" pitchFamily="2" charset="2"/>
              <a:buChar char="ü"/>
            </a:pPr>
            <a:r>
              <a:rPr lang="en-US" sz="1800" dirty="0">
                <a:solidFill>
                  <a:srgbClr val="000000"/>
                </a:solidFill>
              </a:rPr>
              <a:t> improve customer ‘s experience and gain better knowledge about their competitors in the Airline sector.</a:t>
            </a:r>
          </a:p>
        </p:txBody>
      </p:sp>
      <p:sp>
        <p:nvSpPr>
          <p:cNvPr id="17" name="Freeform 68">
            <a:extLst>
              <a:ext uri="{FF2B5EF4-FFF2-40B4-BE49-F238E27FC236}">
                <a16:creationId xmlns:a16="http://schemas.microsoft.com/office/drawing/2014/main" id="{FEBD362A-CC27-47D9-8FC3-A5E91BA07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5296" y="2922177"/>
            <a:ext cx="4956705" cy="3945299"/>
          </a:xfrm>
          <a:custGeom>
            <a:avLst/>
            <a:gdLst>
              <a:gd name="connsiteX0" fmla="*/ 2718646 w 4956705"/>
              <a:gd name="connsiteY0" fmla="*/ 0 h 3945299"/>
              <a:gd name="connsiteX1" fmla="*/ 4816486 w 4956705"/>
              <a:gd name="connsiteY1" fmla="*/ 989335 h 3945299"/>
              <a:gd name="connsiteX2" fmla="*/ 4956705 w 4956705"/>
              <a:gd name="connsiteY2" fmla="*/ 1176848 h 3945299"/>
              <a:gd name="connsiteX3" fmla="*/ 4956705 w 4956705"/>
              <a:gd name="connsiteY3" fmla="*/ 3945299 h 3945299"/>
              <a:gd name="connsiteX4" fmla="*/ 294783 w 4956705"/>
              <a:gd name="connsiteY4" fmla="*/ 3945299 h 3945299"/>
              <a:gd name="connsiteX5" fmla="*/ 213645 w 4956705"/>
              <a:gd name="connsiteY5" fmla="*/ 3776866 h 3945299"/>
              <a:gd name="connsiteX6" fmla="*/ 0 w 4956705"/>
              <a:gd name="connsiteY6" fmla="*/ 2718646 h 3945299"/>
              <a:gd name="connsiteX7" fmla="*/ 2718646 w 4956705"/>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6705" h="3945299">
                <a:moveTo>
                  <a:pt x="2718646" y="0"/>
                </a:moveTo>
                <a:cubicBezTo>
                  <a:pt x="3563221" y="0"/>
                  <a:pt x="4317846" y="385123"/>
                  <a:pt x="4816486" y="989335"/>
                </a:cubicBezTo>
                <a:lnTo>
                  <a:pt x="4956705" y="1176848"/>
                </a:lnTo>
                <a:lnTo>
                  <a:pt x="4956705" y="3945299"/>
                </a:lnTo>
                <a:lnTo>
                  <a:pt x="294783" y="3945299"/>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logo&#10;&#10;Description automatically generated">
            <a:extLst>
              <a:ext uri="{FF2B5EF4-FFF2-40B4-BE49-F238E27FC236}">
                <a16:creationId xmlns:a16="http://schemas.microsoft.com/office/drawing/2014/main" id="{AFC71D11-CB3D-324A-B617-24520309FEC2}"/>
              </a:ext>
            </a:extLst>
          </p:cNvPr>
          <p:cNvPicPr>
            <a:picLocks noChangeAspect="1"/>
          </p:cNvPicPr>
          <p:nvPr/>
        </p:nvPicPr>
        <p:blipFill rotWithShape="1">
          <a:blip r:embed="rId4">
            <a:alphaModFix/>
          </a:blip>
          <a:srcRect l="-511" t="2" r="5872" b="-3"/>
          <a:stretch/>
        </p:blipFill>
        <p:spPr>
          <a:xfrm>
            <a:off x="7472009" y="3411302"/>
            <a:ext cx="4616554" cy="3228163"/>
          </a:xfrm>
          <a:custGeom>
            <a:avLst/>
            <a:gdLst>
              <a:gd name="connsiteX0" fmla="*/ 2554615 w 4792674"/>
              <a:gd name="connsiteY0" fmla="*/ 0 h 3781268"/>
              <a:gd name="connsiteX1" fmla="*/ 4672942 w 4792674"/>
              <a:gd name="connsiteY1" fmla="*/ 1126306 h 3781268"/>
              <a:gd name="connsiteX2" fmla="*/ 4792674 w 4792674"/>
              <a:gd name="connsiteY2" fmla="*/ 1323391 h 3781268"/>
              <a:gd name="connsiteX3" fmla="*/ 4792674 w 4792674"/>
              <a:gd name="connsiteY3" fmla="*/ 3781268 h 3781268"/>
              <a:gd name="connsiteX4" fmla="*/ 313779 w 4792674"/>
              <a:gd name="connsiteY4" fmla="*/ 3781268 h 3781268"/>
              <a:gd name="connsiteX5" fmla="*/ 308328 w 4792674"/>
              <a:gd name="connsiteY5" fmla="*/ 3772297 h 3781268"/>
              <a:gd name="connsiteX6" fmla="*/ 0 w 4792674"/>
              <a:gd name="connsiteY6" fmla="*/ 2554615 h 3781268"/>
              <a:gd name="connsiteX7" fmla="*/ 2554615 w 4792674"/>
              <a:gd name="connsiteY7" fmla="*/ 0 h 378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92674" h="3781268">
                <a:moveTo>
                  <a:pt x="2554615" y="0"/>
                </a:moveTo>
                <a:cubicBezTo>
                  <a:pt x="3436412" y="0"/>
                  <a:pt x="4213859" y="446774"/>
                  <a:pt x="4672942" y="1126306"/>
                </a:cubicBezTo>
                <a:lnTo>
                  <a:pt x="4792674" y="1323391"/>
                </a:lnTo>
                <a:lnTo>
                  <a:pt x="4792674" y="3781268"/>
                </a:lnTo>
                <a:lnTo>
                  <a:pt x="313779" y="3781268"/>
                </a:lnTo>
                <a:lnTo>
                  <a:pt x="308328" y="3772297"/>
                </a:lnTo>
                <a:cubicBezTo>
                  <a:pt x="111694" y="3410325"/>
                  <a:pt x="0" y="2995514"/>
                  <a:pt x="0" y="2554615"/>
                </a:cubicBezTo>
                <a:cubicBezTo>
                  <a:pt x="0" y="1143740"/>
                  <a:pt x="1143740" y="0"/>
                  <a:pt x="2554615" y="0"/>
                </a:cubicBezTo>
                <a:close/>
              </a:path>
            </a:pathLst>
          </a:custGeom>
          <a:effectLst>
            <a:softEdge rad="0"/>
          </a:effectLst>
        </p:spPr>
      </p:pic>
    </p:spTree>
    <p:extLst>
      <p:ext uri="{BB962C8B-B14F-4D97-AF65-F5344CB8AC3E}">
        <p14:creationId xmlns:p14="http://schemas.microsoft.com/office/powerpoint/2010/main" val="134775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descr="A drawing of a cartoon character&#10;&#10;Description automatically generated">
            <a:extLst>
              <a:ext uri="{FF2B5EF4-FFF2-40B4-BE49-F238E27FC236}">
                <a16:creationId xmlns:a16="http://schemas.microsoft.com/office/drawing/2014/main" id="{2B6B6B1E-3950-0F42-8B2C-3A2AC1D149D0}"/>
              </a:ext>
            </a:extLst>
          </p:cNvPr>
          <p:cNvPicPr>
            <a:picLocks noChangeAspect="1"/>
          </p:cNvPicPr>
          <p:nvPr/>
        </p:nvPicPr>
        <p:blipFill rotWithShape="1">
          <a:blip r:embed="rId2">
            <a:alphaModFix/>
          </a:blip>
          <a:srcRect l="12440" t="4541" r="15925" b="4397"/>
          <a:stretch/>
        </p:blipFill>
        <p:spPr>
          <a:xfrm>
            <a:off x="5272696" y="466925"/>
            <a:ext cx="6919304" cy="6245159"/>
          </a:xfrm>
          <a:prstGeom prst="rect">
            <a:avLst/>
          </a:prstGeom>
        </p:spPr>
      </p:pic>
      <p:sp>
        <p:nvSpPr>
          <p:cNvPr id="2" name="Title 1">
            <a:extLst>
              <a:ext uri="{FF2B5EF4-FFF2-40B4-BE49-F238E27FC236}">
                <a16:creationId xmlns:a16="http://schemas.microsoft.com/office/drawing/2014/main" id="{434F3112-92C2-BC48-91D9-F0A114A3D235}"/>
              </a:ext>
            </a:extLst>
          </p:cNvPr>
          <p:cNvSpPr>
            <a:spLocks noGrp="1"/>
          </p:cNvSpPr>
          <p:nvPr>
            <p:ph type="title"/>
          </p:nvPr>
        </p:nvSpPr>
        <p:spPr>
          <a:xfrm>
            <a:off x="549432" y="237761"/>
            <a:ext cx="2872641" cy="1012469"/>
          </a:xfrm>
        </p:spPr>
        <p:txBody>
          <a:bodyPr>
            <a:noAutofit/>
          </a:bodyPr>
          <a:lstStyle/>
          <a:p>
            <a:r>
              <a:rPr lang="en-US" dirty="0">
                <a:solidFill>
                  <a:srgbClr val="000000"/>
                </a:solidFill>
              </a:rPr>
              <a:t>Data</a:t>
            </a:r>
          </a:p>
        </p:txBody>
      </p:sp>
      <p:sp>
        <p:nvSpPr>
          <p:cNvPr id="32" name="Content Placeholder 23">
            <a:extLst>
              <a:ext uri="{FF2B5EF4-FFF2-40B4-BE49-F238E27FC236}">
                <a16:creationId xmlns:a16="http://schemas.microsoft.com/office/drawing/2014/main" id="{F58E20C1-BF51-420D-AFAF-B3B10160E2DD}"/>
              </a:ext>
            </a:extLst>
          </p:cNvPr>
          <p:cNvSpPr>
            <a:spLocks noGrp="1"/>
          </p:cNvSpPr>
          <p:nvPr>
            <p:ph idx="1"/>
          </p:nvPr>
        </p:nvSpPr>
        <p:spPr>
          <a:xfrm>
            <a:off x="282946" y="1167024"/>
            <a:ext cx="4697615" cy="1157190"/>
          </a:xfrm>
        </p:spPr>
        <p:txBody>
          <a:bodyPr anchor="ctr">
            <a:noAutofit/>
          </a:bodyPr>
          <a:lstStyle/>
          <a:p>
            <a:pPr>
              <a:buFont typeface="Courier New" panose="02070309020205020404" pitchFamily="49" charset="0"/>
              <a:buChar char="o"/>
            </a:pPr>
            <a:r>
              <a:rPr lang="en-US" sz="1800" dirty="0"/>
              <a:t>Tweets were scraped from Twitter in February 2015 about each major US Airline.</a:t>
            </a:r>
          </a:p>
          <a:p>
            <a:pPr>
              <a:buFont typeface="Courier New" panose="02070309020205020404" pitchFamily="49" charset="0"/>
              <a:buChar char="o"/>
            </a:pPr>
            <a:r>
              <a:rPr lang="en-US" sz="1800" dirty="0"/>
              <a:t>Dataset: “</a:t>
            </a:r>
            <a:r>
              <a:rPr lang="en-US" sz="1800" dirty="0">
                <a:hlinkClick r:id="rId3"/>
              </a:rPr>
              <a:t>Twitter US Airline Sentiment</a:t>
            </a:r>
            <a:r>
              <a:rPr lang="en-US" sz="1800" dirty="0"/>
              <a:t>” (from Kaggle as .csv)</a:t>
            </a:r>
          </a:p>
        </p:txBody>
      </p:sp>
      <p:sp>
        <p:nvSpPr>
          <p:cNvPr id="21" name="Rectangle 20">
            <a:extLst>
              <a:ext uri="{FF2B5EF4-FFF2-40B4-BE49-F238E27FC236}">
                <a16:creationId xmlns:a16="http://schemas.microsoft.com/office/drawing/2014/main" id="{3A7586D2-8216-EF43-86AC-D653D12A5151}"/>
              </a:ext>
            </a:extLst>
          </p:cNvPr>
          <p:cNvSpPr/>
          <p:nvPr/>
        </p:nvSpPr>
        <p:spPr>
          <a:xfrm>
            <a:off x="63652" y="2994609"/>
            <a:ext cx="5136204" cy="2585323"/>
          </a:xfrm>
          <a:prstGeom prst="rect">
            <a:avLst/>
          </a:prstGeom>
        </p:spPr>
        <p:txBody>
          <a:bodyPr wrap="square" numCol="2">
            <a:spAutoFit/>
          </a:bodyPr>
          <a:lstStyle/>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tweet id,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sentiment,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sentiment confidence score,</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negative reason,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negative reason confidence,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airline,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sentiment gold,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retweet count,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tweet text,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tweet coordinates,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time of tweet,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date of tweet, </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tweet location,</a:t>
            </a:r>
          </a:p>
          <a:p>
            <a:pPr marL="800100" marR="0" lvl="1" indent="-342900" algn="l" defTabSz="914400" rtl="0" eaLnBrk="1" fontAlgn="auto" latinLnBrk="0" hangingPunct="1">
              <a:lnSpc>
                <a:spcPct val="100000"/>
              </a:lnSpc>
              <a:spcBef>
                <a:spcPts val="0"/>
              </a:spcBef>
              <a:spcAft>
                <a:spcPts val="0"/>
              </a:spcAft>
              <a:buClr>
                <a:srgbClr val="5B9BD5"/>
              </a:buClr>
              <a:buSzPct val="80000"/>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user time zone.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C59000-5343-B944-BA41-B2F85625922F}"/>
              </a:ext>
            </a:extLst>
          </p:cNvPr>
          <p:cNvSpPr/>
          <p:nvPr/>
        </p:nvSpPr>
        <p:spPr>
          <a:xfrm>
            <a:off x="282946" y="5726121"/>
            <a:ext cx="5428921" cy="923330"/>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Preprocessing was needed in order to gain the best results. </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stages of this preprocessing were the following:</a:t>
            </a:r>
          </a:p>
        </p:txBody>
      </p:sp>
      <p:sp>
        <p:nvSpPr>
          <p:cNvPr id="23" name="Rectangle 22">
            <a:extLst>
              <a:ext uri="{FF2B5EF4-FFF2-40B4-BE49-F238E27FC236}">
                <a16:creationId xmlns:a16="http://schemas.microsoft.com/office/drawing/2014/main" id="{A504C297-5EEC-FF40-AC46-95C50278475D}"/>
              </a:ext>
            </a:extLst>
          </p:cNvPr>
          <p:cNvSpPr/>
          <p:nvPr/>
        </p:nvSpPr>
        <p:spPr>
          <a:xfrm>
            <a:off x="282946" y="2411641"/>
            <a:ext cx="402488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14,640 rows and 15 columns including:</a:t>
            </a:r>
          </a:p>
        </p:txBody>
      </p:sp>
    </p:spTree>
    <p:extLst>
      <p:ext uri="{BB962C8B-B14F-4D97-AF65-F5344CB8AC3E}">
        <p14:creationId xmlns:p14="http://schemas.microsoft.com/office/powerpoint/2010/main" val="125303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a:extLst>
              <a:ext uri="{FF2B5EF4-FFF2-40B4-BE49-F238E27FC236}">
                <a16:creationId xmlns:a16="http://schemas.microsoft.com/office/drawing/2014/main" id="{7AC88776-5828-4EBE-B097-860A05399E78}"/>
              </a:ext>
            </a:extLst>
          </p:cNvPr>
          <p:cNvSpPr/>
          <p:nvPr/>
        </p:nvSpPr>
        <p:spPr>
          <a:xfrm>
            <a:off x="0" y="940904"/>
            <a:ext cx="12192000" cy="424070"/>
          </a:xfrm>
          <a:prstGeom prst="rect">
            <a:avLst/>
          </a:prstGeom>
          <a:gradFill flip="none" rotWithShape="1">
            <a:gsLst>
              <a:gs pos="0">
                <a:schemeClr val="bg1"/>
              </a:gs>
              <a:gs pos="74000">
                <a:schemeClr val="bg2">
                  <a:lumMod val="50000"/>
                </a:schemeClr>
              </a:gs>
              <a:gs pos="29000">
                <a:srgbClr val="CECECE"/>
              </a:gs>
              <a:gs pos="89000">
                <a:schemeClr val="bg1">
                  <a:lumMod val="65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Ελεύθερη σχεδίαση: Σχήμα 6">
            <a:extLst>
              <a:ext uri="{FF2B5EF4-FFF2-40B4-BE49-F238E27FC236}">
                <a16:creationId xmlns:a16="http://schemas.microsoft.com/office/drawing/2014/main" id="{CB15168D-8149-4CD3-8C89-4FE5AE92FC77}"/>
              </a:ext>
            </a:extLst>
          </p:cNvPr>
          <p:cNvSpPr/>
          <p:nvPr/>
        </p:nvSpPr>
        <p:spPr>
          <a:xfrm>
            <a:off x="583324" y="388917"/>
            <a:ext cx="1437407" cy="1497496"/>
          </a:xfrm>
          <a:custGeom>
            <a:avLst/>
            <a:gdLst>
              <a:gd name="connsiteX0" fmla="*/ 701911 w 1437407"/>
              <a:gd name="connsiteY0" fmla="*/ 0 h 1497496"/>
              <a:gd name="connsiteX1" fmla="*/ 1437407 w 1437407"/>
              <a:gd name="connsiteY1" fmla="*/ 748748 h 1497496"/>
              <a:gd name="connsiteX2" fmla="*/ 701911 w 1437407"/>
              <a:gd name="connsiteY2" fmla="*/ 1497496 h 1497496"/>
              <a:gd name="connsiteX3" fmla="*/ 24214 w 1437407"/>
              <a:gd name="connsiteY3" fmla="*/ 1040195 h 1497496"/>
              <a:gd name="connsiteX4" fmla="*/ 0 w 1437407"/>
              <a:gd name="connsiteY4" fmla="*/ 960783 h 1497496"/>
              <a:gd name="connsiteX5" fmla="*/ 396452 w 1437407"/>
              <a:gd name="connsiteY5" fmla="*/ 960783 h 1497496"/>
              <a:gd name="connsiteX6" fmla="*/ 396969 w 1437407"/>
              <a:gd name="connsiteY6" fmla="*/ 961769 h 1497496"/>
              <a:gd name="connsiteX7" fmla="*/ 701911 w 1437407"/>
              <a:gd name="connsiteY7" fmla="*/ 1129748 h 1497496"/>
              <a:gd name="connsiteX8" fmla="*/ 1069659 w 1437407"/>
              <a:gd name="connsiteY8" fmla="*/ 748748 h 1497496"/>
              <a:gd name="connsiteX9" fmla="*/ 701911 w 1437407"/>
              <a:gd name="connsiteY9" fmla="*/ 367748 h 1497496"/>
              <a:gd name="connsiteX10" fmla="*/ 396969 w 1437407"/>
              <a:gd name="connsiteY10" fmla="*/ 535728 h 1497496"/>
              <a:gd name="connsiteX11" fmla="*/ 396452 w 1437407"/>
              <a:gd name="connsiteY11" fmla="*/ 536713 h 1497496"/>
              <a:gd name="connsiteX12" fmla="*/ 0 w 1437407"/>
              <a:gd name="connsiteY12" fmla="*/ 536713 h 1497496"/>
              <a:gd name="connsiteX13" fmla="*/ 24214 w 1437407"/>
              <a:gd name="connsiteY13" fmla="*/ 457302 h 1497496"/>
              <a:gd name="connsiteX14" fmla="*/ 701911 w 1437407"/>
              <a:gd name="connsiteY14" fmla="*/ 0 h 149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407" h="1497496">
                <a:moveTo>
                  <a:pt x="701911" y="0"/>
                </a:moveTo>
                <a:cubicBezTo>
                  <a:pt x="1108114" y="0"/>
                  <a:pt x="1437407" y="335226"/>
                  <a:pt x="1437407" y="748748"/>
                </a:cubicBezTo>
                <a:cubicBezTo>
                  <a:pt x="1437407" y="1162270"/>
                  <a:pt x="1108114" y="1497496"/>
                  <a:pt x="701911" y="1497496"/>
                </a:cubicBezTo>
                <a:cubicBezTo>
                  <a:pt x="397259" y="1497496"/>
                  <a:pt x="135868" y="1308931"/>
                  <a:pt x="24214" y="1040195"/>
                </a:cubicBezTo>
                <a:lnTo>
                  <a:pt x="0" y="960783"/>
                </a:lnTo>
                <a:lnTo>
                  <a:pt x="396452" y="960783"/>
                </a:lnTo>
                <a:lnTo>
                  <a:pt x="396969" y="961769"/>
                </a:lnTo>
                <a:cubicBezTo>
                  <a:pt x="463055" y="1063115"/>
                  <a:pt x="574972" y="1129748"/>
                  <a:pt x="701911" y="1129748"/>
                </a:cubicBezTo>
                <a:cubicBezTo>
                  <a:pt x="905013" y="1129748"/>
                  <a:pt x="1069659" y="959168"/>
                  <a:pt x="1069659" y="748748"/>
                </a:cubicBezTo>
                <a:cubicBezTo>
                  <a:pt x="1069659" y="538328"/>
                  <a:pt x="905013" y="367748"/>
                  <a:pt x="701911" y="367748"/>
                </a:cubicBezTo>
                <a:cubicBezTo>
                  <a:pt x="574972" y="367748"/>
                  <a:pt x="463055" y="434381"/>
                  <a:pt x="396969" y="535728"/>
                </a:cubicBezTo>
                <a:lnTo>
                  <a:pt x="396452" y="536713"/>
                </a:lnTo>
                <a:lnTo>
                  <a:pt x="0" y="536713"/>
                </a:lnTo>
                <a:lnTo>
                  <a:pt x="24214" y="457302"/>
                </a:lnTo>
                <a:cubicBezTo>
                  <a:pt x="135868" y="188565"/>
                  <a:pt x="397259" y="0"/>
                  <a:pt x="70191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grpSp>
        <p:nvGrpSpPr>
          <p:cNvPr id="20" name="Ομάδα 19">
            <a:extLst>
              <a:ext uri="{FF2B5EF4-FFF2-40B4-BE49-F238E27FC236}">
                <a16:creationId xmlns:a16="http://schemas.microsoft.com/office/drawing/2014/main" id="{EB6AB42F-9D9F-437D-B4A2-2EADF9A203AB}"/>
              </a:ext>
            </a:extLst>
          </p:cNvPr>
          <p:cNvGrpSpPr/>
          <p:nvPr/>
        </p:nvGrpSpPr>
        <p:grpSpPr>
          <a:xfrm>
            <a:off x="1171732" y="1909359"/>
            <a:ext cx="96698" cy="1710857"/>
            <a:chOff x="2867834" y="1942106"/>
            <a:chExt cx="96698" cy="1710857"/>
          </a:xfrm>
          <a:solidFill>
            <a:schemeClr val="accent4"/>
          </a:solidFill>
        </p:grpSpPr>
        <p:sp>
          <p:nvSpPr>
            <p:cNvPr id="8" name="Οβάλ 7">
              <a:extLst>
                <a:ext uri="{FF2B5EF4-FFF2-40B4-BE49-F238E27FC236}">
                  <a16:creationId xmlns:a16="http://schemas.microsoft.com/office/drawing/2014/main" id="{423DDD3F-5C42-4A46-92C7-1D529E31EFD1}"/>
                </a:ext>
              </a:extLst>
            </p:cNvPr>
            <p:cNvSpPr/>
            <p:nvPr/>
          </p:nvSpPr>
          <p:spPr>
            <a:xfrm>
              <a:off x="2873092" y="194210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βάλ 12">
              <a:extLst>
                <a:ext uri="{FF2B5EF4-FFF2-40B4-BE49-F238E27FC236}">
                  <a16:creationId xmlns:a16="http://schemas.microsoft.com/office/drawing/2014/main" id="{AC811330-265B-4317-B84B-51F38EF0D645}"/>
                </a:ext>
              </a:extLst>
            </p:cNvPr>
            <p:cNvSpPr/>
            <p:nvPr/>
          </p:nvSpPr>
          <p:spPr>
            <a:xfrm>
              <a:off x="2873092" y="217345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βάλ 13">
              <a:extLst>
                <a:ext uri="{FF2B5EF4-FFF2-40B4-BE49-F238E27FC236}">
                  <a16:creationId xmlns:a16="http://schemas.microsoft.com/office/drawing/2014/main" id="{5BFC4A1A-06B5-4793-A46D-CE78F1D99E01}"/>
                </a:ext>
              </a:extLst>
            </p:cNvPr>
            <p:cNvSpPr/>
            <p:nvPr/>
          </p:nvSpPr>
          <p:spPr>
            <a:xfrm>
              <a:off x="2873092" y="240479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5" name="Οβάλ 14">
              <a:extLst>
                <a:ext uri="{FF2B5EF4-FFF2-40B4-BE49-F238E27FC236}">
                  <a16:creationId xmlns:a16="http://schemas.microsoft.com/office/drawing/2014/main" id="{7BCD86A8-A95A-422B-BCE5-BD22F4BFEADE}"/>
                </a:ext>
              </a:extLst>
            </p:cNvPr>
            <p:cNvSpPr/>
            <p:nvPr/>
          </p:nvSpPr>
          <p:spPr>
            <a:xfrm>
              <a:off x="2873092" y="263614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Οβάλ 15">
              <a:extLst>
                <a:ext uri="{FF2B5EF4-FFF2-40B4-BE49-F238E27FC236}">
                  <a16:creationId xmlns:a16="http://schemas.microsoft.com/office/drawing/2014/main" id="{E70D6091-1F24-453F-A2D5-F679A5E9186F}"/>
                </a:ext>
              </a:extLst>
            </p:cNvPr>
            <p:cNvSpPr/>
            <p:nvPr/>
          </p:nvSpPr>
          <p:spPr>
            <a:xfrm>
              <a:off x="2873092" y="286748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Οβάλ 16">
              <a:extLst>
                <a:ext uri="{FF2B5EF4-FFF2-40B4-BE49-F238E27FC236}">
                  <a16:creationId xmlns:a16="http://schemas.microsoft.com/office/drawing/2014/main" id="{5B08C152-E1B4-4CB3-9FFD-B6BA508D258A}"/>
                </a:ext>
              </a:extLst>
            </p:cNvPr>
            <p:cNvSpPr/>
            <p:nvPr/>
          </p:nvSpPr>
          <p:spPr>
            <a:xfrm>
              <a:off x="2873092" y="309883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βάλ 17">
              <a:extLst>
                <a:ext uri="{FF2B5EF4-FFF2-40B4-BE49-F238E27FC236}">
                  <a16:creationId xmlns:a16="http://schemas.microsoft.com/office/drawing/2014/main" id="{4F79589E-E2BF-4FD0-A083-4BE4AE4147CD}"/>
                </a:ext>
              </a:extLst>
            </p:cNvPr>
            <p:cNvSpPr/>
            <p:nvPr/>
          </p:nvSpPr>
          <p:spPr>
            <a:xfrm>
              <a:off x="2873092" y="333017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Οβάλ 18">
              <a:extLst>
                <a:ext uri="{FF2B5EF4-FFF2-40B4-BE49-F238E27FC236}">
                  <a16:creationId xmlns:a16="http://schemas.microsoft.com/office/drawing/2014/main" id="{AE63725B-27B0-4372-8B0B-BDCEE7C1C272}"/>
                </a:ext>
              </a:extLst>
            </p:cNvPr>
            <p:cNvSpPr/>
            <p:nvPr/>
          </p:nvSpPr>
          <p:spPr>
            <a:xfrm>
              <a:off x="2867834" y="3561523"/>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1" name="Ορθογώνιο: Στρογγύλεμα γωνιών 20">
            <a:extLst>
              <a:ext uri="{FF2B5EF4-FFF2-40B4-BE49-F238E27FC236}">
                <a16:creationId xmlns:a16="http://schemas.microsoft.com/office/drawing/2014/main" id="{58EB7B0C-5261-4B2A-B03E-A3812CBF1932}"/>
              </a:ext>
            </a:extLst>
          </p:cNvPr>
          <p:cNvSpPr/>
          <p:nvPr/>
        </p:nvSpPr>
        <p:spPr>
          <a:xfrm rot="19518913">
            <a:off x="14707" y="4050105"/>
            <a:ext cx="2128345" cy="2154977"/>
          </a:xfrm>
          <a:prstGeom prst="roundRect">
            <a:avLst/>
          </a:prstGeom>
          <a:solidFill>
            <a:schemeClr val="accent4"/>
          </a:solidFill>
          <a:ln w="50800">
            <a:solidFill>
              <a:schemeClr val="bg1">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Οβάλ 21">
            <a:extLst>
              <a:ext uri="{FF2B5EF4-FFF2-40B4-BE49-F238E27FC236}">
                <a16:creationId xmlns:a16="http://schemas.microsoft.com/office/drawing/2014/main" id="{EF2296EF-8514-4F06-BB14-F67CBA47494E}"/>
              </a:ext>
            </a:extLst>
          </p:cNvPr>
          <p:cNvSpPr/>
          <p:nvPr/>
        </p:nvSpPr>
        <p:spPr>
          <a:xfrm>
            <a:off x="1161700" y="3890519"/>
            <a:ext cx="182880" cy="182880"/>
          </a:xfrm>
          <a:prstGeom prst="ellipse">
            <a:avLst/>
          </a:prstGeom>
          <a:gradFill>
            <a:gsLst>
              <a:gs pos="0">
                <a:schemeClr val="tx1">
                  <a:lumMod val="75000"/>
                  <a:lumOff val="25000"/>
                </a:schemeClr>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8" name="Ελεύθερη σχεδίαση: Σχήμα 77">
            <a:extLst>
              <a:ext uri="{FF2B5EF4-FFF2-40B4-BE49-F238E27FC236}">
                <a16:creationId xmlns:a16="http://schemas.microsoft.com/office/drawing/2014/main" id="{964734AA-1CC2-43EC-9206-096065A63918}"/>
              </a:ext>
            </a:extLst>
          </p:cNvPr>
          <p:cNvSpPr/>
          <p:nvPr/>
        </p:nvSpPr>
        <p:spPr>
          <a:xfrm>
            <a:off x="5412662" y="388917"/>
            <a:ext cx="1437407" cy="1497496"/>
          </a:xfrm>
          <a:custGeom>
            <a:avLst/>
            <a:gdLst>
              <a:gd name="connsiteX0" fmla="*/ 701911 w 1437407"/>
              <a:gd name="connsiteY0" fmla="*/ 0 h 1497496"/>
              <a:gd name="connsiteX1" fmla="*/ 1437407 w 1437407"/>
              <a:gd name="connsiteY1" fmla="*/ 748748 h 1497496"/>
              <a:gd name="connsiteX2" fmla="*/ 701911 w 1437407"/>
              <a:gd name="connsiteY2" fmla="*/ 1497496 h 1497496"/>
              <a:gd name="connsiteX3" fmla="*/ 24214 w 1437407"/>
              <a:gd name="connsiteY3" fmla="*/ 1040195 h 1497496"/>
              <a:gd name="connsiteX4" fmla="*/ 0 w 1437407"/>
              <a:gd name="connsiteY4" fmla="*/ 960783 h 1497496"/>
              <a:gd name="connsiteX5" fmla="*/ 396452 w 1437407"/>
              <a:gd name="connsiteY5" fmla="*/ 960783 h 1497496"/>
              <a:gd name="connsiteX6" fmla="*/ 396969 w 1437407"/>
              <a:gd name="connsiteY6" fmla="*/ 961769 h 1497496"/>
              <a:gd name="connsiteX7" fmla="*/ 701911 w 1437407"/>
              <a:gd name="connsiteY7" fmla="*/ 1129748 h 1497496"/>
              <a:gd name="connsiteX8" fmla="*/ 1069659 w 1437407"/>
              <a:gd name="connsiteY8" fmla="*/ 748748 h 1497496"/>
              <a:gd name="connsiteX9" fmla="*/ 701911 w 1437407"/>
              <a:gd name="connsiteY9" fmla="*/ 367748 h 1497496"/>
              <a:gd name="connsiteX10" fmla="*/ 396969 w 1437407"/>
              <a:gd name="connsiteY10" fmla="*/ 535728 h 1497496"/>
              <a:gd name="connsiteX11" fmla="*/ 396452 w 1437407"/>
              <a:gd name="connsiteY11" fmla="*/ 536713 h 1497496"/>
              <a:gd name="connsiteX12" fmla="*/ 0 w 1437407"/>
              <a:gd name="connsiteY12" fmla="*/ 536713 h 1497496"/>
              <a:gd name="connsiteX13" fmla="*/ 24214 w 1437407"/>
              <a:gd name="connsiteY13" fmla="*/ 457302 h 1497496"/>
              <a:gd name="connsiteX14" fmla="*/ 701911 w 1437407"/>
              <a:gd name="connsiteY14" fmla="*/ 0 h 149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407" h="1497496">
                <a:moveTo>
                  <a:pt x="701911" y="0"/>
                </a:moveTo>
                <a:cubicBezTo>
                  <a:pt x="1108114" y="0"/>
                  <a:pt x="1437407" y="335226"/>
                  <a:pt x="1437407" y="748748"/>
                </a:cubicBezTo>
                <a:cubicBezTo>
                  <a:pt x="1437407" y="1162270"/>
                  <a:pt x="1108114" y="1497496"/>
                  <a:pt x="701911" y="1497496"/>
                </a:cubicBezTo>
                <a:cubicBezTo>
                  <a:pt x="397259" y="1497496"/>
                  <a:pt x="135868" y="1308931"/>
                  <a:pt x="24214" y="1040195"/>
                </a:cubicBezTo>
                <a:lnTo>
                  <a:pt x="0" y="960783"/>
                </a:lnTo>
                <a:lnTo>
                  <a:pt x="396452" y="960783"/>
                </a:lnTo>
                <a:lnTo>
                  <a:pt x="396969" y="961769"/>
                </a:lnTo>
                <a:cubicBezTo>
                  <a:pt x="463055" y="1063115"/>
                  <a:pt x="574972" y="1129748"/>
                  <a:pt x="701911" y="1129748"/>
                </a:cubicBezTo>
                <a:cubicBezTo>
                  <a:pt x="905013" y="1129748"/>
                  <a:pt x="1069659" y="959168"/>
                  <a:pt x="1069659" y="748748"/>
                </a:cubicBezTo>
                <a:cubicBezTo>
                  <a:pt x="1069659" y="538328"/>
                  <a:pt x="905013" y="367748"/>
                  <a:pt x="701911" y="367748"/>
                </a:cubicBezTo>
                <a:cubicBezTo>
                  <a:pt x="574972" y="367748"/>
                  <a:pt x="463055" y="434381"/>
                  <a:pt x="396969" y="535728"/>
                </a:cubicBezTo>
                <a:lnTo>
                  <a:pt x="396452" y="536713"/>
                </a:lnTo>
                <a:lnTo>
                  <a:pt x="0" y="536713"/>
                </a:lnTo>
                <a:lnTo>
                  <a:pt x="24214" y="457302"/>
                </a:lnTo>
                <a:cubicBezTo>
                  <a:pt x="135868" y="188565"/>
                  <a:pt x="397259" y="0"/>
                  <a:pt x="701911" y="0"/>
                </a:cubicBezTo>
                <a:close/>
              </a:path>
            </a:pathLst>
          </a:cu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grpSp>
        <p:nvGrpSpPr>
          <p:cNvPr id="79" name="Ομάδα 78">
            <a:extLst>
              <a:ext uri="{FF2B5EF4-FFF2-40B4-BE49-F238E27FC236}">
                <a16:creationId xmlns:a16="http://schemas.microsoft.com/office/drawing/2014/main" id="{7E425127-EC05-4407-89F6-5696C3B2A1EA}"/>
              </a:ext>
            </a:extLst>
          </p:cNvPr>
          <p:cNvGrpSpPr/>
          <p:nvPr/>
        </p:nvGrpSpPr>
        <p:grpSpPr>
          <a:xfrm>
            <a:off x="6036136" y="1994038"/>
            <a:ext cx="96698" cy="1710857"/>
            <a:chOff x="2867834" y="1942106"/>
            <a:chExt cx="96698" cy="1710857"/>
          </a:xfrm>
          <a:solidFill>
            <a:srgbClr val="6600CC"/>
          </a:solidFill>
        </p:grpSpPr>
        <p:sp>
          <p:nvSpPr>
            <p:cNvPr id="80" name="Οβάλ 79">
              <a:extLst>
                <a:ext uri="{FF2B5EF4-FFF2-40B4-BE49-F238E27FC236}">
                  <a16:creationId xmlns:a16="http://schemas.microsoft.com/office/drawing/2014/main" id="{5D34CCD6-3174-45D4-990D-5075CAB990F8}"/>
                </a:ext>
              </a:extLst>
            </p:cNvPr>
            <p:cNvSpPr/>
            <p:nvPr/>
          </p:nvSpPr>
          <p:spPr>
            <a:xfrm>
              <a:off x="2873092" y="194210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1" name="Οβάλ 80">
              <a:extLst>
                <a:ext uri="{FF2B5EF4-FFF2-40B4-BE49-F238E27FC236}">
                  <a16:creationId xmlns:a16="http://schemas.microsoft.com/office/drawing/2014/main" id="{04DB28F7-CCA2-407A-BEC2-49A9A25BF237}"/>
                </a:ext>
              </a:extLst>
            </p:cNvPr>
            <p:cNvSpPr/>
            <p:nvPr/>
          </p:nvSpPr>
          <p:spPr>
            <a:xfrm>
              <a:off x="2873092" y="217345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2" name="Οβάλ 81">
              <a:extLst>
                <a:ext uri="{FF2B5EF4-FFF2-40B4-BE49-F238E27FC236}">
                  <a16:creationId xmlns:a16="http://schemas.microsoft.com/office/drawing/2014/main" id="{FB6AB48D-FC89-4B9C-AB54-B3480A70BAB9}"/>
                </a:ext>
              </a:extLst>
            </p:cNvPr>
            <p:cNvSpPr/>
            <p:nvPr/>
          </p:nvSpPr>
          <p:spPr>
            <a:xfrm>
              <a:off x="2873092" y="240479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83" name="Οβάλ 82">
              <a:extLst>
                <a:ext uri="{FF2B5EF4-FFF2-40B4-BE49-F238E27FC236}">
                  <a16:creationId xmlns:a16="http://schemas.microsoft.com/office/drawing/2014/main" id="{AF190487-58B9-416C-A655-CDFF4C14A7CA}"/>
                </a:ext>
              </a:extLst>
            </p:cNvPr>
            <p:cNvSpPr/>
            <p:nvPr/>
          </p:nvSpPr>
          <p:spPr>
            <a:xfrm>
              <a:off x="2873092" y="263614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4" name="Οβάλ 83">
              <a:extLst>
                <a:ext uri="{FF2B5EF4-FFF2-40B4-BE49-F238E27FC236}">
                  <a16:creationId xmlns:a16="http://schemas.microsoft.com/office/drawing/2014/main" id="{CE5BCFBC-BCC7-4928-A6EB-1E143F1F8B22}"/>
                </a:ext>
              </a:extLst>
            </p:cNvPr>
            <p:cNvSpPr/>
            <p:nvPr/>
          </p:nvSpPr>
          <p:spPr>
            <a:xfrm>
              <a:off x="2873092" y="286748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5" name="Οβάλ 84">
              <a:extLst>
                <a:ext uri="{FF2B5EF4-FFF2-40B4-BE49-F238E27FC236}">
                  <a16:creationId xmlns:a16="http://schemas.microsoft.com/office/drawing/2014/main" id="{7CCCD8CD-F6A1-4AA6-93FA-8D893E9DDE12}"/>
                </a:ext>
              </a:extLst>
            </p:cNvPr>
            <p:cNvSpPr/>
            <p:nvPr/>
          </p:nvSpPr>
          <p:spPr>
            <a:xfrm>
              <a:off x="2873092" y="309883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6" name="Οβάλ 85">
              <a:extLst>
                <a:ext uri="{FF2B5EF4-FFF2-40B4-BE49-F238E27FC236}">
                  <a16:creationId xmlns:a16="http://schemas.microsoft.com/office/drawing/2014/main" id="{DD309ECD-BD19-4D56-8889-63F4ADA0EA88}"/>
                </a:ext>
              </a:extLst>
            </p:cNvPr>
            <p:cNvSpPr/>
            <p:nvPr/>
          </p:nvSpPr>
          <p:spPr>
            <a:xfrm>
              <a:off x="2873092" y="333017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7" name="Οβάλ 86">
              <a:extLst>
                <a:ext uri="{FF2B5EF4-FFF2-40B4-BE49-F238E27FC236}">
                  <a16:creationId xmlns:a16="http://schemas.microsoft.com/office/drawing/2014/main" id="{E46B7420-1A3C-46F8-B078-2B019747D050}"/>
                </a:ext>
              </a:extLst>
            </p:cNvPr>
            <p:cNvSpPr/>
            <p:nvPr/>
          </p:nvSpPr>
          <p:spPr>
            <a:xfrm>
              <a:off x="2867834" y="3561523"/>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88" name="Ορθογώνιο: Στρογγύλεμα γωνιών 87">
            <a:extLst>
              <a:ext uri="{FF2B5EF4-FFF2-40B4-BE49-F238E27FC236}">
                <a16:creationId xmlns:a16="http://schemas.microsoft.com/office/drawing/2014/main" id="{FD3AF3F7-E23F-4FDD-BFBF-F5A8E9B64C10}"/>
              </a:ext>
            </a:extLst>
          </p:cNvPr>
          <p:cNvSpPr/>
          <p:nvPr/>
        </p:nvSpPr>
        <p:spPr>
          <a:xfrm rot="3508030">
            <a:off x="4467388" y="3891241"/>
            <a:ext cx="2732144" cy="2657467"/>
          </a:xfrm>
          <a:prstGeom prst="roundRect">
            <a:avLst/>
          </a:prstGeom>
          <a:solidFill>
            <a:srgbClr val="6600CC"/>
          </a:solidFill>
          <a:ln w="31750">
            <a:solidFill>
              <a:schemeClr val="bg1">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90" name="Ομάδα 89">
            <a:extLst>
              <a:ext uri="{FF2B5EF4-FFF2-40B4-BE49-F238E27FC236}">
                <a16:creationId xmlns:a16="http://schemas.microsoft.com/office/drawing/2014/main" id="{FD44EFD9-CAD5-4113-B37C-C6DB670FCC05}"/>
              </a:ext>
            </a:extLst>
          </p:cNvPr>
          <p:cNvGrpSpPr/>
          <p:nvPr/>
        </p:nvGrpSpPr>
        <p:grpSpPr>
          <a:xfrm>
            <a:off x="8636159" y="1947696"/>
            <a:ext cx="96698" cy="1710857"/>
            <a:chOff x="2867834" y="1942106"/>
            <a:chExt cx="96698" cy="1710857"/>
          </a:xfrm>
          <a:solidFill>
            <a:srgbClr val="000066"/>
          </a:solidFill>
        </p:grpSpPr>
        <p:sp>
          <p:nvSpPr>
            <p:cNvPr id="91" name="Οβάλ 90">
              <a:extLst>
                <a:ext uri="{FF2B5EF4-FFF2-40B4-BE49-F238E27FC236}">
                  <a16:creationId xmlns:a16="http://schemas.microsoft.com/office/drawing/2014/main" id="{FE02CF1F-918E-47E1-886C-77F2DCFCA002}"/>
                </a:ext>
              </a:extLst>
            </p:cNvPr>
            <p:cNvSpPr/>
            <p:nvPr/>
          </p:nvSpPr>
          <p:spPr>
            <a:xfrm>
              <a:off x="2873092" y="194210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2" name="Οβάλ 91">
              <a:extLst>
                <a:ext uri="{FF2B5EF4-FFF2-40B4-BE49-F238E27FC236}">
                  <a16:creationId xmlns:a16="http://schemas.microsoft.com/office/drawing/2014/main" id="{7F833A27-386F-403F-903A-06B9FF4B940E}"/>
                </a:ext>
              </a:extLst>
            </p:cNvPr>
            <p:cNvSpPr/>
            <p:nvPr/>
          </p:nvSpPr>
          <p:spPr>
            <a:xfrm>
              <a:off x="2873092" y="217345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3" name="Οβάλ 92">
              <a:extLst>
                <a:ext uri="{FF2B5EF4-FFF2-40B4-BE49-F238E27FC236}">
                  <a16:creationId xmlns:a16="http://schemas.microsoft.com/office/drawing/2014/main" id="{03CBCF0D-5381-421C-9987-91DCE215DC7C}"/>
                </a:ext>
              </a:extLst>
            </p:cNvPr>
            <p:cNvSpPr/>
            <p:nvPr/>
          </p:nvSpPr>
          <p:spPr>
            <a:xfrm>
              <a:off x="2873092" y="240479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94" name="Οβάλ 93">
              <a:extLst>
                <a:ext uri="{FF2B5EF4-FFF2-40B4-BE49-F238E27FC236}">
                  <a16:creationId xmlns:a16="http://schemas.microsoft.com/office/drawing/2014/main" id="{773B81C0-10EA-4C93-BBB2-E60A7E4B714B}"/>
                </a:ext>
              </a:extLst>
            </p:cNvPr>
            <p:cNvSpPr/>
            <p:nvPr/>
          </p:nvSpPr>
          <p:spPr>
            <a:xfrm>
              <a:off x="2873092" y="263614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5" name="Οβάλ 94">
              <a:extLst>
                <a:ext uri="{FF2B5EF4-FFF2-40B4-BE49-F238E27FC236}">
                  <a16:creationId xmlns:a16="http://schemas.microsoft.com/office/drawing/2014/main" id="{5C813EDC-74A3-4D37-B350-E74430584B78}"/>
                </a:ext>
              </a:extLst>
            </p:cNvPr>
            <p:cNvSpPr/>
            <p:nvPr/>
          </p:nvSpPr>
          <p:spPr>
            <a:xfrm>
              <a:off x="2873092" y="286748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6" name="Οβάλ 95">
              <a:extLst>
                <a:ext uri="{FF2B5EF4-FFF2-40B4-BE49-F238E27FC236}">
                  <a16:creationId xmlns:a16="http://schemas.microsoft.com/office/drawing/2014/main" id="{13DC17AD-F36B-4DF6-B1D9-BEF3C8CB90DA}"/>
                </a:ext>
              </a:extLst>
            </p:cNvPr>
            <p:cNvSpPr/>
            <p:nvPr/>
          </p:nvSpPr>
          <p:spPr>
            <a:xfrm>
              <a:off x="2873092" y="309883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7" name="Οβάλ 96">
              <a:extLst>
                <a:ext uri="{FF2B5EF4-FFF2-40B4-BE49-F238E27FC236}">
                  <a16:creationId xmlns:a16="http://schemas.microsoft.com/office/drawing/2014/main" id="{5894444A-E8DF-452D-8823-66CC84178CF9}"/>
                </a:ext>
              </a:extLst>
            </p:cNvPr>
            <p:cNvSpPr/>
            <p:nvPr/>
          </p:nvSpPr>
          <p:spPr>
            <a:xfrm>
              <a:off x="2873092" y="333017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8" name="Οβάλ 97">
              <a:extLst>
                <a:ext uri="{FF2B5EF4-FFF2-40B4-BE49-F238E27FC236}">
                  <a16:creationId xmlns:a16="http://schemas.microsoft.com/office/drawing/2014/main" id="{11BAC298-678B-46A1-98FC-A038C06A8432}"/>
                </a:ext>
              </a:extLst>
            </p:cNvPr>
            <p:cNvSpPr/>
            <p:nvPr/>
          </p:nvSpPr>
          <p:spPr>
            <a:xfrm>
              <a:off x="2867834" y="3561523"/>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00" name="Ελεύθερη σχεδίαση: Σχήμα 99">
            <a:extLst>
              <a:ext uri="{FF2B5EF4-FFF2-40B4-BE49-F238E27FC236}">
                <a16:creationId xmlns:a16="http://schemas.microsoft.com/office/drawing/2014/main" id="{0262A7E3-2C92-471E-A516-3EAD33BC2DBC}"/>
              </a:ext>
            </a:extLst>
          </p:cNvPr>
          <p:cNvSpPr/>
          <p:nvPr/>
        </p:nvSpPr>
        <p:spPr>
          <a:xfrm flipH="1">
            <a:off x="10467045" y="404191"/>
            <a:ext cx="1437407" cy="1497496"/>
          </a:xfrm>
          <a:custGeom>
            <a:avLst/>
            <a:gdLst>
              <a:gd name="connsiteX0" fmla="*/ 701911 w 1437407"/>
              <a:gd name="connsiteY0" fmla="*/ 0 h 1497496"/>
              <a:gd name="connsiteX1" fmla="*/ 1437407 w 1437407"/>
              <a:gd name="connsiteY1" fmla="*/ 748748 h 1497496"/>
              <a:gd name="connsiteX2" fmla="*/ 701911 w 1437407"/>
              <a:gd name="connsiteY2" fmla="*/ 1497496 h 1497496"/>
              <a:gd name="connsiteX3" fmla="*/ 24214 w 1437407"/>
              <a:gd name="connsiteY3" fmla="*/ 1040195 h 1497496"/>
              <a:gd name="connsiteX4" fmla="*/ 0 w 1437407"/>
              <a:gd name="connsiteY4" fmla="*/ 960783 h 1497496"/>
              <a:gd name="connsiteX5" fmla="*/ 396452 w 1437407"/>
              <a:gd name="connsiteY5" fmla="*/ 960783 h 1497496"/>
              <a:gd name="connsiteX6" fmla="*/ 396969 w 1437407"/>
              <a:gd name="connsiteY6" fmla="*/ 961769 h 1497496"/>
              <a:gd name="connsiteX7" fmla="*/ 701911 w 1437407"/>
              <a:gd name="connsiteY7" fmla="*/ 1129748 h 1497496"/>
              <a:gd name="connsiteX8" fmla="*/ 1069659 w 1437407"/>
              <a:gd name="connsiteY8" fmla="*/ 748748 h 1497496"/>
              <a:gd name="connsiteX9" fmla="*/ 701911 w 1437407"/>
              <a:gd name="connsiteY9" fmla="*/ 367748 h 1497496"/>
              <a:gd name="connsiteX10" fmla="*/ 396969 w 1437407"/>
              <a:gd name="connsiteY10" fmla="*/ 535728 h 1497496"/>
              <a:gd name="connsiteX11" fmla="*/ 396452 w 1437407"/>
              <a:gd name="connsiteY11" fmla="*/ 536713 h 1497496"/>
              <a:gd name="connsiteX12" fmla="*/ 0 w 1437407"/>
              <a:gd name="connsiteY12" fmla="*/ 536713 h 1497496"/>
              <a:gd name="connsiteX13" fmla="*/ 24214 w 1437407"/>
              <a:gd name="connsiteY13" fmla="*/ 457302 h 1497496"/>
              <a:gd name="connsiteX14" fmla="*/ 701911 w 1437407"/>
              <a:gd name="connsiteY14" fmla="*/ 0 h 149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407" h="1497496">
                <a:moveTo>
                  <a:pt x="701911" y="0"/>
                </a:moveTo>
                <a:cubicBezTo>
                  <a:pt x="1108114" y="0"/>
                  <a:pt x="1437407" y="335226"/>
                  <a:pt x="1437407" y="748748"/>
                </a:cubicBezTo>
                <a:cubicBezTo>
                  <a:pt x="1437407" y="1162270"/>
                  <a:pt x="1108114" y="1497496"/>
                  <a:pt x="701911" y="1497496"/>
                </a:cubicBezTo>
                <a:cubicBezTo>
                  <a:pt x="397259" y="1497496"/>
                  <a:pt x="135868" y="1308931"/>
                  <a:pt x="24214" y="1040195"/>
                </a:cubicBezTo>
                <a:lnTo>
                  <a:pt x="0" y="960783"/>
                </a:lnTo>
                <a:lnTo>
                  <a:pt x="396452" y="960783"/>
                </a:lnTo>
                <a:lnTo>
                  <a:pt x="396969" y="961769"/>
                </a:lnTo>
                <a:cubicBezTo>
                  <a:pt x="463055" y="1063115"/>
                  <a:pt x="574972" y="1129748"/>
                  <a:pt x="701911" y="1129748"/>
                </a:cubicBezTo>
                <a:cubicBezTo>
                  <a:pt x="905013" y="1129748"/>
                  <a:pt x="1069659" y="959168"/>
                  <a:pt x="1069659" y="748748"/>
                </a:cubicBezTo>
                <a:cubicBezTo>
                  <a:pt x="1069659" y="538328"/>
                  <a:pt x="905013" y="367748"/>
                  <a:pt x="701911" y="367748"/>
                </a:cubicBezTo>
                <a:cubicBezTo>
                  <a:pt x="574972" y="367748"/>
                  <a:pt x="463055" y="434381"/>
                  <a:pt x="396969" y="535728"/>
                </a:cubicBezTo>
                <a:lnTo>
                  <a:pt x="396452" y="536713"/>
                </a:lnTo>
                <a:lnTo>
                  <a:pt x="0" y="536713"/>
                </a:lnTo>
                <a:lnTo>
                  <a:pt x="24214" y="457302"/>
                </a:lnTo>
                <a:cubicBezTo>
                  <a:pt x="135868" y="188565"/>
                  <a:pt x="397259" y="0"/>
                  <a:pt x="701911" y="0"/>
                </a:cubicBezTo>
                <a:close/>
              </a:path>
            </a:pathLst>
          </a:cu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grpSp>
        <p:nvGrpSpPr>
          <p:cNvPr id="101" name="Ομάδα 100">
            <a:extLst>
              <a:ext uri="{FF2B5EF4-FFF2-40B4-BE49-F238E27FC236}">
                <a16:creationId xmlns:a16="http://schemas.microsoft.com/office/drawing/2014/main" id="{0E085094-3D78-4800-A9F5-65348D1D7CCB}"/>
              </a:ext>
            </a:extLst>
          </p:cNvPr>
          <p:cNvGrpSpPr/>
          <p:nvPr/>
        </p:nvGrpSpPr>
        <p:grpSpPr>
          <a:xfrm>
            <a:off x="11132389" y="2042590"/>
            <a:ext cx="96698" cy="1710857"/>
            <a:chOff x="2867834" y="1942106"/>
            <a:chExt cx="96698" cy="1710857"/>
          </a:xfrm>
          <a:solidFill>
            <a:srgbClr val="FF0066"/>
          </a:solidFill>
        </p:grpSpPr>
        <p:sp>
          <p:nvSpPr>
            <p:cNvPr id="102" name="Οβάλ 101">
              <a:extLst>
                <a:ext uri="{FF2B5EF4-FFF2-40B4-BE49-F238E27FC236}">
                  <a16:creationId xmlns:a16="http://schemas.microsoft.com/office/drawing/2014/main" id="{2DB14E6C-6822-4A5D-9D31-C77766300A67}"/>
                </a:ext>
              </a:extLst>
            </p:cNvPr>
            <p:cNvSpPr/>
            <p:nvPr/>
          </p:nvSpPr>
          <p:spPr>
            <a:xfrm>
              <a:off x="2873092" y="194210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3" name="Οβάλ 102">
              <a:extLst>
                <a:ext uri="{FF2B5EF4-FFF2-40B4-BE49-F238E27FC236}">
                  <a16:creationId xmlns:a16="http://schemas.microsoft.com/office/drawing/2014/main" id="{A94997AF-0CA9-4874-B066-92F0FC2D5C2F}"/>
                </a:ext>
              </a:extLst>
            </p:cNvPr>
            <p:cNvSpPr/>
            <p:nvPr/>
          </p:nvSpPr>
          <p:spPr>
            <a:xfrm>
              <a:off x="2873092" y="217345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4" name="Οβάλ 103">
              <a:extLst>
                <a:ext uri="{FF2B5EF4-FFF2-40B4-BE49-F238E27FC236}">
                  <a16:creationId xmlns:a16="http://schemas.microsoft.com/office/drawing/2014/main" id="{CCBF2E2B-AAF6-4162-AE6F-532B551FB0B0}"/>
                </a:ext>
              </a:extLst>
            </p:cNvPr>
            <p:cNvSpPr/>
            <p:nvPr/>
          </p:nvSpPr>
          <p:spPr>
            <a:xfrm>
              <a:off x="2873092" y="240479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05" name="Οβάλ 104">
              <a:extLst>
                <a:ext uri="{FF2B5EF4-FFF2-40B4-BE49-F238E27FC236}">
                  <a16:creationId xmlns:a16="http://schemas.microsoft.com/office/drawing/2014/main" id="{BE2E50BE-13DE-46A5-9C4A-6EB8C03C016D}"/>
                </a:ext>
              </a:extLst>
            </p:cNvPr>
            <p:cNvSpPr/>
            <p:nvPr/>
          </p:nvSpPr>
          <p:spPr>
            <a:xfrm>
              <a:off x="2873092" y="263614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6" name="Οβάλ 105">
              <a:extLst>
                <a:ext uri="{FF2B5EF4-FFF2-40B4-BE49-F238E27FC236}">
                  <a16:creationId xmlns:a16="http://schemas.microsoft.com/office/drawing/2014/main" id="{3C109404-E3A8-4B22-8080-CEBE1D33214A}"/>
                </a:ext>
              </a:extLst>
            </p:cNvPr>
            <p:cNvSpPr/>
            <p:nvPr/>
          </p:nvSpPr>
          <p:spPr>
            <a:xfrm>
              <a:off x="2873092" y="286748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7" name="Οβάλ 106">
              <a:extLst>
                <a:ext uri="{FF2B5EF4-FFF2-40B4-BE49-F238E27FC236}">
                  <a16:creationId xmlns:a16="http://schemas.microsoft.com/office/drawing/2014/main" id="{141B77C4-F2F8-4BFA-8EA6-68BADF0A2292}"/>
                </a:ext>
              </a:extLst>
            </p:cNvPr>
            <p:cNvSpPr/>
            <p:nvPr/>
          </p:nvSpPr>
          <p:spPr>
            <a:xfrm>
              <a:off x="2873092" y="309883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8" name="Οβάλ 107">
              <a:extLst>
                <a:ext uri="{FF2B5EF4-FFF2-40B4-BE49-F238E27FC236}">
                  <a16:creationId xmlns:a16="http://schemas.microsoft.com/office/drawing/2014/main" id="{888CBAFC-0ABF-4E0D-8657-E6D9E0817EE9}"/>
                </a:ext>
              </a:extLst>
            </p:cNvPr>
            <p:cNvSpPr/>
            <p:nvPr/>
          </p:nvSpPr>
          <p:spPr>
            <a:xfrm>
              <a:off x="2873092" y="333017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9" name="Οβάλ 108">
              <a:extLst>
                <a:ext uri="{FF2B5EF4-FFF2-40B4-BE49-F238E27FC236}">
                  <a16:creationId xmlns:a16="http://schemas.microsoft.com/office/drawing/2014/main" id="{E1D9C181-96F8-40B5-BD0C-EAD065561185}"/>
                </a:ext>
              </a:extLst>
            </p:cNvPr>
            <p:cNvSpPr/>
            <p:nvPr/>
          </p:nvSpPr>
          <p:spPr>
            <a:xfrm>
              <a:off x="2867834" y="3561523"/>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10" name="Ορθογώνιο: Στρογγύλεμα γωνιών 109">
            <a:extLst>
              <a:ext uri="{FF2B5EF4-FFF2-40B4-BE49-F238E27FC236}">
                <a16:creationId xmlns:a16="http://schemas.microsoft.com/office/drawing/2014/main" id="{EB80D8B3-A418-484B-89DA-4B8275D0DB72}"/>
              </a:ext>
            </a:extLst>
          </p:cNvPr>
          <p:cNvSpPr/>
          <p:nvPr/>
        </p:nvSpPr>
        <p:spPr>
          <a:xfrm rot="14336299">
            <a:off x="9408039" y="3956789"/>
            <a:ext cx="2826232" cy="2813448"/>
          </a:xfrm>
          <a:prstGeom prst="roundRect">
            <a:avLst/>
          </a:prstGeom>
          <a:solidFill>
            <a:srgbClr val="FF0066"/>
          </a:solidFill>
          <a:ln w="4762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1" name="Ελεύθερη σχεδίαση: Σχήμα 110">
            <a:extLst>
              <a:ext uri="{FF2B5EF4-FFF2-40B4-BE49-F238E27FC236}">
                <a16:creationId xmlns:a16="http://schemas.microsoft.com/office/drawing/2014/main" id="{B96EB4EE-6B65-48F0-9BAB-8BFA6240DFCC}"/>
              </a:ext>
            </a:extLst>
          </p:cNvPr>
          <p:cNvSpPr/>
          <p:nvPr/>
        </p:nvSpPr>
        <p:spPr>
          <a:xfrm flipH="1">
            <a:off x="2366478" y="417863"/>
            <a:ext cx="1437407" cy="1497496"/>
          </a:xfrm>
          <a:custGeom>
            <a:avLst/>
            <a:gdLst>
              <a:gd name="connsiteX0" fmla="*/ 701911 w 1437407"/>
              <a:gd name="connsiteY0" fmla="*/ 0 h 1497496"/>
              <a:gd name="connsiteX1" fmla="*/ 1437407 w 1437407"/>
              <a:gd name="connsiteY1" fmla="*/ 748748 h 1497496"/>
              <a:gd name="connsiteX2" fmla="*/ 701911 w 1437407"/>
              <a:gd name="connsiteY2" fmla="*/ 1497496 h 1497496"/>
              <a:gd name="connsiteX3" fmla="*/ 24214 w 1437407"/>
              <a:gd name="connsiteY3" fmla="*/ 1040195 h 1497496"/>
              <a:gd name="connsiteX4" fmla="*/ 0 w 1437407"/>
              <a:gd name="connsiteY4" fmla="*/ 960783 h 1497496"/>
              <a:gd name="connsiteX5" fmla="*/ 396452 w 1437407"/>
              <a:gd name="connsiteY5" fmla="*/ 960783 h 1497496"/>
              <a:gd name="connsiteX6" fmla="*/ 396969 w 1437407"/>
              <a:gd name="connsiteY6" fmla="*/ 961769 h 1497496"/>
              <a:gd name="connsiteX7" fmla="*/ 701911 w 1437407"/>
              <a:gd name="connsiteY7" fmla="*/ 1129748 h 1497496"/>
              <a:gd name="connsiteX8" fmla="*/ 1069659 w 1437407"/>
              <a:gd name="connsiteY8" fmla="*/ 748748 h 1497496"/>
              <a:gd name="connsiteX9" fmla="*/ 701911 w 1437407"/>
              <a:gd name="connsiteY9" fmla="*/ 367748 h 1497496"/>
              <a:gd name="connsiteX10" fmla="*/ 396969 w 1437407"/>
              <a:gd name="connsiteY10" fmla="*/ 535728 h 1497496"/>
              <a:gd name="connsiteX11" fmla="*/ 396452 w 1437407"/>
              <a:gd name="connsiteY11" fmla="*/ 536713 h 1497496"/>
              <a:gd name="connsiteX12" fmla="*/ 0 w 1437407"/>
              <a:gd name="connsiteY12" fmla="*/ 536713 h 1497496"/>
              <a:gd name="connsiteX13" fmla="*/ 24214 w 1437407"/>
              <a:gd name="connsiteY13" fmla="*/ 457302 h 1497496"/>
              <a:gd name="connsiteX14" fmla="*/ 701911 w 1437407"/>
              <a:gd name="connsiteY14" fmla="*/ 0 h 149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407" h="1497496">
                <a:moveTo>
                  <a:pt x="701911" y="0"/>
                </a:moveTo>
                <a:cubicBezTo>
                  <a:pt x="1108114" y="0"/>
                  <a:pt x="1437407" y="335226"/>
                  <a:pt x="1437407" y="748748"/>
                </a:cubicBezTo>
                <a:cubicBezTo>
                  <a:pt x="1437407" y="1162270"/>
                  <a:pt x="1108114" y="1497496"/>
                  <a:pt x="701911" y="1497496"/>
                </a:cubicBezTo>
                <a:cubicBezTo>
                  <a:pt x="397259" y="1497496"/>
                  <a:pt x="135868" y="1308931"/>
                  <a:pt x="24214" y="1040195"/>
                </a:cubicBezTo>
                <a:lnTo>
                  <a:pt x="0" y="960783"/>
                </a:lnTo>
                <a:lnTo>
                  <a:pt x="396452" y="960783"/>
                </a:lnTo>
                <a:lnTo>
                  <a:pt x="396969" y="961769"/>
                </a:lnTo>
                <a:cubicBezTo>
                  <a:pt x="463055" y="1063115"/>
                  <a:pt x="574972" y="1129748"/>
                  <a:pt x="701911" y="1129748"/>
                </a:cubicBezTo>
                <a:cubicBezTo>
                  <a:pt x="905013" y="1129748"/>
                  <a:pt x="1069659" y="959168"/>
                  <a:pt x="1069659" y="748748"/>
                </a:cubicBezTo>
                <a:cubicBezTo>
                  <a:pt x="1069659" y="538328"/>
                  <a:pt x="905013" y="367748"/>
                  <a:pt x="701911" y="367748"/>
                </a:cubicBezTo>
                <a:cubicBezTo>
                  <a:pt x="574972" y="367748"/>
                  <a:pt x="463055" y="434381"/>
                  <a:pt x="396969" y="535728"/>
                </a:cubicBezTo>
                <a:lnTo>
                  <a:pt x="396452" y="536713"/>
                </a:lnTo>
                <a:lnTo>
                  <a:pt x="0" y="536713"/>
                </a:lnTo>
                <a:lnTo>
                  <a:pt x="24214" y="457302"/>
                </a:lnTo>
                <a:cubicBezTo>
                  <a:pt x="135868" y="188565"/>
                  <a:pt x="397259" y="0"/>
                  <a:pt x="701911"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grpSp>
        <p:nvGrpSpPr>
          <p:cNvPr id="112" name="Ομάδα 111">
            <a:extLst>
              <a:ext uri="{FF2B5EF4-FFF2-40B4-BE49-F238E27FC236}">
                <a16:creationId xmlns:a16="http://schemas.microsoft.com/office/drawing/2014/main" id="{F3A0A618-7B0F-4DA1-800A-BCC4E88F6846}"/>
              </a:ext>
            </a:extLst>
          </p:cNvPr>
          <p:cNvGrpSpPr/>
          <p:nvPr/>
        </p:nvGrpSpPr>
        <p:grpSpPr>
          <a:xfrm>
            <a:off x="3060168" y="1926916"/>
            <a:ext cx="96698" cy="1710857"/>
            <a:chOff x="2867834" y="1942106"/>
            <a:chExt cx="96698" cy="1710857"/>
          </a:xfrm>
          <a:solidFill>
            <a:srgbClr val="FF0000"/>
          </a:solidFill>
        </p:grpSpPr>
        <p:sp>
          <p:nvSpPr>
            <p:cNvPr id="113" name="Οβάλ 112">
              <a:extLst>
                <a:ext uri="{FF2B5EF4-FFF2-40B4-BE49-F238E27FC236}">
                  <a16:creationId xmlns:a16="http://schemas.microsoft.com/office/drawing/2014/main" id="{53555A01-33F2-420A-905A-6D732F26D4D7}"/>
                </a:ext>
              </a:extLst>
            </p:cNvPr>
            <p:cNvSpPr/>
            <p:nvPr/>
          </p:nvSpPr>
          <p:spPr>
            <a:xfrm>
              <a:off x="2873092" y="194210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4" name="Οβάλ 113">
              <a:extLst>
                <a:ext uri="{FF2B5EF4-FFF2-40B4-BE49-F238E27FC236}">
                  <a16:creationId xmlns:a16="http://schemas.microsoft.com/office/drawing/2014/main" id="{CA98D04C-5117-4215-9D44-9ACD26F912A7}"/>
                </a:ext>
              </a:extLst>
            </p:cNvPr>
            <p:cNvSpPr/>
            <p:nvPr/>
          </p:nvSpPr>
          <p:spPr>
            <a:xfrm>
              <a:off x="2873092" y="217345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5" name="Οβάλ 114">
              <a:extLst>
                <a:ext uri="{FF2B5EF4-FFF2-40B4-BE49-F238E27FC236}">
                  <a16:creationId xmlns:a16="http://schemas.microsoft.com/office/drawing/2014/main" id="{AAA28799-EB0D-4A0E-AC40-E81EFE9A79E4}"/>
                </a:ext>
              </a:extLst>
            </p:cNvPr>
            <p:cNvSpPr/>
            <p:nvPr/>
          </p:nvSpPr>
          <p:spPr>
            <a:xfrm>
              <a:off x="2873092" y="240479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16" name="Οβάλ 115">
              <a:extLst>
                <a:ext uri="{FF2B5EF4-FFF2-40B4-BE49-F238E27FC236}">
                  <a16:creationId xmlns:a16="http://schemas.microsoft.com/office/drawing/2014/main" id="{A5FA5CF8-CD3E-468A-B658-5935D81CAF87}"/>
                </a:ext>
              </a:extLst>
            </p:cNvPr>
            <p:cNvSpPr/>
            <p:nvPr/>
          </p:nvSpPr>
          <p:spPr>
            <a:xfrm>
              <a:off x="2873092" y="263614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7" name="Οβάλ 116">
              <a:extLst>
                <a:ext uri="{FF2B5EF4-FFF2-40B4-BE49-F238E27FC236}">
                  <a16:creationId xmlns:a16="http://schemas.microsoft.com/office/drawing/2014/main" id="{907C521B-2E4C-4369-B6CF-135B70281AE0}"/>
                </a:ext>
              </a:extLst>
            </p:cNvPr>
            <p:cNvSpPr/>
            <p:nvPr/>
          </p:nvSpPr>
          <p:spPr>
            <a:xfrm>
              <a:off x="2873092" y="286748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8" name="Οβάλ 117">
              <a:extLst>
                <a:ext uri="{FF2B5EF4-FFF2-40B4-BE49-F238E27FC236}">
                  <a16:creationId xmlns:a16="http://schemas.microsoft.com/office/drawing/2014/main" id="{43CD209A-867E-48DF-8500-6CCD363C5A51}"/>
                </a:ext>
              </a:extLst>
            </p:cNvPr>
            <p:cNvSpPr/>
            <p:nvPr/>
          </p:nvSpPr>
          <p:spPr>
            <a:xfrm>
              <a:off x="2873092" y="309883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9" name="Οβάλ 118">
              <a:extLst>
                <a:ext uri="{FF2B5EF4-FFF2-40B4-BE49-F238E27FC236}">
                  <a16:creationId xmlns:a16="http://schemas.microsoft.com/office/drawing/2014/main" id="{134359E1-DA7B-4202-A1F1-CEA7C7C6F4E4}"/>
                </a:ext>
              </a:extLst>
            </p:cNvPr>
            <p:cNvSpPr/>
            <p:nvPr/>
          </p:nvSpPr>
          <p:spPr>
            <a:xfrm>
              <a:off x="2873092" y="333017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0" name="Οβάλ 119">
              <a:extLst>
                <a:ext uri="{FF2B5EF4-FFF2-40B4-BE49-F238E27FC236}">
                  <a16:creationId xmlns:a16="http://schemas.microsoft.com/office/drawing/2014/main" id="{41A6FA49-AE45-46A7-8658-2884CDD77FC5}"/>
                </a:ext>
              </a:extLst>
            </p:cNvPr>
            <p:cNvSpPr/>
            <p:nvPr/>
          </p:nvSpPr>
          <p:spPr>
            <a:xfrm>
              <a:off x="2867834" y="3561523"/>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21" name="Ορθογώνιο: Στρογγύλεμα γωνιών 120">
            <a:extLst>
              <a:ext uri="{FF2B5EF4-FFF2-40B4-BE49-F238E27FC236}">
                <a16:creationId xmlns:a16="http://schemas.microsoft.com/office/drawing/2014/main" id="{F2B8FCF5-72B1-4CED-8B85-1CDF15EEA78A}"/>
              </a:ext>
            </a:extLst>
          </p:cNvPr>
          <p:cNvSpPr/>
          <p:nvPr/>
        </p:nvSpPr>
        <p:spPr>
          <a:xfrm rot="18505439">
            <a:off x="2333949" y="3690485"/>
            <a:ext cx="2042786" cy="2374247"/>
          </a:xfrm>
          <a:prstGeom prst="roundRect">
            <a:avLst/>
          </a:prstGeom>
          <a:solidFill>
            <a:srgbClr val="FF0000"/>
          </a:solidFill>
          <a:ln w="50800">
            <a:solidFill>
              <a:schemeClr val="bg1">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4" name="Οβάλ 123">
            <a:extLst>
              <a:ext uri="{FF2B5EF4-FFF2-40B4-BE49-F238E27FC236}">
                <a16:creationId xmlns:a16="http://schemas.microsoft.com/office/drawing/2014/main" id="{622AB73B-ACB2-4AAA-B91A-CAFCA60FC635}"/>
              </a:ext>
            </a:extLst>
          </p:cNvPr>
          <p:cNvSpPr/>
          <p:nvPr/>
        </p:nvSpPr>
        <p:spPr>
          <a:xfrm>
            <a:off x="3033234" y="3616625"/>
            <a:ext cx="182880" cy="182880"/>
          </a:xfrm>
          <a:prstGeom prst="ellipse">
            <a:avLst/>
          </a:prstGeom>
          <a:gradFill>
            <a:gsLst>
              <a:gs pos="0">
                <a:schemeClr val="tx1">
                  <a:lumMod val="75000"/>
                  <a:lumOff val="25000"/>
                </a:schemeClr>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6" name="Οβάλ 125">
            <a:extLst>
              <a:ext uri="{FF2B5EF4-FFF2-40B4-BE49-F238E27FC236}">
                <a16:creationId xmlns:a16="http://schemas.microsoft.com/office/drawing/2014/main" id="{F3AA49F4-42D6-47F9-B473-D71FDA97C1E6}"/>
              </a:ext>
            </a:extLst>
          </p:cNvPr>
          <p:cNvSpPr/>
          <p:nvPr/>
        </p:nvSpPr>
        <p:spPr>
          <a:xfrm>
            <a:off x="6004560" y="3671903"/>
            <a:ext cx="182880" cy="182880"/>
          </a:xfrm>
          <a:prstGeom prst="ellipse">
            <a:avLst/>
          </a:prstGeom>
          <a:gradFill>
            <a:gsLst>
              <a:gs pos="0">
                <a:schemeClr val="tx1">
                  <a:lumMod val="75000"/>
                  <a:lumOff val="25000"/>
                </a:schemeClr>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7" name="Ελεύθερη σχεδίαση: Σχήμα 126">
            <a:extLst>
              <a:ext uri="{FF2B5EF4-FFF2-40B4-BE49-F238E27FC236}">
                <a16:creationId xmlns:a16="http://schemas.microsoft.com/office/drawing/2014/main" id="{83DB0065-F78A-4236-974D-FBE9070C18E1}"/>
              </a:ext>
            </a:extLst>
          </p:cNvPr>
          <p:cNvSpPr/>
          <p:nvPr/>
        </p:nvSpPr>
        <p:spPr>
          <a:xfrm>
            <a:off x="7975359" y="404564"/>
            <a:ext cx="1437407" cy="1497496"/>
          </a:xfrm>
          <a:custGeom>
            <a:avLst/>
            <a:gdLst>
              <a:gd name="connsiteX0" fmla="*/ 701911 w 1437407"/>
              <a:gd name="connsiteY0" fmla="*/ 0 h 1497496"/>
              <a:gd name="connsiteX1" fmla="*/ 1437407 w 1437407"/>
              <a:gd name="connsiteY1" fmla="*/ 748748 h 1497496"/>
              <a:gd name="connsiteX2" fmla="*/ 701911 w 1437407"/>
              <a:gd name="connsiteY2" fmla="*/ 1497496 h 1497496"/>
              <a:gd name="connsiteX3" fmla="*/ 24214 w 1437407"/>
              <a:gd name="connsiteY3" fmla="*/ 1040195 h 1497496"/>
              <a:gd name="connsiteX4" fmla="*/ 0 w 1437407"/>
              <a:gd name="connsiteY4" fmla="*/ 960783 h 1497496"/>
              <a:gd name="connsiteX5" fmla="*/ 396452 w 1437407"/>
              <a:gd name="connsiteY5" fmla="*/ 960783 h 1497496"/>
              <a:gd name="connsiteX6" fmla="*/ 396969 w 1437407"/>
              <a:gd name="connsiteY6" fmla="*/ 961769 h 1497496"/>
              <a:gd name="connsiteX7" fmla="*/ 701911 w 1437407"/>
              <a:gd name="connsiteY7" fmla="*/ 1129748 h 1497496"/>
              <a:gd name="connsiteX8" fmla="*/ 1069659 w 1437407"/>
              <a:gd name="connsiteY8" fmla="*/ 748748 h 1497496"/>
              <a:gd name="connsiteX9" fmla="*/ 701911 w 1437407"/>
              <a:gd name="connsiteY9" fmla="*/ 367748 h 1497496"/>
              <a:gd name="connsiteX10" fmla="*/ 396969 w 1437407"/>
              <a:gd name="connsiteY10" fmla="*/ 535728 h 1497496"/>
              <a:gd name="connsiteX11" fmla="*/ 396452 w 1437407"/>
              <a:gd name="connsiteY11" fmla="*/ 536713 h 1497496"/>
              <a:gd name="connsiteX12" fmla="*/ 0 w 1437407"/>
              <a:gd name="connsiteY12" fmla="*/ 536713 h 1497496"/>
              <a:gd name="connsiteX13" fmla="*/ 24214 w 1437407"/>
              <a:gd name="connsiteY13" fmla="*/ 457302 h 1497496"/>
              <a:gd name="connsiteX14" fmla="*/ 701911 w 1437407"/>
              <a:gd name="connsiteY14" fmla="*/ 0 h 149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407" h="1497496">
                <a:moveTo>
                  <a:pt x="701911" y="0"/>
                </a:moveTo>
                <a:cubicBezTo>
                  <a:pt x="1108114" y="0"/>
                  <a:pt x="1437407" y="335226"/>
                  <a:pt x="1437407" y="748748"/>
                </a:cubicBezTo>
                <a:cubicBezTo>
                  <a:pt x="1437407" y="1162270"/>
                  <a:pt x="1108114" y="1497496"/>
                  <a:pt x="701911" y="1497496"/>
                </a:cubicBezTo>
                <a:cubicBezTo>
                  <a:pt x="397259" y="1497496"/>
                  <a:pt x="135868" y="1308931"/>
                  <a:pt x="24214" y="1040195"/>
                </a:cubicBezTo>
                <a:lnTo>
                  <a:pt x="0" y="960783"/>
                </a:lnTo>
                <a:lnTo>
                  <a:pt x="396452" y="960783"/>
                </a:lnTo>
                <a:lnTo>
                  <a:pt x="396969" y="961769"/>
                </a:lnTo>
                <a:cubicBezTo>
                  <a:pt x="463055" y="1063115"/>
                  <a:pt x="574972" y="1129748"/>
                  <a:pt x="701911" y="1129748"/>
                </a:cubicBezTo>
                <a:cubicBezTo>
                  <a:pt x="905013" y="1129748"/>
                  <a:pt x="1069659" y="959168"/>
                  <a:pt x="1069659" y="748748"/>
                </a:cubicBezTo>
                <a:cubicBezTo>
                  <a:pt x="1069659" y="538328"/>
                  <a:pt x="905013" y="367748"/>
                  <a:pt x="701911" y="367748"/>
                </a:cubicBezTo>
                <a:cubicBezTo>
                  <a:pt x="574972" y="367748"/>
                  <a:pt x="463055" y="434381"/>
                  <a:pt x="396969" y="535728"/>
                </a:cubicBezTo>
                <a:lnTo>
                  <a:pt x="396452" y="536713"/>
                </a:lnTo>
                <a:lnTo>
                  <a:pt x="0" y="536713"/>
                </a:lnTo>
                <a:lnTo>
                  <a:pt x="24214" y="457302"/>
                </a:lnTo>
                <a:cubicBezTo>
                  <a:pt x="135868" y="188565"/>
                  <a:pt x="397259" y="0"/>
                  <a:pt x="701911" y="0"/>
                </a:cubicBezTo>
                <a:close/>
              </a:path>
            </a:pathLst>
          </a:cu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sp>
        <p:nvSpPr>
          <p:cNvPr id="137" name="Ορθογώνιο: Στρογγύλεμα γωνιών 136">
            <a:extLst>
              <a:ext uri="{FF2B5EF4-FFF2-40B4-BE49-F238E27FC236}">
                <a16:creationId xmlns:a16="http://schemas.microsoft.com/office/drawing/2014/main" id="{2887AEF2-2372-474D-86D9-7AFF020902CF}"/>
              </a:ext>
            </a:extLst>
          </p:cNvPr>
          <p:cNvSpPr/>
          <p:nvPr/>
        </p:nvSpPr>
        <p:spPr>
          <a:xfrm rot="13515822">
            <a:off x="7500724" y="3740699"/>
            <a:ext cx="2007148" cy="2371837"/>
          </a:xfrm>
          <a:prstGeom prst="roundRect">
            <a:avLst/>
          </a:prstGeom>
          <a:solidFill>
            <a:srgbClr val="000066"/>
          </a:solidFill>
          <a:ln w="53975">
            <a:solidFill>
              <a:schemeClr val="bg1">
                <a:alpha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9" name="Οβάλ 138">
            <a:extLst>
              <a:ext uri="{FF2B5EF4-FFF2-40B4-BE49-F238E27FC236}">
                <a16:creationId xmlns:a16="http://schemas.microsoft.com/office/drawing/2014/main" id="{A08D29EB-3A9D-4F1D-9CF7-BB9636D8ADF9}"/>
              </a:ext>
            </a:extLst>
          </p:cNvPr>
          <p:cNvSpPr/>
          <p:nvPr/>
        </p:nvSpPr>
        <p:spPr>
          <a:xfrm>
            <a:off x="8557771" y="3678109"/>
            <a:ext cx="182880" cy="182880"/>
          </a:xfrm>
          <a:prstGeom prst="ellipse">
            <a:avLst/>
          </a:prstGeom>
          <a:gradFill>
            <a:gsLst>
              <a:gs pos="0">
                <a:schemeClr val="tx1">
                  <a:lumMod val="75000"/>
                  <a:lumOff val="25000"/>
                </a:schemeClr>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0" name="Οβάλ 139">
            <a:extLst>
              <a:ext uri="{FF2B5EF4-FFF2-40B4-BE49-F238E27FC236}">
                <a16:creationId xmlns:a16="http://schemas.microsoft.com/office/drawing/2014/main" id="{D1594559-70F8-48FD-9583-212D69D7C222}"/>
              </a:ext>
            </a:extLst>
          </p:cNvPr>
          <p:cNvSpPr/>
          <p:nvPr/>
        </p:nvSpPr>
        <p:spPr>
          <a:xfrm>
            <a:off x="11086669" y="3687942"/>
            <a:ext cx="182880" cy="182880"/>
          </a:xfrm>
          <a:prstGeom prst="ellipse">
            <a:avLst/>
          </a:prstGeom>
          <a:gradFill>
            <a:gsLst>
              <a:gs pos="0">
                <a:schemeClr val="tx1">
                  <a:lumMod val="75000"/>
                  <a:lumOff val="25000"/>
                </a:schemeClr>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1" name="TextBox 140">
            <a:extLst>
              <a:ext uri="{FF2B5EF4-FFF2-40B4-BE49-F238E27FC236}">
                <a16:creationId xmlns:a16="http://schemas.microsoft.com/office/drawing/2014/main" id="{0DD3AD5C-14A2-47F9-82DD-AFB9B708E25A}"/>
              </a:ext>
            </a:extLst>
          </p:cNvPr>
          <p:cNvSpPr txBox="1"/>
          <p:nvPr/>
        </p:nvSpPr>
        <p:spPr>
          <a:xfrm>
            <a:off x="4886839" y="4104210"/>
            <a:ext cx="1851330" cy="800219"/>
          </a:xfrm>
          <a:prstGeom prst="rect">
            <a:avLst/>
          </a:prstGeom>
          <a:noFill/>
        </p:spPr>
        <p:txBody>
          <a:bodyPr wrap="square" rtlCol="0">
            <a:spAutoFit/>
          </a:bodyPr>
          <a:lstStyle/>
          <a:p>
            <a:r>
              <a:rPr lang="en-US" sz="2800" b="1" dirty="0">
                <a:solidFill>
                  <a:schemeClr val="bg1"/>
                </a:solidFill>
                <a:effectLst>
                  <a:outerShdw blurRad="38100" dist="38100" dir="2700000" algn="tl">
                    <a:srgbClr val="000000">
                      <a:alpha val="43137"/>
                    </a:srgbClr>
                  </a:outerShdw>
                </a:effectLst>
              </a:rPr>
              <a:t>Cleaning 3:</a:t>
            </a:r>
            <a:endParaRPr lang="el-GR" sz="2800" b="1" dirty="0">
              <a:solidFill>
                <a:schemeClr val="bg1"/>
              </a:solidFill>
              <a:effectLst>
                <a:outerShdw blurRad="38100" dist="38100" dir="2700000" algn="tl">
                  <a:srgbClr val="000000">
                    <a:alpha val="43137"/>
                  </a:srgbClr>
                </a:outerShdw>
              </a:effectLst>
            </a:endParaRPr>
          </a:p>
          <a:p>
            <a:endParaRPr lang="el-GR" dirty="0"/>
          </a:p>
        </p:txBody>
      </p:sp>
      <p:sp>
        <p:nvSpPr>
          <p:cNvPr id="143" name="TextBox 142">
            <a:extLst>
              <a:ext uri="{FF2B5EF4-FFF2-40B4-BE49-F238E27FC236}">
                <a16:creationId xmlns:a16="http://schemas.microsoft.com/office/drawing/2014/main" id="{203FF280-E10D-4781-B1E1-481FC32BF4FA}"/>
              </a:ext>
            </a:extLst>
          </p:cNvPr>
          <p:cNvSpPr txBox="1"/>
          <p:nvPr/>
        </p:nvSpPr>
        <p:spPr>
          <a:xfrm>
            <a:off x="7686713" y="4114760"/>
            <a:ext cx="1850796" cy="954107"/>
          </a:xfrm>
          <a:prstGeom prst="rect">
            <a:avLst/>
          </a:prstGeom>
          <a:noFill/>
        </p:spPr>
        <p:txBody>
          <a:bodyPr wrap="square" rtlCol="0">
            <a:spAutoFit/>
          </a:bodyPr>
          <a:lstStyle/>
          <a:p>
            <a:r>
              <a:rPr lang="en-US" sz="2800" b="1" dirty="0">
                <a:solidFill>
                  <a:schemeClr val="bg1"/>
                </a:solidFill>
                <a:effectLst>
                  <a:outerShdw blurRad="38100" dist="38100" dir="2700000" algn="tl">
                    <a:srgbClr val="000000">
                      <a:alpha val="43137"/>
                    </a:srgbClr>
                  </a:outerShdw>
                </a:effectLst>
              </a:rPr>
              <a:t>Cleaning 4:</a:t>
            </a:r>
            <a:endParaRPr lang="el-GR" sz="2800" b="1" dirty="0">
              <a:solidFill>
                <a:schemeClr val="bg1"/>
              </a:solidFill>
              <a:effectLst>
                <a:outerShdw blurRad="38100" dist="38100" dir="2700000" algn="tl">
                  <a:srgbClr val="000000">
                    <a:alpha val="43137"/>
                  </a:srgbClr>
                </a:outerShdw>
              </a:effectLst>
            </a:endParaRPr>
          </a:p>
          <a:p>
            <a:endParaRPr lang="el-GR" sz="2800" dirty="0"/>
          </a:p>
        </p:txBody>
      </p:sp>
      <p:sp>
        <p:nvSpPr>
          <p:cNvPr id="144" name="TextBox 143">
            <a:extLst>
              <a:ext uri="{FF2B5EF4-FFF2-40B4-BE49-F238E27FC236}">
                <a16:creationId xmlns:a16="http://schemas.microsoft.com/office/drawing/2014/main" id="{87B48D68-0873-4CAD-92C4-C816746FDE7C}"/>
              </a:ext>
            </a:extLst>
          </p:cNvPr>
          <p:cNvSpPr txBox="1"/>
          <p:nvPr/>
        </p:nvSpPr>
        <p:spPr>
          <a:xfrm>
            <a:off x="9965848" y="4192797"/>
            <a:ext cx="1824564"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Cleaning 4:</a:t>
            </a:r>
            <a:endParaRPr lang="el-GR" sz="2800" b="1" dirty="0">
              <a:effectLst>
                <a:outerShdw blurRad="38100" dist="38100" dir="2700000" algn="tl">
                  <a:srgbClr val="000000">
                    <a:alpha val="43137"/>
                  </a:srgbClr>
                </a:outerShdw>
              </a:effectLst>
            </a:endParaRPr>
          </a:p>
          <a:p>
            <a:endParaRPr lang="el-GR" sz="2800" b="1" dirty="0">
              <a:effectLst>
                <a:outerShdw blurRad="38100" dist="38100" dir="2700000" algn="tl">
                  <a:srgbClr val="000000">
                    <a:alpha val="43137"/>
                  </a:srgbClr>
                </a:outerShdw>
              </a:effectLst>
            </a:endParaRPr>
          </a:p>
        </p:txBody>
      </p:sp>
      <p:sp>
        <p:nvSpPr>
          <p:cNvPr id="145" name="TextBox 144">
            <a:extLst>
              <a:ext uri="{FF2B5EF4-FFF2-40B4-BE49-F238E27FC236}">
                <a16:creationId xmlns:a16="http://schemas.microsoft.com/office/drawing/2014/main" id="{42938D84-42F9-4EEB-81E7-11F7F6B9A034}"/>
              </a:ext>
            </a:extLst>
          </p:cNvPr>
          <p:cNvSpPr txBox="1"/>
          <p:nvPr/>
        </p:nvSpPr>
        <p:spPr>
          <a:xfrm>
            <a:off x="149168" y="4287700"/>
            <a:ext cx="1975197" cy="523220"/>
          </a:xfrm>
          <a:prstGeom prst="rect">
            <a:avLst/>
          </a:prstGeom>
          <a:noFill/>
        </p:spPr>
        <p:txBody>
          <a:bodyPr wrap="square" rtlCol="0">
            <a:spAutoFit/>
          </a:bodyPr>
          <a:lstStyle/>
          <a:p>
            <a:r>
              <a:rPr lang="en-US" sz="2800" b="1" dirty="0">
                <a:solidFill>
                  <a:schemeClr val="tx1">
                    <a:lumMod val="85000"/>
                    <a:lumOff val="15000"/>
                  </a:schemeClr>
                </a:solidFill>
                <a:effectLst>
                  <a:outerShdw blurRad="38100" dist="38100" dir="2700000" algn="tl">
                    <a:srgbClr val="000000">
                      <a:alpha val="43137"/>
                    </a:srgbClr>
                  </a:outerShdw>
                </a:effectLst>
              </a:rPr>
              <a:t>Cleaning 1:</a:t>
            </a:r>
            <a:endParaRPr lang="el-GR" sz="2800" b="1" dirty="0">
              <a:solidFill>
                <a:schemeClr val="tx1">
                  <a:lumMod val="85000"/>
                  <a:lumOff val="15000"/>
                </a:schemeClr>
              </a:solidFill>
              <a:effectLst>
                <a:outerShdw blurRad="38100" dist="38100" dir="2700000" algn="tl">
                  <a:srgbClr val="000000">
                    <a:alpha val="43137"/>
                  </a:srgbClr>
                </a:outerShdw>
              </a:effectLst>
            </a:endParaRPr>
          </a:p>
        </p:txBody>
      </p:sp>
      <p:sp>
        <p:nvSpPr>
          <p:cNvPr id="146" name="TextBox 145">
            <a:extLst>
              <a:ext uri="{FF2B5EF4-FFF2-40B4-BE49-F238E27FC236}">
                <a16:creationId xmlns:a16="http://schemas.microsoft.com/office/drawing/2014/main" id="{36F641F7-E5ED-4E48-8BFC-91481E46A106}"/>
              </a:ext>
            </a:extLst>
          </p:cNvPr>
          <p:cNvSpPr txBox="1"/>
          <p:nvPr/>
        </p:nvSpPr>
        <p:spPr>
          <a:xfrm>
            <a:off x="2362171" y="4009704"/>
            <a:ext cx="1867314" cy="1077218"/>
          </a:xfrm>
          <a:prstGeom prst="rect">
            <a:avLst/>
          </a:prstGeom>
          <a:noFill/>
        </p:spPr>
        <p:txBody>
          <a:bodyPr wrap="square" rtlCol="0">
            <a:spAutoFit/>
          </a:bodyPr>
          <a:lstStyle/>
          <a:p>
            <a:r>
              <a:rPr lang="en-US" sz="2800" b="1" dirty="0">
                <a:solidFill>
                  <a:schemeClr val="bg1"/>
                </a:solidFill>
                <a:effectLst>
                  <a:outerShdw blurRad="38100" dist="38100" dir="2700000" algn="tl">
                    <a:srgbClr val="000000">
                      <a:alpha val="43137"/>
                    </a:srgbClr>
                  </a:outerShdw>
                </a:effectLst>
              </a:rPr>
              <a:t>Cleaning 2:</a:t>
            </a:r>
            <a:endParaRPr lang="el-GR" sz="2800" b="1" dirty="0">
              <a:solidFill>
                <a:schemeClr val="bg1"/>
              </a:solidFill>
              <a:effectLst>
                <a:outerShdw blurRad="38100" dist="38100" dir="2700000" algn="tl">
                  <a:srgbClr val="000000">
                    <a:alpha val="43137"/>
                  </a:srgbClr>
                </a:outerShdw>
              </a:effectLst>
            </a:endParaRPr>
          </a:p>
          <a:p>
            <a:endParaRPr lang="el-GR" dirty="0"/>
          </a:p>
          <a:p>
            <a:endParaRPr lang="el-GR" dirty="0"/>
          </a:p>
        </p:txBody>
      </p:sp>
      <p:sp>
        <p:nvSpPr>
          <p:cNvPr id="147" name="TextBox 146">
            <a:extLst>
              <a:ext uri="{FF2B5EF4-FFF2-40B4-BE49-F238E27FC236}">
                <a16:creationId xmlns:a16="http://schemas.microsoft.com/office/drawing/2014/main" id="{941C8BA2-F145-426F-BCE7-A45C07ED424A}"/>
              </a:ext>
            </a:extLst>
          </p:cNvPr>
          <p:cNvSpPr txBox="1"/>
          <p:nvPr/>
        </p:nvSpPr>
        <p:spPr>
          <a:xfrm>
            <a:off x="9986482" y="4630244"/>
            <a:ext cx="2012502" cy="2308324"/>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Tokenization </a:t>
            </a:r>
          </a:p>
          <a:p>
            <a:r>
              <a:rPr lang="en-US" sz="2400" b="1" dirty="0">
                <a:effectLst>
                  <a:outerShdw blurRad="38100" dist="38100" dir="2700000" algn="tl">
                    <a:srgbClr val="000000">
                      <a:alpha val="43137"/>
                    </a:srgbClr>
                  </a:outerShdw>
                </a:effectLst>
              </a:rPr>
              <a:t>+</a:t>
            </a:r>
          </a:p>
          <a:p>
            <a:r>
              <a:rPr lang="en-US" sz="2400" b="1" dirty="0">
                <a:effectLst>
                  <a:outerShdw blurRad="38100" dist="38100" dir="2700000" algn="tl">
                    <a:srgbClr val="000000">
                      <a:alpha val="43137"/>
                    </a:srgbClr>
                  </a:outerShdw>
                </a:effectLst>
              </a:rPr>
              <a:t>Stop words</a:t>
            </a:r>
          </a:p>
          <a:p>
            <a:r>
              <a:rPr lang="en-US" sz="2400" b="1" dirty="0">
                <a:effectLst>
                  <a:outerShdw blurRad="38100" dist="38100" dir="2700000" algn="tl">
                    <a:srgbClr val="000000">
                      <a:alpha val="43137"/>
                    </a:srgbClr>
                  </a:outerShdw>
                </a:effectLst>
              </a:rPr>
              <a:t>+</a:t>
            </a:r>
          </a:p>
          <a:p>
            <a:r>
              <a:rPr lang="en-US" sz="2400" b="1" dirty="0">
                <a:effectLst>
                  <a:outerShdw blurRad="38100" dist="38100" dir="2700000" algn="tl">
                    <a:srgbClr val="000000">
                      <a:alpha val="43137"/>
                    </a:srgbClr>
                  </a:outerShdw>
                </a:effectLst>
              </a:rPr>
              <a:t>Noooope  </a:t>
            </a:r>
            <a:r>
              <a:rPr lang="en-US" sz="2400" b="1" dirty="0" err="1">
                <a:effectLst>
                  <a:outerShdw blurRad="38100" dist="38100" dir="2700000" algn="tl">
                    <a:srgbClr val="000000">
                      <a:alpha val="43137"/>
                    </a:srgbClr>
                  </a:outerShdw>
                </a:effectLst>
              </a:rPr>
              <a:t>Noope</a:t>
            </a:r>
            <a:endParaRPr lang="el-GR" sz="2400" b="1" dirty="0">
              <a:effectLst>
                <a:outerShdw blurRad="38100" dist="38100" dir="2700000" algn="tl">
                  <a:srgbClr val="000000">
                    <a:alpha val="43137"/>
                  </a:srgbClr>
                </a:outerShdw>
              </a:effectLst>
            </a:endParaRPr>
          </a:p>
        </p:txBody>
      </p:sp>
      <p:sp>
        <p:nvSpPr>
          <p:cNvPr id="152" name="TextBox 151">
            <a:extLst>
              <a:ext uri="{FF2B5EF4-FFF2-40B4-BE49-F238E27FC236}">
                <a16:creationId xmlns:a16="http://schemas.microsoft.com/office/drawing/2014/main" id="{046BB385-CB08-45E1-B546-FF6135D3C13B}"/>
              </a:ext>
            </a:extLst>
          </p:cNvPr>
          <p:cNvSpPr txBox="1"/>
          <p:nvPr/>
        </p:nvSpPr>
        <p:spPr>
          <a:xfrm>
            <a:off x="4999859" y="5072002"/>
            <a:ext cx="2186392" cy="1228307"/>
          </a:xfrm>
          <a:prstGeom prst="rect">
            <a:avLst/>
          </a:prstGeom>
          <a:noFill/>
        </p:spPr>
        <p:txBody>
          <a:bodyPr wrap="square" rtlCol="0">
            <a:spAutoFit/>
          </a:bodyPr>
          <a:lstStyle/>
          <a:p>
            <a:r>
              <a:rPr lang="el-GR" sz="2400" b="1" dirty="0">
                <a:solidFill>
                  <a:schemeClr val="bg1"/>
                </a:solidFill>
                <a:effectLst>
                  <a:outerShdw blurRad="38100" dist="38100" dir="2700000" algn="tl">
                    <a:srgbClr val="000000">
                      <a:alpha val="43137"/>
                    </a:srgbClr>
                  </a:outerShdw>
                </a:effectLst>
              </a:rPr>
              <a:t>''!()-[]{};:'"\,&lt;&gt;./?@#$%^&amp;*_~'</a:t>
            </a:r>
            <a:endParaRPr lang="el-GR" b="1" dirty="0">
              <a:solidFill>
                <a:schemeClr val="bg1"/>
              </a:solidFill>
              <a:effectLst>
                <a:outerShdw blurRad="38100" dist="38100" dir="2700000" algn="tl">
                  <a:srgbClr val="000000">
                    <a:alpha val="43137"/>
                  </a:srgbClr>
                </a:outerShdw>
              </a:effectLst>
            </a:endParaRPr>
          </a:p>
        </p:txBody>
      </p:sp>
      <p:sp>
        <p:nvSpPr>
          <p:cNvPr id="153" name="TextBox 152">
            <a:extLst>
              <a:ext uri="{FF2B5EF4-FFF2-40B4-BE49-F238E27FC236}">
                <a16:creationId xmlns:a16="http://schemas.microsoft.com/office/drawing/2014/main" id="{84FF26E6-0EFB-440E-BE7A-9C7A2B1249F5}"/>
              </a:ext>
            </a:extLst>
          </p:cNvPr>
          <p:cNvSpPr txBox="1"/>
          <p:nvPr/>
        </p:nvSpPr>
        <p:spPr>
          <a:xfrm>
            <a:off x="2557086" y="4483701"/>
            <a:ext cx="1581422" cy="1077218"/>
          </a:xfrm>
          <a:prstGeom prst="rect">
            <a:avLst/>
          </a:prstGeom>
          <a:noFill/>
        </p:spPr>
        <p:txBody>
          <a:bodyPr wrap="square" rtlCol="0">
            <a:spAutoFit/>
          </a:bodyPr>
          <a:lstStyle/>
          <a:p>
            <a:r>
              <a:rPr lang="en-US" sz="3200" dirty="0">
                <a:solidFill>
                  <a:schemeClr val="bg1"/>
                </a:solidFill>
                <a:effectLst>
                  <a:outerShdw blurRad="38100" dist="38100" dir="2700000" algn="tl">
                    <a:srgbClr val="000000">
                      <a:alpha val="43137"/>
                    </a:srgbClr>
                  </a:outerShdw>
                </a:effectLst>
              </a:rPr>
              <a:t>Remove </a:t>
            </a:r>
          </a:p>
          <a:p>
            <a:r>
              <a:rPr lang="en-US" sz="3200" b="1" dirty="0">
                <a:solidFill>
                  <a:schemeClr val="bg1"/>
                </a:solidFill>
                <a:effectLst>
                  <a:outerShdw blurRad="38100" dist="38100" dir="2700000" algn="tl">
                    <a:srgbClr val="000000">
                      <a:alpha val="43137"/>
                    </a:srgbClr>
                  </a:outerShdw>
                </a:effectLst>
              </a:rPr>
              <a:t>URLs</a:t>
            </a:r>
            <a:endParaRPr lang="el-GR" sz="3200" b="1" dirty="0">
              <a:solidFill>
                <a:schemeClr val="bg1"/>
              </a:solidFill>
              <a:effectLst>
                <a:outerShdw blurRad="38100" dist="38100" dir="2700000" algn="tl">
                  <a:srgbClr val="000000">
                    <a:alpha val="43137"/>
                  </a:srgbClr>
                </a:outerShdw>
              </a:effectLst>
            </a:endParaRPr>
          </a:p>
        </p:txBody>
      </p:sp>
      <p:sp>
        <p:nvSpPr>
          <p:cNvPr id="154" name="TextBox 153">
            <a:extLst>
              <a:ext uri="{FF2B5EF4-FFF2-40B4-BE49-F238E27FC236}">
                <a16:creationId xmlns:a16="http://schemas.microsoft.com/office/drawing/2014/main" id="{370FF549-7460-47B3-9419-3DB3E983219E}"/>
              </a:ext>
            </a:extLst>
          </p:cNvPr>
          <p:cNvSpPr txBox="1"/>
          <p:nvPr/>
        </p:nvSpPr>
        <p:spPr>
          <a:xfrm>
            <a:off x="-25100" y="4799887"/>
            <a:ext cx="2045831" cy="1077218"/>
          </a:xfrm>
          <a:prstGeom prst="rect">
            <a:avLst/>
          </a:prstGeom>
          <a:noFill/>
        </p:spPr>
        <p:txBody>
          <a:bodyPr wrap="square" rtlCol="0">
            <a:spAutoFit/>
          </a:bodyPr>
          <a:lstStyle/>
          <a:p>
            <a:pPr algn="ctr"/>
            <a:r>
              <a:rPr lang="en-US" sz="3200" dirty="0"/>
              <a:t>Remove </a:t>
            </a:r>
          </a:p>
          <a:p>
            <a:pPr algn="ctr"/>
            <a:r>
              <a:rPr lang="en-US" sz="3200" b="1" dirty="0">
                <a:effectLst>
                  <a:outerShdw blurRad="38100" dist="38100" dir="2700000" algn="tl">
                    <a:srgbClr val="000000">
                      <a:alpha val="43137"/>
                    </a:srgbClr>
                  </a:outerShdw>
                </a:effectLst>
              </a:rPr>
              <a:t>@user</a:t>
            </a:r>
            <a:endParaRPr lang="el-GR" sz="3200" b="1" dirty="0">
              <a:effectLst>
                <a:outerShdw blurRad="38100" dist="38100" dir="2700000" algn="tl">
                  <a:srgbClr val="000000">
                    <a:alpha val="43137"/>
                  </a:srgbClr>
                </a:outerShdw>
              </a:effectLst>
            </a:endParaRPr>
          </a:p>
        </p:txBody>
      </p:sp>
      <p:sp>
        <p:nvSpPr>
          <p:cNvPr id="155" name="TextBox 154">
            <a:extLst>
              <a:ext uri="{FF2B5EF4-FFF2-40B4-BE49-F238E27FC236}">
                <a16:creationId xmlns:a16="http://schemas.microsoft.com/office/drawing/2014/main" id="{7A1A345E-40A4-4585-8776-00749C908857}"/>
              </a:ext>
            </a:extLst>
          </p:cNvPr>
          <p:cNvSpPr txBox="1"/>
          <p:nvPr/>
        </p:nvSpPr>
        <p:spPr>
          <a:xfrm>
            <a:off x="4858876" y="4563417"/>
            <a:ext cx="1867314" cy="461665"/>
          </a:xfrm>
          <a:prstGeom prst="rect">
            <a:avLst/>
          </a:prstGeom>
          <a:noFill/>
        </p:spPr>
        <p:txBody>
          <a:bodyPr wrap="square" rtlCol="0">
            <a:spAutoFit/>
          </a:bodyPr>
          <a:lstStyle/>
          <a:p>
            <a:pPr algn="ctr"/>
            <a:r>
              <a:rPr lang="en-US" sz="2400" spc="300" dirty="0">
                <a:solidFill>
                  <a:schemeClr val="bg1"/>
                </a:solidFill>
                <a:effectLst>
                  <a:outerShdw blurRad="38100" dist="38100" dir="2700000" algn="tl">
                    <a:srgbClr val="000000">
                      <a:alpha val="43137"/>
                    </a:srgbClr>
                  </a:outerShdw>
                </a:effectLst>
              </a:rPr>
              <a:t>Remove</a:t>
            </a:r>
            <a:endParaRPr lang="el-GR" spc="300" dirty="0">
              <a:solidFill>
                <a:schemeClr val="bg1"/>
              </a:solidFill>
              <a:effectLst>
                <a:outerShdw blurRad="38100" dist="38100" dir="2700000" algn="tl">
                  <a:srgbClr val="000000">
                    <a:alpha val="43137"/>
                  </a:srgbClr>
                </a:outerShdw>
              </a:effectLst>
            </a:endParaRPr>
          </a:p>
        </p:txBody>
      </p:sp>
      <p:sp>
        <p:nvSpPr>
          <p:cNvPr id="167" name="TextBox 166">
            <a:extLst>
              <a:ext uri="{FF2B5EF4-FFF2-40B4-BE49-F238E27FC236}">
                <a16:creationId xmlns:a16="http://schemas.microsoft.com/office/drawing/2014/main" id="{399F10A1-3D5B-4949-B51D-CF66134C1F5F}"/>
              </a:ext>
            </a:extLst>
          </p:cNvPr>
          <p:cNvSpPr txBox="1"/>
          <p:nvPr/>
        </p:nvSpPr>
        <p:spPr>
          <a:xfrm>
            <a:off x="7658051" y="4567771"/>
            <a:ext cx="1888011" cy="892552"/>
          </a:xfrm>
          <a:prstGeom prst="rect">
            <a:avLst/>
          </a:prstGeom>
          <a:noFill/>
        </p:spPr>
        <p:txBody>
          <a:bodyPr wrap="square" rtlCol="0">
            <a:spAutoFit/>
          </a:bodyPr>
          <a:lstStyle/>
          <a:p>
            <a:r>
              <a:rPr lang="en-US" sz="2400" dirty="0">
                <a:solidFill>
                  <a:schemeClr val="bg1"/>
                </a:solidFill>
              </a:rPr>
              <a:t>Convert to </a:t>
            </a:r>
          </a:p>
          <a:p>
            <a:r>
              <a:rPr lang="en-US" sz="2800" b="1" dirty="0">
                <a:solidFill>
                  <a:schemeClr val="bg1"/>
                </a:solidFill>
              </a:rPr>
              <a:t>Lower case</a:t>
            </a:r>
            <a:endParaRPr lang="el-GR" sz="2800" b="1" dirty="0">
              <a:solidFill>
                <a:schemeClr val="bg1"/>
              </a:solidFill>
            </a:endParaRPr>
          </a:p>
        </p:txBody>
      </p:sp>
      <p:cxnSp>
        <p:nvCxnSpPr>
          <p:cNvPr id="169" name="Ευθύγραμμο βέλος σύνδεσης 168">
            <a:extLst>
              <a:ext uri="{FF2B5EF4-FFF2-40B4-BE49-F238E27FC236}">
                <a16:creationId xmlns:a16="http://schemas.microsoft.com/office/drawing/2014/main" id="{ACA94EA7-ECFE-4478-A505-2979FE8F07E9}"/>
              </a:ext>
            </a:extLst>
          </p:cNvPr>
          <p:cNvCxnSpPr/>
          <p:nvPr/>
        </p:nvCxnSpPr>
        <p:spPr>
          <a:xfrm>
            <a:off x="11396568" y="6342057"/>
            <a:ext cx="28782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12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146403-F3D6-484B-B2ED-97F9565D03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E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BE16B5-7761-484D-8E1A-FC609C539661}"/>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dirty="0">
                <a:solidFill>
                  <a:srgbClr val="FFFFFF"/>
                </a:solidFill>
              </a:rPr>
              <a:t>Exploratory Analysis</a:t>
            </a:r>
          </a:p>
        </p:txBody>
      </p:sp>
      <p:pic>
        <p:nvPicPr>
          <p:cNvPr id="4" name="Content Placeholder 3">
            <a:extLst>
              <a:ext uri="{FF2B5EF4-FFF2-40B4-BE49-F238E27FC236}">
                <a16:creationId xmlns:a16="http://schemas.microsoft.com/office/drawing/2014/main" id="{9B6A145E-6EF4-2246-8BEE-185E734D151F}"/>
              </a:ext>
            </a:extLst>
          </p:cNvPr>
          <p:cNvPicPr>
            <a:picLocks noGrp="1"/>
          </p:cNvPicPr>
          <p:nvPr>
            <p:ph idx="1"/>
          </p:nvPr>
        </p:nvPicPr>
        <p:blipFill>
          <a:blip r:embed="rId2"/>
          <a:stretch>
            <a:fillRect/>
          </a:stretch>
        </p:blipFill>
        <p:spPr>
          <a:xfrm>
            <a:off x="378069" y="866402"/>
            <a:ext cx="5455916" cy="2940499"/>
          </a:xfrm>
          <a:prstGeom prst="rect">
            <a:avLst/>
          </a:prstGeom>
        </p:spPr>
      </p:pic>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8AF28BC-3EC2-774A-9CE6-91EBCC15BC1E}"/>
              </a:ext>
            </a:extLst>
          </p:cNvPr>
          <p:cNvPicPr/>
          <p:nvPr/>
        </p:nvPicPr>
        <p:blipFill>
          <a:blip r:embed="rId3"/>
          <a:stretch>
            <a:fillRect/>
          </a:stretch>
        </p:blipFill>
        <p:spPr>
          <a:xfrm>
            <a:off x="6358015" y="866402"/>
            <a:ext cx="5455917" cy="3028034"/>
          </a:xfrm>
          <a:prstGeom prst="rect">
            <a:avLst/>
          </a:prstGeom>
        </p:spPr>
      </p:pic>
    </p:spTree>
    <p:extLst>
      <p:ext uri="{BB962C8B-B14F-4D97-AF65-F5344CB8AC3E}">
        <p14:creationId xmlns:p14="http://schemas.microsoft.com/office/powerpoint/2010/main" val="376017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21A1-373F-C344-850F-34FE0C42E3B0}"/>
              </a:ext>
            </a:extLst>
          </p:cNvPr>
          <p:cNvSpPr>
            <a:spLocks noGrp="1"/>
          </p:cNvSpPr>
          <p:nvPr>
            <p:ph type="title"/>
          </p:nvPr>
        </p:nvSpPr>
        <p:spPr>
          <a:xfrm>
            <a:off x="288776" y="3848306"/>
            <a:ext cx="6466046" cy="1355750"/>
          </a:xfrm>
        </p:spPr>
        <p:txBody>
          <a:bodyPr vert="horz" lIns="91440" tIns="45720" rIns="91440" bIns="45720" rtlCol="0" anchor="b">
            <a:normAutofit/>
          </a:bodyPr>
          <a:lstStyle/>
          <a:p>
            <a:r>
              <a:rPr lang="en-US" dirty="0"/>
              <a:t>Common reasons for negative comments</a:t>
            </a:r>
          </a:p>
        </p:txBody>
      </p:sp>
      <p:sp>
        <p:nvSpPr>
          <p:cNvPr id="66" name="Freeform 20">
            <a:extLst>
              <a:ext uri="{FF2B5EF4-FFF2-40B4-BE49-F238E27FC236}">
                <a16:creationId xmlns:a16="http://schemas.microsoft.com/office/drawing/2014/main" id="{F98E3466-2E91-4462-B52B-7D58B656DF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2758"/>
            <a:ext cx="4522796" cy="2919017"/>
          </a:xfrm>
          <a:custGeom>
            <a:avLst/>
            <a:gdLst>
              <a:gd name="connsiteX0" fmla="*/ 0 w 4522796"/>
              <a:gd name="connsiteY0" fmla="*/ 2919017 h 2919017"/>
              <a:gd name="connsiteX1" fmla="*/ 4522796 w 4522796"/>
              <a:gd name="connsiteY1" fmla="*/ 2919017 h 2919017"/>
              <a:gd name="connsiteX2" fmla="*/ 3170909 w 4522796"/>
              <a:gd name="connsiteY2" fmla="*/ 0 h 2919017"/>
              <a:gd name="connsiteX3" fmla="*/ 0 w 4522796"/>
              <a:gd name="connsiteY3" fmla="*/ 0 h 2919017"/>
            </a:gdLst>
            <a:ahLst/>
            <a:cxnLst>
              <a:cxn ang="0">
                <a:pos x="connsiteX0" y="connsiteY0"/>
              </a:cxn>
              <a:cxn ang="0">
                <a:pos x="connsiteX1" y="connsiteY1"/>
              </a:cxn>
              <a:cxn ang="0">
                <a:pos x="connsiteX2" y="connsiteY2"/>
              </a:cxn>
              <a:cxn ang="0">
                <a:pos x="connsiteX3" y="connsiteY3"/>
              </a:cxn>
            </a:cxnLst>
            <a:rect l="l" t="t" r="r" b="b"/>
            <a:pathLst>
              <a:path w="4522796" h="2919017">
                <a:moveTo>
                  <a:pt x="0" y="2919017"/>
                </a:moveTo>
                <a:lnTo>
                  <a:pt x="4522796" y="2919017"/>
                </a:lnTo>
                <a:lnTo>
                  <a:pt x="3170909" y="0"/>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EFFFF"/>
              </a:solidFill>
              <a:effectLst/>
              <a:uLnTx/>
              <a:uFillTx/>
              <a:latin typeface="Calibri" panose="020F0502020204030204"/>
              <a:ea typeface="+mn-ea"/>
              <a:cs typeface="+mn-cs"/>
            </a:endParaRPr>
          </a:p>
        </p:txBody>
      </p:sp>
      <p:pic>
        <p:nvPicPr>
          <p:cNvPr id="49" name="Content Placeholder 3">
            <a:extLst>
              <a:ext uri="{FF2B5EF4-FFF2-40B4-BE49-F238E27FC236}">
                <a16:creationId xmlns:a16="http://schemas.microsoft.com/office/drawing/2014/main" id="{B50B758F-79B8-B443-9F09-EF26323C9BCF}"/>
              </a:ext>
            </a:extLst>
          </p:cNvPr>
          <p:cNvPicPr>
            <a:picLocks/>
          </p:cNvPicPr>
          <p:nvPr/>
        </p:nvPicPr>
        <p:blipFill rotWithShape="1">
          <a:blip r:embed="rId2"/>
          <a:srcRect b="4025"/>
          <a:stretch/>
        </p:blipFill>
        <p:spPr>
          <a:xfrm>
            <a:off x="4332986" y="676294"/>
            <a:ext cx="3225728" cy="2919017"/>
          </a:xfrm>
          <a:prstGeom prst="rect">
            <a:avLst/>
          </a:prstGeom>
          <a:effectLst>
            <a:outerShdw blurRad="50800" dist="50800" dir="5400000" algn="ctr" rotWithShape="0">
              <a:srgbClr val="000000"/>
            </a:outerShdw>
            <a:reflection stA="37000" endPos="53000" dist="50800" dir="5400000" sy="-100000" algn="bl" rotWithShape="0"/>
          </a:effectLst>
        </p:spPr>
      </p:pic>
      <p:pic>
        <p:nvPicPr>
          <p:cNvPr id="5" name="Picture 4">
            <a:extLst>
              <a:ext uri="{FF2B5EF4-FFF2-40B4-BE49-F238E27FC236}">
                <a16:creationId xmlns:a16="http://schemas.microsoft.com/office/drawing/2014/main" id="{4F12A2C0-6AEC-B748-A729-4F6D252F424B}"/>
              </a:ext>
            </a:extLst>
          </p:cNvPr>
          <p:cNvPicPr/>
          <p:nvPr/>
        </p:nvPicPr>
        <p:blipFill>
          <a:blip r:embed="rId3"/>
          <a:stretch>
            <a:fillRect/>
          </a:stretch>
        </p:blipFill>
        <p:spPr>
          <a:xfrm>
            <a:off x="8362605" y="3711631"/>
            <a:ext cx="3189542" cy="1612105"/>
          </a:xfrm>
          <a:prstGeom prst="rect">
            <a:avLst/>
          </a:prstGeom>
          <a:effectLst>
            <a:softEdge rad="76200"/>
          </a:effectLst>
        </p:spPr>
      </p:pic>
      <p:sp>
        <p:nvSpPr>
          <p:cNvPr id="68" name="Freeform 12">
            <a:extLst>
              <a:ext uri="{FF2B5EF4-FFF2-40B4-BE49-F238E27FC236}">
                <a16:creationId xmlns:a16="http://schemas.microsoft.com/office/drawing/2014/main" id="{1F00C019-8FAE-476B-89FD-48D3C9F051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EFFFF"/>
              </a:solidFill>
              <a:effectLst/>
              <a:uLnTx/>
              <a:uFillTx/>
              <a:latin typeface="Calibri" panose="020F0502020204030204"/>
              <a:ea typeface="+mn-ea"/>
              <a:cs typeface="+mn-cs"/>
            </a:endParaRPr>
          </a:p>
        </p:txBody>
      </p:sp>
      <p:sp>
        <p:nvSpPr>
          <p:cNvPr id="70" name="Freeform 22">
            <a:extLst>
              <a:ext uri="{FF2B5EF4-FFF2-40B4-BE49-F238E27FC236}">
                <a16:creationId xmlns:a16="http://schemas.microsoft.com/office/drawing/2014/main" id="{E7B46AB0-49CD-4AB7-B8BA-7BD5CDBC9A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448626"/>
            <a:ext cx="6754821" cy="1409374"/>
          </a:xfrm>
          <a:custGeom>
            <a:avLst/>
            <a:gdLst>
              <a:gd name="connsiteX0" fmla="*/ 0 w 6754821"/>
              <a:gd name="connsiteY0" fmla="*/ 0 h 1409374"/>
              <a:gd name="connsiteX1" fmla="*/ 6754821 w 6754821"/>
              <a:gd name="connsiteY1" fmla="*/ 0 h 1409374"/>
              <a:gd name="connsiteX2" fmla="*/ 6102096 w 6754821"/>
              <a:gd name="connsiteY2" fmla="*/ 1409374 h 1409374"/>
              <a:gd name="connsiteX3" fmla="*/ 0 w 6754821"/>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6754821" h="1409374">
                <a:moveTo>
                  <a:pt x="0" y="0"/>
                </a:moveTo>
                <a:lnTo>
                  <a:pt x="6754821" y="0"/>
                </a:lnTo>
                <a:lnTo>
                  <a:pt x="6102096" y="1409374"/>
                </a:lnTo>
                <a:lnTo>
                  <a:pt x="0" y="1409374"/>
                </a:lnTo>
                <a:close/>
              </a:path>
            </a:pathLst>
          </a:cu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EFFFF"/>
              </a:solidFill>
              <a:effectLst/>
              <a:uLnTx/>
              <a:uFillTx/>
              <a:latin typeface="Calibri" panose="020F0502020204030204"/>
              <a:ea typeface="+mn-ea"/>
              <a:cs typeface="+mn-cs"/>
            </a:endParaRPr>
          </a:p>
        </p:txBody>
      </p:sp>
      <p:pic>
        <p:nvPicPr>
          <p:cNvPr id="50" name="Content Placeholder 4">
            <a:extLst>
              <a:ext uri="{FF2B5EF4-FFF2-40B4-BE49-F238E27FC236}">
                <a16:creationId xmlns:a16="http://schemas.microsoft.com/office/drawing/2014/main" id="{3680DAD7-7808-AE4E-B408-4A4F844A2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1695" y="154583"/>
            <a:ext cx="3373578" cy="2024146"/>
          </a:xfrm>
          <a:prstGeom prst="rect">
            <a:avLst/>
          </a:prstGeom>
          <a:effectLst>
            <a:glow rad="342900">
              <a:schemeClr val="accent1">
                <a:alpha val="40000"/>
              </a:schemeClr>
            </a:glow>
            <a:outerShdw blurRad="50800" dist="50800" dir="5400000" sx="1000" sy="1000" algn="ctr" rotWithShape="0">
              <a:srgbClr val="000000">
                <a:alpha val="43137"/>
              </a:srgbClr>
            </a:outerShdw>
            <a:reflection stA="30000" endPos="65000" dir="5400000" sy="-100000" algn="bl" rotWithShape="0"/>
            <a:softEdge rad="215900"/>
          </a:effectLst>
        </p:spPr>
      </p:pic>
      <p:sp>
        <p:nvSpPr>
          <p:cNvPr id="37" name="Content Placeholder 36">
            <a:extLst>
              <a:ext uri="{FF2B5EF4-FFF2-40B4-BE49-F238E27FC236}">
                <a16:creationId xmlns:a16="http://schemas.microsoft.com/office/drawing/2014/main" id="{B3F44E06-6CC2-42A5-B83A-3DEAE4F035A2}"/>
              </a:ext>
            </a:extLst>
          </p:cNvPr>
          <p:cNvSpPr>
            <a:spLocks noGrp="1"/>
          </p:cNvSpPr>
          <p:nvPr>
            <p:ph idx="1"/>
          </p:nvPr>
        </p:nvSpPr>
        <p:spPr>
          <a:xfrm>
            <a:off x="8362605" y="5556751"/>
            <a:ext cx="3175194" cy="596562"/>
          </a:xfrm>
        </p:spPr>
        <p:txBody>
          <a:bodyPr vert="horz" lIns="91440" tIns="45720" rIns="91440" bIns="45720" rtlCol="0">
            <a:normAutofit lnSpcReduction="10000"/>
          </a:bodyPr>
          <a:lstStyle/>
          <a:p>
            <a:pPr marL="0" indent="0" algn="ctr">
              <a:buNone/>
            </a:pPr>
            <a:r>
              <a:rPr lang="en-US" sz="2000" dirty="0"/>
              <a:t>The form of our data that fed the model</a:t>
            </a:r>
          </a:p>
        </p:txBody>
      </p:sp>
    </p:spTree>
    <p:extLst>
      <p:ext uri="{BB962C8B-B14F-4D97-AF65-F5344CB8AC3E}">
        <p14:creationId xmlns:p14="http://schemas.microsoft.com/office/powerpoint/2010/main" val="77102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a:extLst>
              <a:ext uri="{FF2B5EF4-FFF2-40B4-BE49-F238E27FC236}">
                <a16:creationId xmlns:a16="http://schemas.microsoft.com/office/drawing/2014/main" id="{CFBCA5AF-B0A6-4C80-B5BA-57D84091971B}"/>
              </a:ext>
            </a:extLst>
          </p:cNvPr>
          <p:cNvSpPr/>
          <p:nvPr/>
        </p:nvSpPr>
        <p:spPr>
          <a:xfrm>
            <a:off x="0" y="0"/>
            <a:ext cx="12192000" cy="6858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9" name="Ορθογώνιο: Στρογγύλεμα γωνιών 8">
            <a:extLst>
              <a:ext uri="{FF2B5EF4-FFF2-40B4-BE49-F238E27FC236}">
                <a16:creationId xmlns:a16="http://schemas.microsoft.com/office/drawing/2014/main" id="{6B4ED361-5FB5-4D17-8C7E-AB5CAA3F3AE1}"/>
              </a:ext>
            </a:extLst>
          </p:cNvPr>
          <p:cNvSpPr/>
          <p:nvPr/>
        </p:nvSpPr>
        <p:spPr>
          <a:xfrm>
            <a:off x="228600" y="2739887"/>
            <a:ext cx="11734800" cy="1378226"/>
          </a:xfrm>
          <a:prstGeom prst="roundRect">
            <a:avLst/>
          </a:prstGeom>
          <a:gradFill flip="none" rotWithShape="1">
            <a:gsLst>
              <a:gs pos="0">
                <a:schemeClr val="accent5">
                  <a:lumMod val="0"/>
                  <a:lumOff val="100000"/>
                </a:schemeClr>
              </a:gs>
              <a:gs pos="100000">
                <a:schemeClr val="bg1">
                  <a:alpha val="13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Βέλος: Πεντάγωνο 6">
            <a:extLst>
              <a:ext uri="{FF2B5EF4-FFF2-40B4-BE49-F238E27FC236}">
                <a16:creationId xmlns:a16="http://schemas.microsoft.com/office/drawing/2014/main" id="{D4151CB0-8FE2-4097-A5BF-9EE9BF7B7008}"/>
              </a:ext>
            </a:extLst>
          </p:cNvPr>
          <p:cNvSpPr/>
          <p:nvPr/>
        </p:nvSpPr>
        <p:spPr>
          <a:xfrm>
            <a:off x="8983553" y="3120887"/>
            <a:ext cx="2479104" cy="781878"/>
          </a:xfrm>
          <a:prstGeom prst="homePlate">
            <a:avLst/>
          </a:prstGeom>
          <a:gradFill flip="none" rotWithShape="1">
            <a:gsLst>
              <a:gs pos="5000">
                <a:srgbClr val="00B050"/>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Βέλος: Πεντάγωνο 7">
            <a:extLst>
              <a:ext uri="{FF2B5EF4-FFF2-40B4-BE49-F238E27FC236}">
                <a16:creationId xmlns:a16="http://schemas.microsoft.com/office/drawing/2014/main" id="{D8400988-AAC9-43BE-A942-CF0927C41973}"/>
              </a:ext>
            </a:extLst>
          </p:cNvPr>
          <p:cNvSpPr/>
          <p:nvPr/>
        </p:nvSpPr>
        <p:spPr>
          <a:xfrm>
            <a:off x="6935027" y="3117574"/>
            <a:ext cx="2785181" cy="781878"/>
          </a:xfrm>
          <a:prstGeom prst="homePlate">
            <a:avLst/>
          </a:prstGeom>
          <a:gradFill flip="none" rotWithShape="1">
            <a:gsLst>
              <a:gs pos="22000">
                <a:srgbClr val="FF6600">
                  <a:alpha val="96863"/>
                </a:srgbClr>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Βέλος: Πεντάγωνο 4">
            <a:extLst>
              <a:ext uri="{FF2B5EF4-FFF2-40B4-BE49-F238E27FC236}">
                <a16:creationId xmlns:a16="http://schemas.microsoft.com/office/drawing/2014/main" id="{FDFAA0E9-9C2F-482B-B929-1819939E3FD1}"/>
              </a:ext>
            </a:extLst>
          </p:cNvPr>
          <p:cNvSpPr/>
          <p:nvPr/>
        </p:nvSpPr>
        <p:spPr>
          <a:xfrm>
            <a:off x="4938088" y="3113788"/>
            <a:ext cx="2762939" cy="781878"/>
          </a:xfrm>
          <a:prstGeom prst="homePlate">
            <a:avLst/>
          </a:prstGeom>
          <a:gradFill flip="none" rotWithShape="1">
            <a:gsLst>
              <a:gs pos="5000">
                <a:srgbClr val="FF0000"/>
              </a:gs>
              <a:gs pos="100000">
                <a:srgbClr val="FF00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Βέλος: Πεντάγωνο 5">
            <a:extLst>
              <a:ext uri="{FF2B5EF4-FFF2-40B4-BE49-F238E27FC236}">
                <a16:creationId xmlns:a16="http://schemas.microsoft.com/office/drawing/2014/main" id="{55DC5FC6-A9C8-4B71-9374-D2402314CAA4}"/>
              </a:ext>
            </a:extLst>
          </p:cNvPr>
          <p:cNvSpPr/>
          <p:nvPr/>
        </p:nvSpPr>
        <p:spPr>
          <a:xfrm>
            <a:off x="2948085" y="3109763"/>
            <a:ext cx="2832237" cy="781878"/>
          </a:xfrm>
          <a:prstGeom prst="homePlate">
            <a:avLst/>
          </a:prstGeom>
          <a:gradFill flip="none" rotWithShape="1">
            <a:gsLst>
              <a:gs pos="3000">
                <a:srgbClr val="660066"/>
              </a:gs>
              <a:gs pos="100000">
                <a:srgbClr val="FF7C8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Βέλος: Πεντάγωνο 2">
            <a:extLst>
              <a:ext uri="{FF2B5EF4-FFF2-40B4-BE49-F238E27FC236}">
                <a16:creationId xmlns:a16="http://schemas.microsoft.com/office/drawing/2014/main" id="{B8C92C9A-D8B7-4D88-9136-052F99E4E7AA}"/>
              </a:ext>
            </a:extLst>
          </p:cNvPr>
          <p:cNvSpPr/>
          <p:nvPr/>
        </p:nvSpPr>
        <p:spPr>
          <a:xfrm>
            <a:off x="859747" y="3111657"/>
            <a:ext cx="2879630" cy="781878"/>
          </a:xfrm>
          <a:prstGeom prst="homePlate">
            <a:avLst/>
          </a:prstGeom>
          <a:gradFill flip="none" rotWithShape="1">
            <a:gsLst>
              <a:gs pos="3000">
                <a:srgbClr val="00FFFF"/>
              </a:gs>
              <a:gs pos="100000">
                <a:srgbClr val="0000C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βάλ 13">
            <a:extLst>
              <a:ext uri="{FF2B5EF4-FFF2-40B4-BE49-F238E27FC236}">
                <a16:creationId xmlns:a16="http://schemas.microsoft.com/office/drawing/2014/main" id="{6C0FFE82-01DC-49EF-8C78-BFEBAA8DEE26}"/>
              </a:ext>
            </a:extLst>
          </p:cNvPr>
          <p:cNvSpPr/>
          <p:nvPr/>
        </p:nvSpPr>
        <p:spPr>
          <a:xfrm>
            <a:off x="3790387" y="3084680"/>
            <a:ext cx="787675" cy="811695"/>
          </a:xfrm>
          <a:prstGeom prst="ellipse">
            <a:avLst/>
          </a:prstGeom>
          <a:gradFill flip="none" rotWithShape="1">
            <a:gsLst>
              <a:gs pos="0">
                <a:schemeClr val="bg1"/>
              </a:gs>
              <a:gs pos="95000">
                <a:schemeClr val="accent3">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Οβάλ 14">
            <a:extLst>
              <a:ext uri="{FF2B5EF4-FFF2-40B4-BE49-F238E27FC236}">
                <a16:creationId xmlns:a16="http://schemas.microsoft.com/office/drawing/2014/main" id="{304F0E66-55FF-4136-95A4-67B491D1FB54}"/>
              </a:ext>
            </a:extLst>
          </p:cNvPr>
          <p:cNvSpPr/>
          <p:nvPr/>
        </p:nvSpPr>
        <p:spPr>
          <a:xfrm>
            <a:off x="5801266" y="3071534"/>
            <a:ext cx="787675" cy="811695"/>
          </a:xfrm>
          <a:prstGeom prst="ellipse">
            <a:avLst/>
          </a:prstGeom>
          <a:gradFill flip="none" rotWithShape="1">
            <a:gsLst>
              <a:gs pos="0">
                <a:schemeClr val="bg1"/>
              </a:gs>
              <a:gs pos="95000">
                <a:schemeClr val="accent3">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Οβάλ 16">
            <a:extLst>
              <a:ext uri="{FF2B5EF4-FFF2-40B4-BE49-F238E27FC236}">
                <a16:creationId xmlns:a16="http://schemas.microsoft.com/office/drawing/2014/main" id="{7079677C-394E-4F33-AADD-D5EF1B03E9C2}"/>
              </a:ext>
            </a:extLst>
          </p:cNvPr>
          <p:cNvSpPr/>
          <p:nvPr/>
        </p:nvSpPr>
        <p:spPr>
          <a:xfrm>
            <a:off x="9733671" y="3102665"/>
            <a:ext cx="787675" cy="811695"/>
          </a:xfrm>
          <a:prstGeom prst="ellipse">
            <a:avLst/>
          </a:prstGeom>
          <a:gradFill flip="none" rotWithShape="1">
            <a:gsLst>
              <a:gs pos="0">
                <a:schemeClr val="bg1"/>
              </a:gs>
              <a:gs pos="95000">
                <a:schemeClr val="accent3">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Οβάλ 14">
            <a:extLst>
              <a:ext uri="{FF2B5EF4-FFF2-40B4-BE49-F238E27FC236}">
                <a16:creationId xmlns:a16="http://schemas.microsoft.com/office/drawing/2014/main" id="{304F0E66-55FF-4136-95A4-67B491D1FB54}"/>
              </a:ext>
            </a:extLst>
          </p:cNvPr>
          <p:cNvSpPr/>
          <p:nvPr/>
        </p:nvSpPr>
        <p:spPr>
          <a:xfrm>
            <a:off x="7692726" y="3094855"/>
            <a:ext cx="787675" cy="811695"/>
          </a:xfrm>
          <a:prstGeom prst="ellipse">
            <a:avLst/>
          </a:prstGeom>
          <a:gradFill flip="none" rotWithShape="1">
            <a:gsLst>
              <a:gs pos="0">
                <a:schemeClr val="bg1"/>
              </a:gs>
              <a:gs pos="95000">
                <a:schemeClr val="accent3">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Οβάλ 13">
            <a:extLst>
              <a:ext uri="{FF2B5EF4-FFF2-40B4-BE49-F238E27FC236}">
                <a16:creationId xmlns:a16="http://schemas.microsoft.com/office/drawing/2014/main" id="{6C0FFE82-01DC-49EF-8C78-BFEBAA8DEE26}"/>
              </a:ext>
            </a:extLst>
          </p:cNvPr>
          <p:cNvSpPr/>
          <p:nvPr/>
        </p:nvSpPr>
        <p:spPr>
          <a:xfrm>
            <a:off x="1219145" y="3076871"/>
            <a:ext cx="787675" cy="811695"/>
          </a:xfrm>
          <a:prstGeom prst="ellipse">
            <a:avLst/>
          </a:prstGeom>
          <a:gradFill flip="none" rotWithShape="1">
            <a:gsLst>
              <a:gs pos="0">
                <a:schemeClr val="bg1"/>
              </a:gs>
              <a:gs pos="95000">
                <a:schemeClr val="accent3">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1545771" y="1469571"/>
            <a:ext cx="67211" cy="1300287"/>
          </a:xfrm>
          <a:prstGeom prst="rect">
            <a:avLst/>
          </a:prstGeom>
          <a:gradFill flip="none" rotWithShape="1">
            <a:gsLst>
              <a:gs pos="11000">
                <a:srgbClr val="0000CC"/>
              </a:gs>
              <a:gs pos="100000">
                <a:srgbClr val="00FFFF"/>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flipH="1">
            <a:off x="4115645" y="4108649"/>
            <a:ext cx="45719" cy="1464837"/>
          </a:xfrm>
          <a:prstGeom prst="rect">
            <a:avLst/>
          </a:prstGeom>
          <a:gradFill flip="none" rotWithShape="1">
            <a:gsLst>
              <a:gs pos="17000">
                <a:srgbClr val="FF6600"/>
              </a:gs>
              <a:gs pos="100000">
                <a:srgbClr val="FF00FF"/>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152816" y="2001550"/>
            <a:ext cx="45719" cy="747801"/>
          </a:xfrm>
          <a:prstGeom prst="rect">
            <a:avLst/>
          </a:prstGeom>
          <a:gradFill flip="none" rotWithShape="1">
            <a:gsLst>
              <a:gs pos="21000">
                <a:srgbClr val="FF00FF"/>
              </a:gs>
              <a:gs pos="100000">
                <a:srgbClr val="FF6600"/>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038096" y="4077450"/>
            <a:ext cx="45719" cy="747801"/>
          </a:xfrm>
          <a:prstGeom prst="rect">
            <a:avLst/>
          </a:prstGeom>
          <a:gradFill flip="none" rotWithShape="1">
            <a:gsLst>
              <a:gs pos="3000">
                <a:srgbClr val="FF6600"/>
              </a:gs>
              <a:gs pos="100000">
                <a:srgbClr val="FFC000"/>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097442" y="1966293"/>
            <a:ext cx="45719" cy="747801"/>
          </a:xfrm>
          <a:prstGeom prst="rect">
            <a:avLst/>
          </a:prstGeom>
          <a:gradFill flip="none" rotWithShape="1">
            <a:gsLst>
              <a:gs pos="12000">
                <a:srgbClr val="33CC33"/>
              </a:gs>
              <a:gs pos="100000">
                <a:srgbClr val="00B0F0"/>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251715" y="-74975"/>
            <a:ext cx="8226699"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rPr>
              <a:t>Convolution Neural Networks (CNNs)</a:t>
            </a:r>
          </a:p>
        </p:txBody>
      </p:sp>
      <p:sp>
        <p:nvSpPr>
          <p:cNvPr id="30" name="Donut 29"/>
          <p:cNvSpPr/>
          <p:nvPr/>
        </p:nvSpPr>
        <p:spPr>
          <a:xfrm>
            <a:off x="956626" y="400521"/>
            <a:ext cx="1245500" cy="1064081"/>
          </a:xfrm>
          <a:prstGeom prst="donut">
            <a:avLst>
              <a:gd name="adj" fmla="val 4643"/>
            </a:avLst>
          </a:prstGeom>
          <a:gradFill>
            <a:gsLst>
              <a:gs pos="12000">
                <a:srgbClr val="0000CC"/>
              </a:gs>
              <a:gs pos="100000">
                <a:srgbClr val="66FFFF"/>
              </a:gs>
            </a:gsLst>
            <a:path path="circle">
              <a:fillToRect l="50000" t="-80000" r="50000" b="18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p:cNvSpPr txBox="1"/>
          <p:nvPr/>
        </p:nvSpPr>
        <p:spPr>
          <a:xfrm>
            <a:off x="1064163" y="519690"/>
            <a:ext cx="1539648" cy="827946"/>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rPr>
              <a:t>Model Inputs</a:t>
            </a:r>
          </a:p>
        </p:txBody>
      </p:sp>
      <p:sp>
        <p:nvSpPr>
          <p:cNvPr id="33" name="TextBox 32"/>
          <p:cNvSpPr txBox="1"/>
          <p:nvPr/>
        </p:nvSpPr>
        <p:spPr>
          <a:xfrm>
            <a:off x="2253908" y="1052451"/>
            <a:ext cx="2960350" cy="1477328"/>
          </a:xfrm>
          <a:prstGeom prst="rect">
            <a:avLst/>
          </a:prstGeom>
          <a:noFill/>
          <a:ln>
            <a:noFill/>
          </a:ln>
        </p:spPr>
        <p:txBody>
          <a:bodyPr wrap="square" rtlCol="0">
            <a:spAutoFit/>
          </a:bodyPr>
          <a:lstStyle/>
          <a:p>
            <a:r>
              <a:rPr lang="en-US" b="1" dirty="0">
                <a:solidFill>
                  <a:schemeClr val="bg1"/>
                </a:solidFill>
                <a:effectLst>
                  <a:outerShdw blurRad="38100" dist="38100" dir="2700000" algn="tl">
                    <a:srgbClr val="000000">
                      <a:alpha val="43137"/>
                    </a:srgbClr>
                  </a:outerShdw>
                </a:effectLst>
              </a:rPr>
              <a:t>MAX_WORDS</a:t>
            </a:r>
            <a:r>
              <a:rPr lang="en-US" dirty="0">
                <a:solidFill>
                  <a:srgbClr val="FFFF00"/>
                </a:solidFill>
              </a:rPr>
              <a:t> </a:t>
            </a:r>
            <a:r>
              <a:rPr lang="en-US" dirty="0">
                <a:solidFill>
                  <a:schemeClr val="bg1"/>
                </a:solidFill>
              </a:rPr>
              <a:t>= 6000</a:t>
            </a:r>
          </a:p>
          <a:p>
            <a:r>
              <a:rPr lang="en-US" b="1" dirty="0">
                <a:solidFill>
                  <a:schemeClr val="bg1"/>
                </a:solidFill>
                <a:effectLst>
                  <a:outerShdw blurRad="38100" dist="38100" dir="2700000" algn="tl">
                    <a:srgbClr val="000000">
                      <a:alpha val="43137"/>
                    </a:srgbClr>
                  </a:outerShdw>
                </a:effectLst>
              </a:rPr>
              <a:t>TOKENIZETION</a:t>
            </a:r>
            <a:r>
              <a:rPr lang="en-US" dirty="0">
                <a:solidFill>
                  <a:schemeClr val="bg1"/>
                </a:solidFill>
              </a:rPr>
              <a:t> : </a:t>
            </a:r>
          </a:p>
          <a:p>
            <a:r>
              <a:rPr lang="en-US" i="1" dirty="0">
                <a:solidFill>
                  <a:schemeClr val="bg1"/>
                </a:solidFill>
              </a:rPr>
              <a:t>Finally, each words is represented by integers based on vocabulary</a:t>
            </a:r>
          </a:p>
        </p:txBody>
      </p:sp>
      <p:sp>
        <p:nvSpPr>
          <p:cNvPr id="34" name="TextBox 33"/>
          <p:cNvSpPr txBox="1"/>
          <p:nvPr/>
        </p:nvSpPr>
        <p:spPr>
          <a:xfrm>
            <a:off x="360741" y="4186107"/>
            <a:ext cx="3656164" cy="1477328"/>
          </a:xfrm>
          <a:prstGeom prst="rect">
            <a:avLst/>
          </a:prstGeom>
          <a:noFill/>
          <a:ln>
            <a:noFill/>
          </a:ln>
        </p:spPr>
        <p:txBody>
          <a:bodyPr wrap="square" rtlCol="0">
            <a:spAutoFit/>
          </a:bodyPr>
          <a:lstStyle/>
          <a:p>
            <a:r>
              <a:rPr lang="en-US" b="1" dirty="0">
                <a:solidFill>
                  <a:schemeClr val="bg1"/>
                </a:solidFill>
                <a:effectLst>
                  <a:outerShdw blurRad="38100" dist="38100" dir="2700000" algn="tl">
                    <a:srgbClr val="000000">
                      <a:alpha val="43137"/>
                    </a:srgbClr>
                  </a:outerShdw>
                </a:effectLst>
              </a:rPr>
              <a:t>ZERO PADDING</a:t>
            </a:r>
          </a:p>
          <a:p>
            <a:r>
              <a:rPr lang="en-US" b="1" dirty="0">
                <a:solidFill>
                  <a:schemeClr val="bg1"/>
                </a:solidFill>
                <a:effectLst>
                  <a:outerShdw blurRad="38100" dist="38100" dir="2700000" algn="tl">
                    <a:srgbClr val="000000">
                      <a:alpha val="43137"/>
                    </a:srgbClr>
                  </a:outerShdw>
                </a:effectLst>
              </a:rPr>
              <a:t>SPLIT DATASET  : </a:t>
            </a:r>
          </a:p>
          <a:p>
            <a:r>
              <a:rPr lang="en-US" b="1" dirty="0">
                <a:solidFill>
                  <a:schemeClr val="bg1"/>
                </a:solidFill>
                <a:effectLst>
                  <a:outerShdw blurRad="38100" dist="38100" dir="2700000" algn="tl">
                    <a:srgbClr val="000000">
                      <a:alpha val="43137"/>
                    </a:srgbClr>
                  </a:outerShdw>
                </a:effectLst>
              </a:rPr>
              <a:t>           TRAIN :80%  (11712,40)</a:t>
            </a:r>
          </a:p>
          <a:p>
            <a:r>
              <a:rPr lang="en-US" b="1" dirty="0">
                <a:solidFill>
                  <a:schemeClr val="bg1"/>
                </a:solidFill>
                <a:effectLst>
                  <a:outerShdw blurRad="38100" dist="38100" dir="2700000" algn="tl">
                    <a:srgbClr val="000000">
                      <a:alpha val="43137"/>
                    </a:srgbClr>
                  </a:outerShdw>
                </a:effectLst>
              </a:rPr>
              <a:t>           TEST : 20%    (2928,40)</a:t>
            </a:r>
          </a:p>
          <a:p>
            <a:r>
              <a:rPr lang="en-US" b="1" dirty="0">
                <a:solidFill>
                  <a:schemeClr val="bg1"/>
                </a:solidFill>
                <a:effectLst>
                  <a:outerShdw blurRad="38100" dist="38100" dir="2700000" algn="tl">
                    <a:srgbClr val="000000">
                      <a:alpha val="43137"/>
                    </a:srgbClr>
                  </a:outerShdw>
                </a:effectLst>
              </a:rPr>
              <a:t>**      VALIDATION: use the test data</a:t>
            </a:r>
          </a:p>
        </p:txBody>
      </p:sp>
      <p:sp>
        <p:nvSpPr>
          <p:cNvPr id="40" name="TextBox 39"/>
          <p:cNvSpPr txBox="1"/>
          <p:nvPr/>
        </p:nvSpPr>
        <p:spPr>
          <a:xfrm>
            <a:off x="1322293" y="3065751"/>
            <a:ext cx="354107"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A</a:t>
            </a:r>
          </a:p>
        </p:txBody>
      </p:sp>
      <p:sp>
        <p:nvSpPr>
          <p:cNvPr id="43" name="Donut 42"/>
          <p:cNvSpPr/>
          <p:nvPr/>
        </p:nvSpPr>
        <p:spPr>
          <a:xfrm>
            <a:off x="3328589" y="5553907"/>
            <a:ext cx="1574111" cy="1227850"/>
          </a:xfrm>
          <a:prstGeom prst="donut">
            <a:avLst>
              <a:gd name="adj" fmla="val 4643"/>
            </a:avLst>
          </a:prstGeom>
          <a:gradFill>
            <a:gsLst>
              <a:gs pos="12000">
                <a:srgbClr val="FF00FF"/>
              </a:gs>
              <a:gs pos="100000">
                <a:srgbClr val="7030A0"/>
              </a:gs>
            </a:gsLst>
            <a:path path="circle">
              <a:fillToRect l="50000" t="-80000" r="50000" b="18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p:cNvSpPr txBox="1"/>
          <p:nvPr/>
        </p:nvSpPr>
        <p:spPr>
          <a:xfrm>
            <a:off x="3960968" y="3083443"/>
            <a:ext cx="540854"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B</a:t>
            </a:r>
          </a:p>
        </p:txBody>
      </p:sp>
      <p:sp>
        <p:nvSpPr>
          <p:cNvPr id="46" name="TextBox 45"/>
          <p:cNvSpPr txBox="1"/>
          <p:nvPr/>
        </p:nvSpPr>
        <p:spPr>
          <a:xfrm>
            <a:off x="5904295" y="3092660"/>
            <a:ext cx="540854"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C</a:t>
            </a:r>
          </a:p>
        </p:txBody>
      </p:sp>
      <p:sp>
        <p:nvSpPr>
          <p:cNvPr id="47" name="TextBox 46"/>
          <p:cNvSpPr txBox="1"/>
          <p:nvPr/>
        </p:nvSpPr>
        <p:spPr>
          <a:xfrm>
            <a:off x="7813388" y="3126934"/>
            <a:ext cx="540854"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D</a:t>
            </a:r>
          </a:p>
        </p:txBody>
      </p:sp>
      <p:sp>
        <p:nvSpPr>
          <p:cNvPr id="48" name="TextBox 47"/>
          <p:cNvSpPr txBox="1"/>
          <p:nvPr/>
        </p:nvSpPr>
        <p:spPr>
          <a:xfrm>
            <a:off x="9871150" y="3115997"/>
            <a:ext cx="540854"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E</a:t>
            </a:r>
          </a:p>
        </p:txBody>
      </p:sp>
      <p:sp>
        <p:nvSpPr>
          <p:cNvPr id="49" name="TextBox 48"/>
          <p:cNvSpPr txBox="1"/>
          <p:nvPr/>
        </p:nvSpPr>
        <p:spPr>
          <a:xfrm>
            <a:off x="3464569" y="5809590"/>
            <a:ext cx="1574111" cy="830997"/>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rPr>
              <a:t>Build CNN Model</a:t>
            </a:r>
          </a:p>
        </p:txBody>
      </p:sp>
      <p:sp>
        <p:nvSpPr>
          <p:cNvPr id="55" name="Donut 54"/>
          <p:cNvSpPr/>
          <p:nvPr/>
        </p:nvSpPr>
        <p:spPr>
          <a:xfrm>
            <a:off x="5450409" y="709289"/>
            <a:ext cx="1448627" cy="1276695"/>
          </a:xfrm>
          <a:prstGeom prst="donut">
            <a:avLst>
              <a:gd name="adj" fmla="val 3349"/>
            </a:avLst>
          </a:prstGeom>
          <a:gradFill>
            <a:gsLst>
              <a:gs pos="2000">
                <a:srgbClr val="FF6600"/>
              </a:gs>
              <a:gs pos="100000">
                <a:srgbClr val="FF00FF"/>
              </a:gs>
            </a:gsLst>
            <a:path path="circle">
              <a:fillToRect l="50000" t="-80000" r="50000" b="18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Donut 56"/>
          <p:cNvSpPr/>
          <p:nvPr/>
        </p:nvSpPr>
        <p:spPr>
          <a:xfrm>
            <a:off x="9469770" y="790146"/>
            <a:ext cx="1301062" cy="1158531"/>
          </a:xfrm>
          <a:prstGeom prst="donut">
            <a:avLst>
              <a:gd name="adj" fmla="val 3349"/>
            </a:avLst>
          </a:prstGeom>
          <a:gradFill>
            <a:gsLst>
              <a:gs pos="14000">
                <a:srgbClr val="33CC33"/>
              </a:gs>
              <a:gs pos="100000">
                <a:srgbClr val="00B0F0"/>
              </a:gs>
            </a:gsLst>
            <a:path path="circle">
              <a:fillToRect l="50000" t="-80000" r="50000" b="18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Donut 57"/>
          <p:cNvSpPr/>
          <p:nvPr/>
        </p:nvSpPr>
        <p:spPr>
          <a:xfrm>
            <a:off x="6748771" y="4760370"/>
            <a:ext cx="2710543" cy="1862991"/>
          </a:xfrm>
          <a:prstGeom prst="donut">
            <a:avLst>
              <a:gd name="adj" fmla="val 3349"/>
            </a:avLst>
          </a:prstGeom>
          <a:gradFill>
            <a:gsLst>
              <a:gs pos="12000">
                <a:srgbClr val="FFC000"/>
              </a:gs>
              <a:gs pos="100000">
                <a:srgbClr val="FFFF00"/>
              </a:gs>
            </a:gsLst>
            <a:path path="circle">
              <a:fillToRect l="50000" t="-80000" r="50000" b="180000"/>
            </a:path>
          </a:gradFill>
          <a:ln>
            <a:solidFill>
              <a:schemeClr val="accent1">
                <a:shade val="50000"/>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p:cNvSpPr txBox="1"/>
          <p:nvPr/>
        </p:nvSpPr>
        <p:spPr>
          <a:xfrm>
            <a:off x="5517203" y="1022904"/>
            <a:ext cx="1552437" cy="523220"/>
          </a:xfrm>
          <a:prstGeom prst="rect">
            <a:avLst/>
          </a:prstGeom>
          <a:noFill/>
        </p:spPr>
        <p:txBody>
          <a:bodyPr wrap="square" rtlCol="0">
            <a:spAutoFit/>
          </a:bodyPr>
          <a:lstStyle/>
          <a:p>
            <a:r>
              <a:rPr lang="en-US" sz="2800" b="1" dirty="0">
                <a:solidFill>
                  <a:schemeClr val="bg1"/>
                </a:solidFill>
                <a:effectLst>
                  <a:outerShdw blurRad="38100" dist="38100" dir="2700000" algn="tl">
                    <a:srgbClr val="000000">
                      <a:alpha val="43137"/>
                    </a:srgbClr>
                  </a:outerShdw>
                </a:effectLst>
              </a:rPr>
              <a:t>Compile</a:t>
            </a:r>
          </a:p>
        </p:txBody>
      </p:sp>
      <p:sp>
        <p:nvSpPr>
          <p:cNvPr id="60" name="TextBox 59"/>
          <p:cNvSpPr txBox="1"/>
          <p:nvPr/>
        </p:nvSpPr>
        <p:spPr>
          <a:xfrm>
            <a:off x="7167944" y="4968590"/>
            <a:ext cx="2218126" cy="1446550"/>
          </a:xfrm>
          <a:prstGeom prst="rect">
            <a:avLst/>
          </a:prstGeom>
          <a:noFill/>
        </p:spPr>
        <p:txBody>
          <a:bodyPr wrap="square" rtlCol="0">
            <a:spAutoFit/>
          </a:bodyPr>
          <a:lstStyle/>
          <a:p>
            <a:r>
              <a:rPr lang="en-US" sz="3200" b="1" dirty="0">
                <a:solidFill>
                  <a:schemeClr val="bg1"/>
                </a:solidFill>
                <a:effectLst>
                  <a:outerShdw blurRad="38100" dist="38100" dir="2700000" algn="tl">
                    <a:srgbClr val="000000">
                      <a:alpha val="43137"/>
                    </a:srgbClr>
                  </a:outerShdw>
                </a:effectLst>
              </a:rPr>
              <a:t>Train </a:t>
            </a:r>
          </a:p>
          <a:p>
            <a:r>
              <a:rPr lang="en-US" sz="2000" b="1" dirty="0">
                <a:solidFill>
                  <a:schemeClr val="bg1"/>
                </a:solidFill>
                <a:effectLst>
                  <a:outerShdw blurRad="38100" dist="38100" dir="2700000" algn="tl">
                    <a:srgbClr val="000000">
                      <a:alpha val="43137"/>
                    </a:srgbClr>
                  </a:outerShdw>
                </a:effectLst>
              </a:rPr>
              <a:t>and</a:t>
            </a:r>
            <a:r>
              <a:rPr lang="en-US" sz="2400" b="1" dirty="0">
                <a:solidFill>
                  <a:schemeClr val="bg1"/>
                </a:solidFill>
                <a:effectLst>
                  <a:outerShdw blurRad="38100" dist="38100" dir="2700000" algn="tl">
                    <a:srgbClr val="000000">
                      <a:alpha val="43137"/>
                    </a:srgbClr>
                  </a:outerShdw>
                </a:effectLst>
              </a:rPr>
              <a:t> </a:t>
            </a:r>
          </a:p>
          <a:p>
            <a:r>
              <a:rPr lang="en-US" sz="3200" b="1" dirty="0">
                <a:solidFill>
                  <a:schemeClr val="bg1"/>
                </a:solidFill>
                <a:effectLst>
                  <a:outerShdw blurRad="38100" dist="38100" dir="2700000" algn="tl">
                    <a:srgbClr val="000000">
                      <a:alpha val="43137"/>
                    </a:srgbClr>
                  </a:outerShdw>
                </a:effectLst>
              </a:rPr>
              <a:t>Predictions </a:t>
            </a:r>
          </a:p>
        </p:txBody>
      </p:sp>
      <p:sp>
        <p:nvSpPr>
          <p:cNvPr id="61" name="TextBox 60"/>
          <p:cNvSpPr txBox="1"/>
          <p:nvPr/>
        </p:nvSpPr>
        <p:spPr>
          <a:xfrm>
            <a:off x="9654857" y="1052451"/>
            <a:ext cx="1732978" cy="523220"/>
          </a:xfrm>
          <a:prstGeom prst="rect">
            <a:avLst/>
          </a:prstGeom>
          <a:noFill/>
        </p:spPr>
        <p:txBody>
          <a:bodyPr wrap="square" rtlCol="0">
            <a:spAutoFit/>
          </a:bodyPr>
          <a:lstStyle/>
          <a:p>
            <a:r>
              <a:rPr lang="en-US" sz="2800" b="1" dirty="0">
                <a:solidFill>
                  <a:schemeClr val="bg1"/>
                </a:solidFill>
                <a:effectLst>
                  <a:outerShdw blurRad="38100" dist="38100" dir="2700000" algn="tl">
                    <a:srgbClr val="000000">
                      <a:alpha val="43137"/>
                    </a:srgbClr>
                  </a:outerShdw>
                </a:effectLst>
              </a:rPr>
              <a:t>Plots</a:t>
            </a:r>
          </a:p>
        </p:txBody>
      </p:sp>
    </p:spTree>
    <p:extLst>
      <p:ext uri="{BB962C8B-B14F-4D97-AF65-F5344CB8AC3E}">
        <p14:creationId xmlns:p14="http://schemas.microsoft.com/office/powerpoint/2010/main" val="2926931979"/>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Custom 4">
      <a:dk1>
        <a:srgbClr val="233348"/>
      </a:dk1>
      <a:lt1>
        <a:srgbClr val="FEFFFF"/>
      </a:lt1>
      <a:dk2>
        <a:srgbClr val="44546A"/>
      </a:dk2>
      <a:lt2>
        <a:srgbClr val="E7E6E6"/>
      </a:lt2>
      <a:accent1>
        <a:srgbClr val="32426D"/>
      </a:accent1>
      <a:accent2>
        <a:srgbClr val="59436A"/>
      </a:accent2>
      <a:accent3>
        <a:srgbClr val="B9607E"/>
      </a:accent3>
      <a:accent4>
        <a:srgbClr val="FBAF8D"/>
      </a:accent4>
      <a:accent5>
        <a:srgbClr val="FFE9CC"/>
      </a:accent5>
      <a:accent6>
        <a:srgbClr val="B73466"/>
      </a:accent6>
      <a:hlink>
        <a:srgbClr val="FFE9CC"/>
      </a:hlink>
      <a:folHlink>
        <a:srgbClr val="3E3F6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1099</Words>
  <Application>Microsoft Office PowerPoint</Application>
  <PresentationFormat>Widescreen</PresentationFormat>
  <Paragraphs>233</Paragraphs>
  <Slides>19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맑은 고딕</vt:lpstr>
      <vt:lpstr>Microsoft YaHei UI</vt:lpstr>
      <vt:lpstr>Aharoni</vt:lpstr>
      <vt:lpstr>Arial</vt:lpstr>
      <vt:lpstr>Calibri</vt:lpstr>
      <vt:lpstr>Calibri Light</vt:lpstr>
      <vt:lpstr>Courier New</vt:lpstr>
      <vt:lpstr>Wingdings</vt:lpstr>
      <vt:lpstr>Θέμα του Office</vt:lpstr>
      <vt:lpstr>Office Theme</vt:lpstr>
      <vt:lpstr>1_Office Theme</vt:lpstr>
      <vt:lpstr>PowerPoint Presentation</vt:lpstr>
      <vt:lpstr>PowerPoint Presentation</vt:lpstr>
      <vt:lpstr>Motivation</vt:lpstr>
      <vt:lpstr>Problem &amp; Mission</vt:lpstr>
      <vt:lpstr>Data</vt:lpstr>
      <vt:lpstr>PowerPoint Presentation</vt:lpstr>
      <vt:lpstr>Exploratory Analysis</vt:lpstr>
      <vt:lpstr>Common reasons for negative comments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NIOVI GIALAMA</dc:creator>
  <cp:lastModifiedBy>Dagre, Adriani</cp:lastModifiedBy>
  <cp:revision>3</cp:revision>
  <dcterms:created xsi:type="dcterms:W3CDTF">2019-09-08T17:58:41Z</dcterms:created>
  <dcterms:modified xsi:type="dcterms:W3CDTF">2019-09-08T18:45:22Z</dcterms:modified>
</cp:coreProperties>
</file>