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62B161-28DA-412C-ACD4-3ECE9129E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17C1B2C-E56F-4217-B1CB-813BD9AA2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BF96B7-12CE-4A12-A42C-8F52B7195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06/12/2020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D65314-B84B-4073-97C0-30B0DE10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5837E5-57D8-4E61-B3DC-E7A37837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95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648226-F015-46CA-89D5-985D2679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FBB8DF4-AE13-4A61-887E-1176FCBD0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69B365-650E-4617-B8DB-986BD398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06/12/2020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EDBBF4-0408-4D76-A629-C54F23D6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E27C3F-6BAF-4C8F-BD7B-98F693CB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274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5199D6C-EDBF-4BBC-8B7E-F24AA024C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2096DCF-F33E-47C3-8F65-EA2F1E76E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9A2ADB-8642-4EAC-8F60-E0F1643D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06/12/2020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3044C2-8E31-4EF2-A4B6-F0FA6672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A93546-8274-416E-A884-BB720FEF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197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001827-F11E-4DA7-ABC6-AD6C8D46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5538A8-437F-46A7-8496-8C9DDA484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2324C2-2FF5-4F52-BD01-F7CBBCDF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06/12/2020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9F1B5E-2551-447E-B8FB-AA147C63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E51D15-0670-416E-A0E8-3FDEEFD2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082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5F05F-9D0A-434C-903F-7E6CB6F6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6A0793-5E95-4AC5-BCE4-EDD690C08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1CF5C7-02F2-4457-8DB4-96F36478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06/12/2020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5C9523-BD65-434D-8045-1D8DCC17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8A4167-AD50-4B9E-80F7-ADBEBBED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40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E5C511-2E94-43AC-BB9B-ED8B05A97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BA1F47-CA21-48AC-9D21-2362438A6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5BCEFA1-4BAC-4F84-A38C-3D55DE0CF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026B570-42B8-4D72-9E26-609522F4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06/12/2020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10141D-6D9D-4B3B-ABF7-BB023C84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FAF2F1-0B37-4D3B-A730-5D250579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07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6A78D7-954E-4281-918F-CA764EAF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293F84-1CCA-46B3-A6BD-1AD503273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1F80F2-80C2-49F6-A2C3-578FF19B4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C7F1B2C-AE96-4A4F-92BF-B24ED7835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1112353-9470-4760-A2E5-80D2A3891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DE1E2FB-FB2C-419C-861C-3DDD4FB52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06/12/2020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A4DCF0B-2674-4A74-8542-BE964B74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3F9CD27-B3CF-471C-8B9C-B6FAEDA6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339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25DDA6-E053-4305-825E-FFC5D10F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7188CDE-6FD3-4F80-914E-93DF8F2B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06/12/2020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28DC9B4-17A9-4BC7-BF78-A7654E57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CBD070-B8CE-40A3-88F2-5E7D11EA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281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74E604A-2DA3-4431-BC07-B110B052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06/12/2020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E463818-63C7-45F5-A6A8-D8D715BD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7248C5-121C-4E83-AAE5-26B3264F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373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900866-D193-448C-A205-42C24958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D8ACD8-1F9D-4C1F-9145-CDAAAC35E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FF275D6-78F7-4CC3-A651-133B7E3D1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A60A4C-E802-42D5-B501-34F41B35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06/12/2020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844BE6B-E82E-4BE1-8733-DDC9F8B2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40B834-EDE4-4EFD-9799-344A7C97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47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03FB3D-1E61-460C-9221-C4D9085D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F14D6D6-34C8-4AA3-8970-4D8453C14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7DB4CF-9DAD-46A8-85D6-0413657C2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9F2DDAE-7089-4B68-B6B5-3C82DE25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06/12/2020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1F4F46-1307-4195-AC76-4173F95C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0AE79D-AC46-4E71-98E2-C3CA6356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394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8901E9E-654F-4B52-B49E-F43F1B122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33E768-4C84-4C55-AE0D-0F1B485C5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C5F7F8-85D1-407A-8036-ABA8BC9BF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1D40D-5B31-4028-BBBA-7364E36CC0C9}" type="datetimeFigureOut">
              <a:rPr lang="it-IT" smtClean="0"/>
              <a:t>06/12/2020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D75662-E4CD-4BC1-8BE9-D2BE6DFE2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A22077-52EC-4AD7-BF7A-47C1BFBAA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714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89C7F2-16E6-4F9D-9266-D4E3FBE6B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6910" y="1237416"/>
            <a:ext cx="3510355" cy="2236738"/>
          </a:xfrm>
        </p:spPr>
        <p:txBody>
          <a:bodyPr>
            <a:normAutofit/>
          </a:bodyPr>
          <a:lstStyle/>
          <a:p>
            <a:pPr algn="l"/>
            <a:r>
              <a:rPr lang="it-IT" sz="4400" b="1" dirty="0" err="1">
                <a:solidFill>
                  <a:srgbClr val="FFFFFF"/>
                </a:solidFill>
              </a:rPr>
              <a:t>MedQueue</a:t>
            </a:r>
            <a:endParaRPr lang="it-IT" sz="4400" b="1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F906C3-F75E-4F9E-9B50-CF5B59391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5491" y="3474154"/>
            <a:ext cx="3510355" cy="758843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it-IT" sz="2000" dirty="0">
                <a:solidFill>
                  <a:srgbClr val="FEFFFF"/>
                </a:solidFill>
              </a:rPr>
              <a:t>Queue made </a:t>
            </a:r>
            <a:r>
              <a:rPr lang="it-IT" sz="2000" dirty="0" err="1">
                <a:solidFill>
                  <a:srgbClr val="FEFFFF"/>
                </a:solidFill>
              </a:rPr>
              <a:t>smarter</a:t>
            </a:r>
            <a:r>
              <a:rPr lang="it-IT" sz="2000" dirty="0">
                <a:solidFill>
                  <a:srgbClr val="FEFFFF"/>
                </a:solidFill>
              </a:rPr>
              <a:t>. </a:t>
            </a:r>
          </a:p>
          <a:p>
            <a:pPr algn="l"/>
            <a:r>
              <a:rPr lang="it-IT" sz="2000" dirty="0">
                <a:solidFill>
                  <a:srgbClr val="FEFFFF"/>
                </a:solidFill>
              </a:rPr>
              <a:t>(and </a:t>
            </a:r>
            <a:r>
              <a:rPr lang="it-IT" sz="2000" dirty="0" err="1">
                <a:solidFill>
                  <a:srgbClr val="FEFFFF"/>
                </a:solidFill>
              </a:rPr>
              <a:t>safer</a:t>
            </a:r>
            <a:r>
              <a:rPr lang="it-IT" sz="2000" dirty="0">
                <a:solidFill>
                  <a:srgbClr val="FEFFFF"/>
                </a:solidFill>
              </a:rPr>
              <a:t>)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2072DAF-192D-4104-B404-8509D40617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9" r="4872" b="1"/>
          <a:stretch/>
        </p:blipFill>
        <p:spPr>
          <a:xfrm>
            <a:off x="1258859" y="1120046"/>
            <a:ext cx="5635819" cy="350950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D050A64-343E-4957-9964-C94F29F3016D}"/>
              </a:ext>
            </a:extLst>
          </p:cNvPr>
          <p:cNvSpPr txBox="1"/>
          <p:nvPr/>
        </p:nvSpPr>
        <p:spPr>
          <a:xfrm>
            <a:off x="9934537" y="4899456"/>
            <a:ext cx="3184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Amato Adriano</a:t>
            </a:r>
          </a:p>
          <a:p>
            <a:r>
              <a:rPr lang="it-IT" sz="1400" dirty="0">
                <a:solidFill>
                  <a:schemeClr val="bg1"/>
                </a:solidFill>
              </a:rPr>
              <a:t>Afeltra Angelo </a:t>
            </a:r>
          </a:p>
          <a:p>
            <a:r>
              <a:rPr lang="it-IT" sz="1400" dirty="0">
                <a:solidFill>
                  <a:schemeClr val="bg1"/>
                </a:solidFill>
              </a:rPr>
              <a:t>Fucile Andrea</a:t>
            </a:r>
          </a:p>
          <a:p>
            <a:r>
              <a:rPr lang="it-IT" sz="1400" dirty="0">
                <a:solidFill>
                  <a:schemeClr val="bg1"/>
                </a:solidFill>
              </a:rPr>
              <a:t>Rapa Giovanni</a:t>
            </a:r>
          </a:p>
        </p:txBody>
      </p:sp>
    </p:spTree>
    <p:extLst>
      <p:ext uri="{BB962C8B-B14F-4D97-AF65-F5344CB8AC3E}">
        <p14:creationId xmlns:p14="http://schemas.microsoft.com/office/powerpoint/2010/main" val="85500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F060C772-E849-477E-858D-65613ED02F05}"/>
              </a:ext>
            </a:extLst>
          </p:cNvPr>
          <p:cNvSpPr txBox="1"/>
          <p:nvPr/>
        </p:nvSpPr>
        <p:spPr>
          <a:xfrm>
            <a:off x="2318551" y="1720840"/>
            <a:ext cx="75548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/>
              <a:t>MedQueue</a:t>
            </a:r>
            <a:r>
              <a:rPr lang="it-IT" sz="2400" b="1" dirty="0"/>
              <a:t> nasce per semplificare il processo di prenotazione ai servizi burocratici degli ospedali, rendendo più facile e gestibile la situazione all’interno degli uffici sia per il personale ospedaliero sia per i clienti.</a:t>
            </a:r>
          </a:p>
          <a:p>
            <a:endParaRPr lang="it-IT" sz="2400" b="1" dirty="0"/>
          </a:p>
          <a:p>
            <a:r>
              <a:rPr lang="it-IT" sz="2400" b="1" dirty="0"/>
              <a:t>Oltre a rendere in generale l’esperienza migliore, in periodi come quelli moderni, aiuta anche a gestire i distanziamenti dovuti alle imposizioni per prevenzione Covid-19.</a:t>
            </a:r>
          </a:p>
        </p:txBody>
      </p:sp>
    </p:spTree>
    <p:extLst>
      <p:ext uri="{BB962C8B-B14F-4D97-AF65-F5344CB8AC3E}">
        <p14:creationId xmlns:p14="http://schemas.microsoft.com/office/powerpoint/2010/main" val="93806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2023F2A-5696-48D1-A850-47EE7293D4CF}"/>
              </a:ext>
            </a:extLst>
          </p:cNvPr>
          <p:cNvSpPr txBox="1"/>
          <p:nvPr/>
        </p:nvSpPr>
        <p:spPr>
          <a:xfrm>
            <a:off x="2466109" y="261233"/>
            <a:ext cx="72597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Ora per mostrare al meglio il funzionamento del nostro sistema portiamo all’attenzione l’operazione più significativa secondo noi, la prenotazione di una prestazione presso l’ufficio.</a:t>
            </a:r>
          </a:p>
          <a:p>
            <a:r>
              <a:rPr lang="it-IT" sz="2400" b="1" dirty="0"/>
              <a:t>Presentiamo quindi lo scenario relativo a questa operazione</a:t>
            </a:r>
          </a:p>
          <a:p>
            <a:endParaRPr lang="it-IT" dirty="0"/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0B60DF4C-E8D9-40BD-A562-AD57D98AD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958346"/>
              </p:ext>
            </p:extLst>
          </p:nvPr>
        </p:nvGraphicFramePr>
        <p:xfrm>
          <a:off x="2943859" y="2622796"/>
          <a:ext cx="6304280" cy="35226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670">
                  <a:extLst>
                    <a:ext uri="{9D8B030D-6E8A-4147-A177-3AD203B41FA5}">
                      <a16:colId xmlns:a16="http://schemas.microsoft.com/office/drawing/2014/main" val="2968767303"/>
                    </a:ext>
                  </a:extLst>
                </a:gridCol>
                <a:gridCol w="5007610">
                  <a:extLst>
                    <a:ext uri="{9D8B030D-6E8A-4147-A177-3AD203B41FA5}">
                      <a16:colId xmlns:a16="http://schemas.microsoft.com/office/drawing/2014/main" val="3356555618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Nome Scenario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SC_GP-1: Richiesta prenotazioni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37559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Attori Principali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Angelo: Utente Registrato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5503023"/>
                  </a:ext>
                </a:extLst>
              </a:tr>
              <a:tr h="269811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Flusso di eventi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Angelo si connette al sistema con l’intenzione di voler prendere una prenotazione, esegue l’autenticazione e clicca sul pulsante richiedi prenotazione.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Il sistema chiede ad Angelo di selezionare l’operazione che vuole effettuare.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Angelo seleziona “Ritira Analisi”.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Il sistema mostra ad Angelo tutti gli ospedali convenzionati.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Angelo seleziona “Ospedale di Caserta”.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Il sistema mostra ad Angelo tutti gli ambulatori presenti nell’ospedale di Caserta e un calendario con i giorni in cui è possibile effettuare una prenotazione.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Angelo sceglie di effettuare una prenotazione per il giorno 12 Dicembre e, dalla lista degli orari disponibili, seleziona le 11:00.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Il sistema inserirà Angelo nella coda di prenotazione del giorno 12 Dicembre e restituirà ad Angelo una mail di conferma prenotazione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070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73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DAE5A324-22C8-43CD-BF4E-C108FA8A3BC1}"/>
              </a:ext>
            </a:extLst>
          </p:cNvPr>
          <p:cNvSpPr txBox="1"/>
          <p:nvPr/>
        </p:nvSpPr>
        <p:spPr>
          <a:xfrm>
            <a:off x="2601157" y="772357"/>
            <a:ext cx="736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b="1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836FA81-87BA-4AF4-BB1C-299ADC7B7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62" y="176212"/>
            <a:ext cx="6315075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2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FC53F0E-28EF-4003-8C1C-3D70532879CA}"/>
              </a:ext>
            </a:extLst>
          </p:cNvPr>
          <p:cNvSpPr txBox="1"/>
          <p:nvPr/>
        </p:nvSpPr>
        <p:spPr>
          <a:xfrm>
            <a:off x="2565646" y="435006"/>
            <a:ext cx="7060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Ragionando sui vari tipi di utilizzo e probabili problemi abbiamo incontrato questi flussi alternativi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3987D0D-EBB9-40CC-9D51-CB7A82B9A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4" y="2519362"/>
            <a:ext cx="63055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1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F145750-B209-47D7-80B9-8C5CED78F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22" y="2285213"/>
            <a:ext cx="6391275" cy="296227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46F0114-0B1B-4843-BD56-11EB12EAE32C}"/>
              </a:ext>
            </a:extLst>
          </p:cNvPr>
          <p:cNvSpPr txBox="1"/>
          <p:nvPr/>
        </p:nvSpPr>
        <p:spPr>
          <a:xfrm>
            <a:off x="2336305" y="807868"/>
            <a:ext cx="7519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Analizzando l’operazione e la sua implementazione, abbiamo individuato i seguenti oggetti per renderla possibile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2F47D642-1E35-4A9A-8BAE-09D37B492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324442"/>
              </p:ext>
            </p:extLst>
          </p:nvPr>
        </p:nvGraphicFramePr>
        <p:xfrm>
          <a:off x="6095998" y="1860423"/>
          <a:ext cx="5968365" cy="25633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3920">
                  <a:extLst>
                    <a:ext uri="{9D8B030D-6E8A-4147-A177-3AD203B41FA5}">
                      <a16:colId xmlns:a16="http://schemas.microsoft.com/office/drawing/2014/main" val="1931723918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967480987"/>
                    </a:ext>
                  </a:extLst>
                </a:gridCol>
                <a:gridCol w="3049270">
                  <a:extLst>
                    <a:ext uri="{9D8B030D-6E8A-4147-A177-3AD203B41FA5}">
                      <a16:colId xmlns:a16="http://schemas.microsoft.com/office/drawing/2014/main" val="1433457205"/>
                    </a:ext>
                  </a:extLst>
                </a:gridCol>
              </a:tblGrid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Nome oggetto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Tipologia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Descrizione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648001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Utente Autenticato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Entità che modella un utente autenticato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6265364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Prenotazione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Entità che modella una prenotazione dell’utente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3256830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PrenotazioneRepository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Entità che modella un raccoglitore delle prenotazioni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4086132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RichiestaPrenotazioneControl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Control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Control che coordina le operazioni relative ad una richiesta di prenotazione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708502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PrenotazioneView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Boundary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Boundary che mostra le informazioni necessarie per ottenere una prenotazione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1900114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 err="1">
                          <a:effectLst/>
                        </a:rPr>
                        <a:t>FormPrenotazione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Boundary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 err="1">
                          <a:effectLst/>
                        </a:rPr>
                        <a:t>Bondary</a:t>
                      </a:r>
                      <a:r>
                        <a:rPr lang="it-IT" sz="1200" dirty="0">
                          <a:effectLst/>
                        </a:rPr>
                        <a:t> che permette all’utente di inserire le informazioni necessarie per richiedere una prenotazione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0812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35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F88D06-0FBA-4132-910E-ACFD9B873CC5}"/>
              </a:ext>
            </a:extLst>
          </p:cNvPr>
          <p:cNvSpPr txBox="1"/>
          <p:nvPr/>
        </p:nvSpPr>
        <p:spPr>
          <a:xfrm>
            <a:off x="1856912" y="568171"/>
            <a:ext cx="8478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Per rendere più agevole e chiara l’idea che risiede dietro questa operazione mostriamo il </a:t>
            </a:r>
            <a:r>
              <a:rPr lang="it-IT" sz="2400" b="1" dirty="0" err="1"/>
              <a:t>Sequence</a:t>
            </a:r>
            <a:r>
              <a:rPr lang="it-IT" sz="2400" b="1" dirty="0"/>
              <a:t> </a:t>
            </a:r>
            <a:r>
              <a:rPr lang="it-IT" sz="2400" b="1" dirty="0" err="1"/>
              <a:t>Diagram</a:t>
            </a:r>
            <a:r>
              <a:rPr lang="it-IT" sz="2400" b="1" dirty="0"/>
              <a:t> che utilizzerà il team per implementarla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1D48991-8B70-4048-BF98-713F40DE6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532" y="1768500"/>
            <a:ext cx="5268934" cy="473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8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5D6E70D8-1347-4B84-881B-753BBC779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966" y="1782931"/>
            <a:ext cx="6556065" cy="448174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599C7B-7568-4E47-A4AF-F9E9AD2D546B}"/>
              </a:ext>
            </a:extLst>
          </p:cNvPr>
          <p:cNvSpPr txBox="1"/>
          <p:nvPr/>
        </p:nvSpPr>
        <p:spPr>
          <a:xfrm>
            <a:off x="2278600" y="593325"/>
            <a:ext cx="7634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Per rendere meglio l’idea dell’interazione tra sistema e utente presentiamo lo state chart dell’operazione</a:t>
            </a:r>
          </a:p>
        </p:txBody>
      </p:sp>
    </p:spTree>
    <p:extLst>
      <p:ext uri="{BB962C8B-B14F-4D97-AF65-F5344CB8AC3E}">
        <p14:creationId xmlns:p14="http://schemas.microsoft.com/office/powerpoint/2010/main" val="190623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240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398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MedQueue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MedQueue</dc:title>
  <dc:creator>Adriano Amato</dc:creator>
  <cp:lastModifiedBy>Adriano Amato</cp:lastModifiedBy>
  <cp:revision>9</cp:revision>
  <dcterms:created xsi:type="dcterms:W3CDTF">2020-12-06T15:22:20Z</dcterms:created>
  <dcterms:modified xsi:type="dcterms:W3CDTF">2020-12-06T16:49:42Z</dcterms:modified>
</cp:coreProperties>
</file>