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6ED6A6-8A38-45A3-86CC-49FEB72B0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25BB8ED-277D-43F0-B028-21C005E6F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92E714-4ED1-490D-80B8-708D995AE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49622-59C6-4BC4-8C9C-C2033719CB13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186AC4F-EDAB-4677-8A16-AB2A8BA9B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B354C9-AF4A-48B6-BD26-C3BB4C60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5970-4CE5-4313-9A16-366EEF64EC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8801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A84151-6BB1-4BCF-BD62-4D974DC5A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3D51130-8D75-4051-BE64-264F6B9E1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5ED2835-65AC-4119-983E-0C1C646B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49622-59C6-4BC4-8C9C-C2033719CB13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71BE873-E13B-4EFD-A93A-4F3154BD5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C5491C-B689-40FE-95BF-D4D78B7FC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5970-4CE5-4313-9A16-366EEF64EC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948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DF95400-DB0F-4FFF-B97C-4A1C4675C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818AA3-E1EB-44C2-8996-891B46AFE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E1DD916-96EA-42D9-A967-0AD089B3F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49622-59C6-4BC4-8C9C-C2033719CB13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5801D7-7822-4494-9357-B43FD9184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66E4C45-677F-4088-AD48-0B35C0BCC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5970-4CE5-4313-9A16-366EEF64EC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3728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CB0D6E-4BFF-4619-8CCA-85FBDC7A1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7AB648-5683-4C22-91DE-6F9385F9E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7677544-DDDC-4C4C-9618-A9E08FAF1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49622-59C6-4BC4-8C9C-C2033719CB13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86B749-F54A-4B3F-AC98-9878B4B11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0552824-3291-4FC3-A08A-F6B2679CE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5970-4CE5-4313-9A16-366EEF64EC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1062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270786-8CB2-46E1-9F74-F34727AA8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EF4512E-F73F-488B-8F24-B8ACA2E9B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A67D0B-9831-447A-8791-4BBBE857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49622-59C6-4BC4-8C9C-C2033719CB13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7E1F682-EF04-4502-9407-5D036E9C6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A503711-C6B9-4999-8B70-1807B91F9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5970-4CE5-4313-9A16-366EEF64EC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1513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FAD66D-A8A1-4FFC-A0C4-B1601CEC7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A74B3A-7E12-49E6-8019-646D51165A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E5E9F2C-F73F-49BF-ABEB-275C2F1EC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216330C-5D0D-4C65-9A86-D8CF948D5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49622-59C6-4BC4-8C9C-C2033719CB13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A1CF17B-1598-459F-9ADB-949CCC091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7F93691-76D8-497C-844B-2F7FC7BDF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5970-4CE5-4313-9A16-366EEF64EC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2340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91A913-9E7D-41F7-A892-1ADF57403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93E5258-1EEE-41A3-B7D9-962D9DC68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4AAC672-035D-4124-85F3-7070A9F0F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280C20E-FF1B-4A8F-8AE4-553ABDC75F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C43E5FD-6385-4A8F-B25A-79607426EB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B64AEEE-45C3-4778-9B94-FEE9A4A50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49622-59C6-4BC4-8C9C-C2033719CB13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AE8CC25-7F79-4284-897D-ECDD6BC3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F879B4F-1CCC-4DEA-A684-F2B0A9123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5970-4CE5-4313-9A16-366EEF64EC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8907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AE82EF-13E5-48C6-B318-FBCD65BBB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C19FA04-941E-4EC8-8056-3F351A63D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49622-59C6-4BC4-8C9C-C2033719CB13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E47BF2B-3810-4FB5-AE2A-DF439E606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907143-82CB-47E3-AD0D-43B1B87E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5970-4CE5-4313-9A16-366EEF64EC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690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CF6D6E3-EE9D-4B0F-B434-CB46682A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49622-59C6-4BC4-8C9C-C2033719CB13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409B360-8208-4B05-A509-1FB01E0A6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CF50DB0-9FC9-4938-9FC9-023F861AD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5970-4CE5-4313-9A16-366EEF64EC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2610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E22DBB-F130-4EFD-A79F-1203329B1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C7B4F9-29BD-4A98-B4FB-7764F3064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F68527E-D225-4F39-9B67-DF6313C39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7D0AF00-3E59-4E30-83E5-1DC5E7D39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49622-59C6-4BC4-8C9C-C2033719CB13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30C8A66-D837-4890-8546-3BD19946A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DFBF116-86CA-439D-9EBC-BB88B4F5D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5970-4CE5-4313-9A16-366EEF64EC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01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FBAA06-2957-4053-B6C1-6E5F4D101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ED751D5-C2DF-4D57-B06F-3243361B1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859D4E6-F08D-435C-BE87-71EBDDD3A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447B74F-CE24-4086-88C1-365F78058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49622-59C6-4BC4-8C9C-C2033719CB13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31BDAD4-616F-4B1F-8005-BCE3C9594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017A318-57FB-4CB2-BCA3-51B4DFE2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5970-4CE5-4313-9A16-366EEF64EC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234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6068757-6FD8-474D-A1B9-658A6B371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B2891AB-9F31-456E-9190-495D6603F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1FA1DFE-DA43-4427-92B6-CF8BD19BE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49622-59C6-4BC4-8C9C-C2033719CB13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484AD6A-D0D2-4C7A-B6C1-BC7FB723B9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84891C0-31BD-46E8-B39C-5A5E29BBF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B5970-4CE5-4313-9A16-366EEF64EC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430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92023F2A-5696-48D1-A850-47EE7293D4CF}"/>
              </a:ext>
            </a:extLst>
          </p:cNvPr>
          <p:cNvSpPr txBox="1"/>
          <p:nvPr/>
        </p:nvSpPr>
        <p:spPr>
          <a:xfrm>
            <a:off x="2466109" y="261233"/>
            <a:ext cx="72597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Ora per mostrare al meglio il funzionamento del nostro sistema portiamo all’attenzione l’operazione più significativa secondo noi, la prenotazione di una prestazione presso l’ufficio.</a:t>
            </a:r>
          </a:p>
          <a:p>
            <a:r>
              <a:rPr lang="it-IT" sz="2400" b="1" dirty="0"/>
              <a:t>Presentiamo quindi lo scenario relativo a questa operazione</a:t>
            </a:r>
          </a:p>
          <a:p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6CB2DA6F-3393-4032-AF79-EC00122D22CF}"/>
              </a:ext>
            </a:extLst>
          </p:cNvPr>
          <p:cNvGraphicFramePr>
            <a:graphicFrameLocks noGrp="1"/>
          </p:cNvGraphicFramePr>
          <p:nvPr/>
        </p:nvGraphicFramePr>
        <p:xfrm>
          <a:off x="2943859" y="2622796"/>
          <a:ext cx="6304280" cy="35226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6670">
                  <a:extLst>
                    <a:ext uri="{9D8B030D-6E8A-4147-A177-3AD203B41FA5}">
                      <a16:colId xmlns:a16="http://schemas.microsoft.com/office/drawing/2014/main" val="2968767303"/>
                    </a:ext>
                  </a:extLst>
                </a:gridCol>
                <a:gridCol w="5007610">
                  <a:extLst>
                    <a:ext uri="{9D8B030D-6E8A-4147-A177-3AD203B41FA5}">
                      <a16:colId xmlns:a16="http://schemas.microsoft.com/office/drawing/2014/main" val="3356555618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Nome Scenario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SC_GP-1: Richiesta prenotazioni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375592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Attori Principali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Angelo: Utente Registrato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5503023"/>
                  </a:ext>
                </a:extLst>
              </a:tr>
              <a:tr h="269811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Flusso di eventi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 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it-IT" sz="1200" dirty="0">
                          <a:effectLst/>
                        </a:rPr>
                        <a:t>Angelo si connette al sistema con l’intenzione di voler prendere una prenotazione, esegue l’autenticazione e clicca sul pulsante richiedi prenotazione.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it-IT" sz="1200" dirty="0">
                          <a:effectLst/>
                        </a:rPr>
                        <a:t>Il sistema chiede ad Angelo di selezionare l’operazione che vuole effettuare.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it-IT" sz="1200" dirty="0">
                          <a:effectLst/>
                        </a:rPr>
                        <a:t>Angelo seleziona “Ritira Analisi”.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it-IT" sz="1200" dirty="0">
                          <a:effectLst/>
                        </a:rPr>
                        <a:t>Il sistema mostra ad Angelo tutti gli ospedali convenzionati.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it-IT" sz="1200" dirty="0">
                          <a:effectLst/>
                        </a:rPr>
                        <a:t>Angelo seleziona “Ospedale di Caserta”.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it-IT" sz="1200" dirty="0">
                          <a:effectLst/>
                        </a:rPr>
                        <a:t>Il sistema mostra ad Angelo tutti gli ambulatori presenti nell’ospedale di Caserta e un calendario con i giorni in cui è possibile effettuare una prenotazione.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it-IT" sz="1200" dirty="0">
                          <a:effectLst/>
                        </a:rPr>
                        <a:t>Angelo sceglie di effettuare una prenotazione per il giorno 12 Dicembre e, dalla lista degli orari disponibili, seleziona le 11:00.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it-IT" sz="1200" dirty="0">
                          <a:effectLst/>
                        </a:rPr>
                        <a:t>Il sistema inserirà Angelo nella coda di prenotazione del giorno 12 Dicembre e restituirà ad Angelo una mail di conferma prenotazione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0708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732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DAE5A324-22C8-43CD-BF4E-C108FA8A3BC1}"/>
              </a:ext>
            </a:extLst>
          </p:cNvPr>
          <p:cNvSpPr txBox="1"/>
          <p:nvPr/>
        </p:nvSpPr>
        <p:spPr>
          <a:xfrm>
            <a:off x="2601157" y="772357"/>
            <a:ext cx="7368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400" b="1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C836FA81-87BA-4AF4-BB1C-299ADC7B7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462" y="128587"/>
            <a:ext cx="6315075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223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2FC53F0E-28EF-4003-8C1C-3D70532879CA}"/>
              </a:ext>
            </a:extLst>
          </p:cNvPr>
          <p:cNvSpPr txBox="1"/>
          <p:nvPr/>
        </p:nvSpPr>
        <p:spPr>
          <a:xfrm>
            <a:off x="2565646" y="435006"/>
            <a:ext cx="7060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Ragionando sui vari tipi di utilizzo e probabili problemi abbiamo incontrato questi flussi alternativi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D3987D0D-EBB9-40CC-9D51-CB7A82B9A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224" y="2519362"/>
            <a:ext cx="63055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15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F145750-B209-47D7-80B9-8C5CED78F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22" y="2285213"/>
            <a:ext cx="6391275" cy="2962275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A46F0114-0B1B-4843-BD56-11EB12EAE32C}"/>
              </a:ext>
            </a:extLst>
          </p:cNvPr>
          <p:cNvSpPr txBox="1"/>
          <p:nvPr/>
        </p:nvSpPr>
        <p:spPr>
          <a:xfrm>
            <a:off x="2336305" y="807868"/>
            <a:ext cx="7519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Analizzando l’operazione e la sua implementazione, abbiamo individuato i seguenti oggetti per renderla possibile</a:t>
            </a:r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2F47D642-1E35-4A9A-8BAE-09D37B492D4D}"/>
              </a:ext>
            </a:extLst>
          </p:cNvPr>
          <p:cNvGraphicFramePr>
            <a:graphicFrameLocks noGrp="1"/>
          </p:cNvGraphicFramePr>
          <p:nvPr/>
        </p:nvGraphicFramePr>
        <p:xfrm>
          <a:off x="6095998" y="1860423"/>
          <a:ext cx="5968365" cy="25633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3920">
                  <a:extLst>
                    <a:ext uri="{9D8B030D-6E8A-4147-A177-3AD203B41FA5}">
                      <a16:colId xmlns:a16="http://schemas.microsoft.com/office/drawing/2014/main" val="1931723918"/>
                    </a:ext>
                  </a:extLst>
                </a:gridCol>
                <a:gridCol w="765175">
                  <a:extLst>
                    <a:ext uri="{9D8B030D-6E8A-4147-A177-3AD203B41FA5}">
                      <a16:colId xmlns:a16="http://schemas.microsoft.com/office/drawing/2014/main" val="2967480987"/>
                    </a:ext>
                  </a:extLst>
                </a:gridCol>
                <a:gridCol w="3049270">
                  <a:extLst>
                    <a:ext uri="{9D8B030D-6E8A-4147-A177-3AD203B41FA5}">
                      <a16:colId xmlns:a16="http://schemas.microsoft.com/office/drawing/2014/main" val="1433457205"/>
                    </a:ext>
                  </a:extLst>
                </a:gridCol>
              </a:tblGrid>
              <a:tr h="229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Nome oggetto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Tipologia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Descrizione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648001"/>
                  </a:ext>
                </a:extLst>
              </a:tr>
              <a:tr h="229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Utente Autenticato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Entity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Entità che modella un utente autenticato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6265364"/>
                  </a:ext>
                </a:extLst>
              </a:tr>
              <a:tr h="229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Prenotazione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Entity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Entità che modella una prenotazione dell’utente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3256830"/>
                  </a:ext>
                </a:extLst>
              </a:tr>
              <a:tr h="229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PrenotazioneRepository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Entity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Entità che modella un raccoglitore delle prenotazioni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4086132"/>
                  </a:ext>
                </a:extLst>
              </a:tr>
              <a:tr h="229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RichiestaPrenotazioneControl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Control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Control che coordina le operazioni relative ad una richiesta di prenotazione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6708502"/>
                  </a:ext>
                </a:extLst>
              </a:tr>
              <a:tr h="229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PrenotazioneView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Boundary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Boundary che mostra le informazioni necessarie per ottenere una prenotazione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1900114"/>
                  </a:ext>
                </a:extLst>
              </a:tr>
              <a:tr h="229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 err="1">
                          <a:effectLst/>
                        </a:rPr>
                        <a:t>FormPrenotazione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Boundary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 err="1">
                          <a:effectLst/>
                        </a:rPr>
                        <a:t>Bondary</a:t>
                      </a:r>
                      <a:r>
                        <a:rPr lang="it-IT" sz="1200" dirty="0">
                          <a:effectLst/>
                        </a:rPr>
                        <a:t> che permette all’utente di inserire le informazioni necessarie per richiedere una prenotazione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0812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353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5F88D06-0FBA-4132-910E-ACFD9B873CC5}"/>
              </a:ext>
            </a:extLst>
          </p:cNvPr>
          <p:cNvSpPr txBox="1"/>
          <p:nvPr/>
        </p:nvSpPr>
        <p:spPr>
          <a:xfrm>
            <a:off x="1856912" y="568171"/>
            <a:ext cx="8478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Per rendere più agevole e chiara l’idea che risiede dietro questa operazione mostriamo il </a:t>
            </a:r>
            <a:r>
              <a:rPr lang="it-IT" sz="2400" b="1" dirty="0" err="1"/>
              <a:t>Sequence</a:t>
            </a:r>
            <a:r>
              <a:rPr lang="it-IT" sz="2400" b="1" dirty="0"/>
              <a:t> </a:t>
            </a:r>
            <a:r>
              <a:rPr lang="it-IT" sz="2400" b="1" dirty="0" err="1"/>
              <a:t>Diagram</a:t>
            </a:r>
            <a:r>
              <a:rPr lang="it-IT" sz="2400" b="1" dirty="0"/>
              <a:t> che utilizzerà il team per implementarla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31D48991-8B70-4048-BF98-713F40DE6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532" y="1768500"/>
            <a:ext cx="5268934" cy="473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88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5D6E70D8-1347-4B84-881B-753BBC779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966" y="1782931"/>
            <a:ext cx="6556065" cy="4481744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7D599C7B-7568-4E47-A4AF-F9E9AD2D546B}"/>
              </a:ext>
            </a:extLst>
          </p:cNvPr>
          <p:cNvSpPr txBox="1"/>
          <p:nvPr/>
        </p:nvSpPr>
        <p:spPr>
          <a:xfrm>
            <a:off x="2278600" y="593325"/>
            <a:ext cx="76347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Per rendere meglio l’idea dell’interazione tra sistema e utente presentiamo lo state chart dell’operazione</a:t>
            </a:r>
          </a:p>
        </p:txBody>
      </p:sp>
    </p:spTree>
    <p:extLst>
      <p:ext uri="{BB962C8B-B14F-4D97-AF65-F5344CB8AC3E}">
        <p14:creationId xmlns:p14="http://schemas.microsoft.com/office/powerpoint/2010/main" val="1906234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2402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Adriano Amato</dc:creator>
  <cp:lastModifiedBy>Adriano Amato</cp:lastModifiedBy>
  <cp:revision>1</cp:revision>
  <dcterms:created xsi:type="dcterms:W3CDTF">2020-12-11T09:39:23Z</dcterms:created>
  <dcterms:modified xsi:type="dcterms:W3CDTF">2020-12-11T09:39:30Z</dcterms:modified>
</cp:coreProperties>
</file>