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79" r:id="rId6"/>
    <p:sldId id="282" r:id="rId7"/>
    <p:sldId id="266" r:id="rId8"/>
    <p:sldId id="28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899456"/>
            <a:ext cx="318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andare più nello specifico ci rifacciamo allo Use Case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CA39F9-73A7-411E-A358-DCC8B180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1366225"/>
            <a:ext cx="4366548" cy="4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Analizzando l’operazione e la sua implementazione, abbiamo individuato i seguenti oggetti per renderla possibile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68F0828-A66D-41EA-95FE-CDE610311AE2}"/>
              </a:ext>
            </a:extLst>
          </p:cNvPr>
          <p:cNvSpPr/>
          <p:nvPr/>
        </p:nvSpPr>
        <p:spPr>
          <a:xfrm>
            <a:off x="5312569" y="4088259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81E7C8-C344-4112-9F1B-7A3819137727}"/>
              </a:ext>
            </a:extLst>
          </p:cNvPr>
          <p:cNvSpPr/>
          <p:nvPr/>
        </p:nvSpPr>
        <p:spPr>
          <a:xfrm>
            <a:off x="7160247" y="4088258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AEC458-5437-4A6E-8670-917A6B5E72E4}"/>
              </a:ext>
            </a:extLst>
          </p:cNvPr>
          <p:cNvSpPr/>
          <p:nvPr/>
        </p:nvSpPr>
        <p:spPr>
          <a:xfrm>
            <a:off x="5996173" y="4952465"/>
            <a:ext cx="127140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D59D86-CDD7-450B-8B5A-B317C9B3B656}"/>
              </a:ext>
            </a:extLst>
          </p:cNvPr>
          <p:cNvSpPr/>
          <p:nvPr/>
        </p:nvSpPr>
        <p:spPr>
          <a:xfrm>
            <a:off x="5349027" y="5810777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0BF9A7-538B-476B-96E2-2956723E8474}"/>
              </a:ext>
            </a:extLst>
          </p:cNvPr>
          <p:cNvSpPr/>
          <p:nvPr/>
        </p:nvSpPr>
        <p:spPr>
          <a:xfrm>
            <a:off x="7160247" y="5819618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F1607-8248-46ED-93DB-591EA75CE57A}"/>
              </a:ext>
            </a:extLst>
          </p:cNvPr>
          <p:cNvSpPr/>
          <p:nvPr/>
        </p:nvSpPr>
        <p:spPr>
          <a:xfrm>
            <a:off x="8793784" y="5819618"/>
            <a:ext cx="1024110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A2BBC-8E94-43BF-B469-A2829490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23" y="3971730"/>
            <a:ext cx="4869059" cy="2256747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22764BA-4276-41D9-A961-6E8B6196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1213"/>
              </p:ext>
            </p:extLst>
          </p:nvPr>
        </p:nvGraphicFramePr>
        <p:xfrm>
          <a:off x="6122194" y="1178005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più agevole e chiara l’idea che risiede dietro questa operazione mostriamo il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r>
              <a:rPr lang="it-IT" sz="2400" dirty="0">
                <a:solidFill>
                  <a:schemeClr val="bg1"/>
                </a:solidFill>
              </a:rPr>
              <a:t> che utilizzerà il team per implementarla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B6FA26-67A5-403F-AB9D-1FDBAA06755A}"/>
              </a:ext>
            </a:extLst>
          </p:cNvPr>
          <p:cNvSpPr/>
          <p:nvPr/>
        </p:nvSpPr>
        <p:spPr>
          <a:xfrm>
            <a:off x="6094475" y="1362269"/>
            <a:ext cx="5201637" cy="465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5311DA-7E23-4DEF-A2E8-766C803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9" y="1323268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meglio l’idea dell’interazione tra sistema e utente presentiamo lo state chart dell’operazione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39F8C-AE53-47A6-9374-A4BFF7F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1" y="1451840"/>
            <a:ext cx="6556065" cy="44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8E5127-ECC8-4A9A-9817-6D44D605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26" y="1361458"/>
            <a:ext cx="4525525" cy="4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6F354F-C1AF-4A34-8353-36EB3651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0" y="1371620"/>
            <a:ext cx="4505797" cy="4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271643" y="1521728"/>
            <a:ext cx="4627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generale, il progetto sarà strutturato così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DB861D-295A-407F-A99E-53A67B5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2" y="1234474"/>
            <a:ext cx="3833240" cy="49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6573" y="1521728"/>
            <a:ext cx="488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 sarà </a:t>
            </a:r>
            <a:r>
              <a:rPr lang="it-IT" sz="2800" dirty="0" err="1">
                <a:solidFill>
                  <a:schemeClr val="bg1"/>
                </a:solidFill>
              </a:rPr>
              <a:t>deployato</a:t>
            </a:r>
            <a:r>
              <a:rPr lang="it-IT" sz="2800" dirty="0">
                <a:solidFill>
                  <a:schemeClr val="bg1"/>
                </a:solidFill>
              </a:rPr>
              <a:t> in questa forma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A7578-920D-4551-8B4E-BD800427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10" y="1836359"/>
            <a:ext cx="6315949" cy="3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F83118-6BD0-4C2E-96FA-ED16A9E97963}"/>
              </a:ext>
            </a:extLst>
          </p:cNvPr>
          <p:cNvSpPr txBox="1"/>
          <p:nvPr/>
        </p:nvSpPr>
        <p:spPr>
          <a:xfrm>
            <a:off x="881790" y="-588304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Perché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EFFFF"/>
                </a:solidFill>
              </a:rPr>
              <a:t>Semplificazione</a:t>
            </a:r>
            <a:r>
              <a:rPr lang="en-US" sz="2400" b="1" dirty="0">
                <a:solidFill>
                  <a:srgbClr val="FEFFFF"/>
                </a:solidFill>
              </a:rPr>
              <a:t> per tutti </a:t>
            </a:r>
            <a:r>
              <a:rPr lang="en-US" sz="2400" b="1" dirty="0" err="1">
                <a:solidFill>
                  <a:srgbClr val="FEFFFF"/>
                </a:solidFill>
              </a:rPr>
              <a:t>gli</a:t>
            </a:r>
            <a:r>
              <a:rPr lang="en-US" sz="2400" b="1" dirty="0">
                <a:solidFill>
                  <a:srgbClr val="FEFFFF"/>
                </a:solidFill>
              </a:rPr>
              <a:t> stakeholders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EFFFF"/>
                </a:solidFill>
              </a:rPr>
              <a:t>Rispetto </a:t>
            </a:r>
            <a:r>
              <a:rPr lang="en-US" sz="2400" b="1" dirty="0" err="1">
                <a:solidFill>
                  <a:srgbClr val="FEFFFF"/>
                </a:solidFill>
              </a:rPr>
              <a:t>delle</a:t>
            </a: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norme</a:t>
            </a:r>
            <a:r>
              <a:rPr lang="en-US" sz="2400" b="1" dirty="0">
                <a:solidFill>
                  <a:srgbClr val="FEFFFF"/>
                </a:solidFill>
              </a:rPr>
              <a:t> anti Covid-19.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961E0-E30C-42AF-BD8C-01888D6A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4493591"/>
            <a:ext cx="2556964" cy="1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81087" y="1775958"/>
            <a:ext cx="4415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Due design goals su tutti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A90A7D-0ECB-4413-A70C-1220FE54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99" y="2486960"/>
            <a:ext cx="6529192" cy="18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860F7-8C11-4222-9288-B436D6D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6" y="1148456"/>
            <a:ext cx="4325236" cy="5088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378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corrente</a:t>
            </a:r>
          </a:p>
          <a:p>
            <a:pPr algn="ctr"/>
            <a:endParaRPr lang="it-IT" sz="40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i="1" dirty="0">
                <a:solidFill>
                  <a:schemeClr val="bg1"/>
                </a:solidFill>
              </a:rPr>
              <a:t>Prima di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3203049"/>
            <a:ext cx="4013982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401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proposto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5DFEEE-868C-4CC8-8CBF-A44E733A5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20" y="1461946"/>
            <a:ext cx="51054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951672"/>
            <a:ext cx="57902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0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951672"/>
            <a:ext cx="57902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369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7D92C4-3FEE-4426-8382-5AD74BE7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64" y="1216704"/>
            <a:ext cx="6094788" cy="49520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Utente: </a:t>
            </a:r>
            <a:r>
              <a:rPr lang="it-IT" i="1" dirty="0">
                <a:solidFill>
                  <a:schemeClr val="bg1"/>
                </a:solidFill>
              </a:rPr>
              <a:t>una qualsiasi persona che può accedere alla piattaforma per consultarla semplicemente o anche iscriversi.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Utente Registrato: </a:t>
            </a:r>
            <a:r>
              <a:rPr lang="it-IT" i="1" dirty="0">
                <a:solidFill>
                  <a:schemeClr val="bg1"/>
                </a:solidFill>
              </a:rPr>
              <a:t>può accedere a qualsiasi servizio della piattaforma.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Impiegato: </a:t>
            </a:r>
            <a:r>
              <a:rPr lang="it-IT" i="1" dirty="0">
                <a:solidFill>
                  <a:schemeClr val="bg1"/>
                </a:solidFill>
              </a:rPr>
              <a:t>gestisce le prestazioni relative alle prenotazioni sulla piattaforma.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37344" y="1864944"/>
            <a:ext cx="46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Basandoci su una User Story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19AFD-1928-499C-844B-187FDAD517C8}"/>
              </a:ext>
            </a:extLst>
          </p:cNvPr>
          <p:cNvSpPr txBox="1"/>
          <p:nvPr/>
        </p:nvSpPr>
        <p:spPr>
          <a:xfrm>
            <a:off x="5691459" y="2644170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Da utente che utilizza la piattaforma posso prenotare l’accesso presso l’ufficio convenzionato che preferisco o quello che mi è più vicino</a:t>
            </a:r>
          </a:p>
        </p:txBody>
      </p:sp>
    </p:spTree>
    <p:extLst>
      <p:ext uri="{BB962C8B-B14F-4D97-AF65-F5344CB8AC3E}">
        <p14:creationId xmlns:p14="http://schemas.microsoft.com/office/powerpoint/2010/main" val="4718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</a:t>
            </a:r>
            <a:r>
              <a:rPr lang="it-IT" sz="2000" dirty="0">
                <a:solidFill>
                  <a:schemeClr val="bg1"/>
                </a:solidFill>
              </a:rPr>
              <a:t>er rispondere a questa necessità mostriamo come il nostro sistema portiamo all’attenzione la prenotazione di una prestazione presso l’ufficio.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Presentiamo quindi lo scenario relativo a questa operazione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5508E5C-DA26-44E7-8C33-75869AB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430"/>
              </p:ext>
            </p:extLst>
          </p:nvPr>
        </p:nvGraphicFramePr>
        <p:xfrm>
          <a:off x="5622436" y="1931380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2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549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8</cp:revision>
  <dcterms:created xsi:type="dcterms:W3CDTF">2020-12-11T01:22:44Z</dcterms:created>
  <dcterms:modified xsi:type="dcterms:W3CDTF">2020-12-11T10:05:26Z</dcterms:modified>
</cp:coreProperties>
</file>