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79" r:id="rId6"/>
    <p:sldId id="281" r:id="rId7"/>
    <p:sldId id="266" r:id="rId8"/>
    <p:sldId id="28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2B161-28DA-412C-ACD4-3ECE9129E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7C1B2C-E56F-4217-B1CB-813BD9AA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BF96B7-12CE-4A12-A42C-8F52B719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D65314-B84B-4073-97C0-30B0DE10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5837E5-57D8-4E61-B3DC-E7A37837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95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48226-F015-46CA-89D5-985D2679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BB8DF4-AE13-4A61-887E-1176FCBD0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69B365-650E-4617-B8DB-986BD398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EDBBF4-0408-4D76-A629-C54F23D6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E27C3F-6BAF-4C8F-BD7B-98F693CB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74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5199D6C-EDBF-4BBC-8B7E-F24AA024C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096DCF-F33E-47C3-8F65-EA2F1E76E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9A2ADB-8642-4EAC-8F60-E0F1643D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3044C2-8E31-4EF2-A4B6-F0FA6672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A93546-8274-416E-A884-BB720FEF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97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01827-F11E-4DA7-ABC6-AD6C8D46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5538A8-437F-46A7-8496-8C9DDA48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324C2-2FF5-4F52-BD01-F7CBBCDF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9F1B5E-2551-447E-B8FB-AA147C63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E51D15-0670-416E-A0E8-3FDEEFD2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82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5F05F-9D0A-434C-903F-7E6CB6F6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6A0793-5E95-4AC5-BCE4-EDD690C0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1CF5C7-02F2-4457-8DB4-96F36478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5C9523-BD65-434D-8045-1D8DCC17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8A4167-AD50-4B9E-80F7-ADBEBBED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40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C511-2E94-43AC-BB9B-ED8B05A9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A1F47-CA21-48AC-9D21-2362438A6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BCEFA1-4BAC-4F84-A38C-3D55DE0C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26B570-42B8-4D72-9E26-609522F4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10141D-6D9D-4B3B-ABF7-BB023C84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FAF2F1-0B37-4D3B-A730-5D250579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07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A78D7-954E-4281-918F-CA764EAF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293F84-1CCA-46B3-A6BD-1AD503273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1F80F2-80C2-49F6-A2C3-578FF19B4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C7F1B2C-AE96-4A4F-92BF-B24ED7835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1112353-9470-4760-A2E5-80D2A38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DE1E2FB-FB2C-419C-861C-3DDD4FB5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4DCF0B-2674-4A74-8542-BE964B74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F9CD27-B3CF-471C-8B9C-B6FAEDA6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39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5DDA6-E053-4305-825E-FFC5D10F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188CDE-6FD3-4F80-914E-93DF8F2B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8DC9B4-17A9-4BC7-BF78-A7654E57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CBD070-B8CE-40A3-88F2-5E7D11EA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81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74E604A-2DA3-4431-BC07-B110B052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463818-63C7-45F5-A6A8-D8D715BD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7248C5-121C-4E83-AAE5-26B3264F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73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00866-D193-448C-A205-42C24958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8ACD8-1F9D-4C1F-9145-CDAAAC35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F275D6-78F7-4CC3-A651-133B7E3D1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A60A4C-E802-42D5-B501-34F41B35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44BE6B-E82E-4BE1-8733-DDC9F8B2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40B834-EDE4-4EFD-9799-344A7C97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47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3FB3D-1E61-460C-9221-C4D9085D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14D6D6-34C8-4AA3-8970-4D8453C14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7DB4CF-9DAD-46A8-85D6-0413657C2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F2DDAE-7089-4B68-B6B5-3C82DE25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1F4F46-1307-4195-AC76-4173F95C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0AE79D-AC46-4E71-98E2-C3CA6356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94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901E9E-654F-4B52-B49E-F43F1B12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33E768-4C84-4C55-AE0D-0F1B485C5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C5F7F8-85D1-407A-8036-ABA8BC9B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D40D-5B31-4028-BBBA-7364E36CC0C9}" type="datetimeFigureOut">
              <a:rPr lang="it-IT" smtClean="0"/>
              <a:t>11/12/2020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D75662-E4CD-4BC1-8BE9-D2BE6DFE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A22077-52EC-4AD7-BF7A-47C1BFBAA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FACE-0836-4910-ABF9-6CE1DE1ECE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1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89C7F2-16E6-4F9D-9266-D4E3FBE6B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6910" y="1237416"/>
            <a:ext cx="3510355" cy="2236738"/>
          </a:xfrm>
        </p:spPr>
        <p:txBody>
          <a:bodyPr>
            <a:normAutofit/>
          </a:bodyPr>
          <a:lstStyle/>
          <a:p>
            <a:pPr algn="l"/>
            <a:r>
              <a:rPr lang="it-IT" sz="4400" b="1">
                <a:solidFill>
                  <a:srgbClr val="FFFFFF"/>
                </a:solidFill>
              </a:rPr>
              <a:t>MedQueue</a:t>
            </a:r>
            <a:endParaRPr lang="it-IT" sz="4400" b="1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F906C3-F75E-4F9E-9B50-CF5B59391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5491" y="3474154"/>
            <a:ext cx="3510355" cy="75884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it-IT" sz="2000" dirty="0">
                <a:solidFill>
                  <a:srgbClr val="FEFFFF"/>
                </a:solidFill>
              </a:rPr>
              <a:t>Queue made </a:t>
            </a:r>
            <a:r>
              <a:rPr lang="it-IT" sz="2000" dirty="0" err="1">
                <a:solidFill>
                  <a:srgbClr val="FEFFFF"/>
                </a:solidFill>
              </a:rPr>
              <a:t>smarter</a:t>
            </a:r>
            <a:r>
              <a:rPr lang="it-IT" sz="2000" dirty="0">
                <a:solidFill>
                  <a:srgbClr val="FEFFFF"/>
                </a:solidFill>
              </a:rPr>
              <a:t>. </a:t>
            </a:r>
          </a:p>
          <a:p>
            <a:pPr algn="l"/>
            <a:r>
              <a:rPr lang="it-IT" sz="2000" dirty="0">
                <a:solidFill>
                  <a:srgbClr val="FEFFFF"/>
                </a:solidFill>
              </a:rPr>
              <a:t>(and </a:t>
            </a:r>
            <a:r>
              <a:rPr lang="it-IT" sz="2000" dirty="0" err="1">
                <a:solidFill>
                  <a:srgbClr val="FEFFFF"/>
                </a:solidFill>
              </a:rPr>
              <a:t>safer</a:t>
            </a:r>
            <a:r>
              <a:rPr lang="it-IT" sz="2000" dirty="0">
                <a:solidFill>
                  <a:srgbClr val="FEFFFF"/>
                </a:solidFill>
              </a:rPr>
              <a:t>)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2072DAF-192D-4104-B404-8509D4061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 r="4872" b="1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050A64-343E-4957-9964-C94F29F3016D}"/>
              </a:ext>
            </a:extLst>
          </p:cNvPr>
          <p:cNvSpPr txBox="1"/>
          <p:nvPr/>
        </p:nvSpPr>
        <p:spPr>
          <a:xfrm>
            <a:off x="9934537" y="4717308"/>
            <a:ext cx="3184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NC12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Amato Adriano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Afeltra Angelo 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Fucile Andrea</a:t>
            </a:r>
          </a:p>
          <a:p>
            <a:r>
              <a:rPr lang="it-IT" sz="1400" b="1" dirty="0">
                <a:solidFill>
                  <a:schemeClr val="bg1"/>
                </a:solidFill>
              </a:rPr>
              <a:t>Rapa Giovanni</a:t>
            </a:r>
          </a:p>
        </p:txBody>
      </p:sp>
    </p:spTree>
    <p:extLst>
      <p:ext uri="{BB962C8B-B14F-4D97-AF65-F5344CB8AC3E}">
        <p14:creationId xmlns:p14="http://schemas.microsoft.com/office/powerpoint/2010/main" val="85500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andare più nello specifico ci rifacciamo allo Use Case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4CA39F9-73A7-411E-A358-DCC8B1801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93" y="1366225"/>
            <a:ext cx="4366548" cy="44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4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Individuiamo inoltre, in base ai probabili problemi ed i vari tipi di utilizzo, questi flussi alternativi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0DC9A9-9884-41A9-9704-0813FAF0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98" y="2517569"/>
            <a:ext cx="6303810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3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Individuiamo inoltre, in base ai probabili problemi ed i vari tipi di utilizzo, questi flussi alternativi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0DC9A9-9884-41A9-9704-0813FAF0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98" y="2517569"/>
            <a:ext cx="6303810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1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Analizzando l’operazione e la sua implementazione, abbiamo individuato i seguenti oggetti per renderla possibile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68F0828-A66D-41EA-95FE-CDE610311AE2}"/>
              </a:ext>
            </a:extLst>
          </p:cNvPr>
          <p:cNvSpPr/>
          <p:nvPr/>
        </p:nvSpPr>
        <p:spPr>
          <a:xfrm>
            <a:off x="5312569" y="4088259"/>
            <a:ext cx="8096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381E7C8-C344-4112-9F1B-7A3819137727}"/>
              </a:ext>
            </a:extLst>
          </p:cNvPr>
          <p:cNvSpPr/>
          <p:nvPr/>
        </p:nvSpPr>
        <p:spPr>
          <a:xfrm>
            <a:off x="7160247" y="4088258"/>
            <a:ext cx="8096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FAEC458-5437-4A6E-8670-917A6B5E72E4}"/>
              </a:ext>
            </a:extLst>
          </p:cNvPr>
          <p:cNvSpPr/>
          <p:nvPr/>
        </p:nvSpPr>
        <p:spPr>
          <a:xfrm>
            <a:off x="5996173" y="4952465"/>
            <a:ext cx="1271401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BD59D86-CDD7-450B-8B5A-B317C9B3B656}"/>
              </a:ext>
            </a:extLst>
          </p:cNvPr>
          <p:cNvSpPr/>
          <p:nvPr/>
        </p:nvSpPr>
        <p:spPr>
          <a:xfrm>
            <a:off x="5349027" y="5810777"/>
            <a:ext cx="766761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C0BF9A7-538B-476B-96E2-2956723E8474}"/>
              </a:ext>
            </a:extLst>
          </p:cNvPr>
          <p:cNvSpPr/>
          <p:nvPr/>
        </p:nvSpPr>
        <p:spPr>
          <a:xfrm>
            <a:off x="7160247" y="5819618"/>
            <a:ext cx="766761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D5F1607-8248-46ED-93DB-591EA75CE57A}"/>
              </a:ext>
            </a:extLst>
          </p:cNvPr>
          <p:cNvSpPr/>
          <p:nvPr/>
        </p:nvSpPr>
        <p:spPr>
          <a:xfrm>
            <a:off x="8793784" y="5819618"/>
            <a:ext cx="1024110" cy="301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AFA2BBC-8E94-43BF-B469-A28294903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23" y="3971730"/>
            <a:ext cx="4869059" cy="2256747"/>
          </a:xfrm>
          <a:prstGeom prst="rect">
            <a:avLst/>
          </a:prstGeom>
        </p:spPr>
      </p:pic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822764BA-4276-41D9-A961-6E8B6196B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61213"/>
              </p:ext>
            </p:extLst>
          </p:nvPr>
        </p:nvGraphicFramePr>
        <p:xfrm>
          <a:off x="6122194" y="1178005"/>
          <a:ext cx="5968365" cy="2563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1931723918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967480987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1433457205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oggetto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Tipologia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Descrizione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48001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utente autenticato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26536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una prenotazione dell’utente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3256830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PrenotazioneRepository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Entità che modella un raccoglitore delle prenotazioni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08613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RichiestaPrenotazioneControl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Control che coordina le operazioni relative ad una richiesta di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708502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PrenotazioneView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 che mostra le informazioni necessarie per ottenere una prenotazione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900114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FormPrenotazione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Boundary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 err="1">
                          <a:effectLst/>
                        </a:rPr>
                        <a:t>Bondary</a:t>
                      </a:r>
                      <a:r>
                        <a:rPr lang="it-IT" sz="1200" dirty="0">
                          <a:effectLst/>
                        </a:rPr>
                        <a:t> che permette all’utente di inserire le informazioni necessarie per richiedere una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81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00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rendere più agevole e chiara l’idea che risiede dietro questa operazione mostriamo il </a:t>
            </a:r>
            <a:r>
              <a:rPr lang="it-IT" sz="2400" dirty="0" err="1">
                <a:solidFill>
                  <a:schemeClr val="bg1"/>
                </a:solidFill>
              </a:rPr>
              <a:t>Sequence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Diagram</a:t>
            </a:r>
            <a:r>
              <a:rPr lang="it-IT" sz="2400" dirty="0">
                <a:solidFill>
                  <a:schemeClr val="bg1"/>
                </a:solidFill>
              </a:rPr>
              <a:t> che utilizzerà il team per implementarla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6B6FA26-67A5-403F-AB9D-1FDBAA06755A}"/>
              </a:ext>
            </a:extLst>
          </p:cNvPr>
          <p:cNvSpPr/>
          <p:nvPr/>
        </p:nvSpPr>
        <p:spPr>
          <a:xfrm>
            <a:off x="6094475" y="1362269"/>
            <a:ext cx="5201637" cy="4655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4F5311DA-7E23-4DEF-A2E8-766C80340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79" y="1323268"/>
            <a:ext cx="5268934" cy="47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3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Per rendere meglio l’idea dell’interazione tra sistema e utente presentiamo lo state chart dell’operazione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2639F8C-AE53-47A6-9374-A4BFF7F8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71" y="1451840"/>
            <a:ext cx="6556065" cy="44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8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Come vedrà tutto questo l’utente?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8E5127-ECC8-4A9A-9817-6D44D605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26" y="1361458"/>
            <a:ext cx="4525525" cy="46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Come vedrà tutto questo l’utente?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96F354F-C1AF-4A34-8353-36EB36513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80" y="1371620"/>
            <a:ext cx="4505797" cy="46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271643" y="1521728"/>
            <a:ext cx="4627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In generale, il progetto sarà strutturato così</a:t>
            </a: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DB861D-295A-407F-A99E-53A67B54F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32" y="1234474"/>
            <a:ext cx="3833240" cy="49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3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16573" y="1521728"/>
            <a:ext cx="48821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 sarà </a:t>
            </a:r>
            <a:r>
              <a:rPr lang="it-IT" sz="2800" dirty="0" err="1">
                <a:solidFill>
                  <a:schemeClr val="bg1"/>
                </a:solidFill>
              </a:rPr>
              <a:t>deployato</a:t>
            </a:r>
            <a:r>
              <a:rPr lang="it-IT" sz="2800" dirty="0">
                <a:solidFill>
                  <a:schemeClr val="bg1"/>
                </a:solidFill>
              </a:rPr>
              <a:t> in questa forma</a:t>
            </a: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64A7578-920D-4551-8B4E-BD800427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10" y="1836359"/>
            <a:ext cx="6315949" cy="371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F83118-6BD0-4C2E-96FA-ED16A9E97963}"/>
              </a:ext>
            </a:extLst>
          </p:cNvPr>
          <p:cNvSpPr txBox="1"/>
          <p:nvPr/>
        </p:nvSpPr>
        <p:spPr>
          <a:xfrm>
            <a:off x="881790" y="-588304"/>
            <a:ext cx="3388419" cy="456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Perché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MedQueue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60C772-E849-477E-858D-65613ED02F05}"/>
              </a:ext>
            </a:extLst>
          </p:cNvPr>
          <p:cNvSpPr txBox="1"/>
          <p:nvPr/>
        </p:nvSpPr>
        <p:spPr>
          <a:xfrm>
            <a:off x="5221862" y="1719618"/>
            <a:ext cx="5948831" cy="4334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EFFFF"/>
                </a:solidFill>
              </a:rPr>
              <a:t>Semplificazione</a:t>
            </a:r>
            <a:r>
              <a:rPr lang="en-US" sz="2400" b="1" dirty="0">
                <a:solidFill>
                  <a:srgbClr val="FEFFFF"/>
                </a:solidFill>
              </a:rPr>
              <a:t> per tutti </a:t>
            </a:r>
            <a:r>
              <a:rPr lang="en-US" sz="2400" b="1" dirty="0" err="1">
                <a:solidFill>
                  <a:srgbClr val="FEFFFF"/>
                </a:solidFill>
              </a:rPr>
              <a:t>gli</a:t>
            </a:r>
            <a:r>
              <a:rPr lang="en-US" sz="2400" b="1" dirty="0">
                <a:solidFill>
                  <a:srgbClr val="FEFFFF"/>
                </a:solidFill>
              </a:rPr>
              <a:t> stakeholders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EFFFF"/>
                </a:solidFill>
              </a:rPr>
              <a:t>Rispetto </a:t>
            </a:r>
            <a:r>
              <a:rPr lang="en-US" sz="2400" b="1" dirty="0" err="1">
                <a:solidFill>
                  <a:srgbClr val="FEFFFF"/>
                </a:solidFill>
              </a:rPr>
              <a:t>delle</a:t>
            </a:r>
            <a:r>
              <a:rPr lang="en-US" sz="2400" b="1" dirty="0">
                <a:solidFill>
                  <a:srgbClr val="FEFFFF"/>
                </a:solidFill>
              </a:rPr>
              <a:t> </a:t>
            </a:r>
            <a:r>
              <a:rPr lang="en-US" sz="2400" b="1" dirty="0" err="1">
                <a:solidFill>
                  <a:srgbClr val="FEFFFF"/>
                </a:solidFill>
              </a:rPr>
              <a:t>norme</a:t>
            </a:r>
            <a:r>
              <a:rPr lang="en-US" sz="2400" b="1" dirty="0">
                <a:solidFill>
                  <a:srgbClr val="FEFFFF"/>
                </a:solidFill>
              </a:rPr>
              <a:t> anti Covid-19.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5961E0-E30C-42AF-BD8C-01888D6AC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1" y="4493591"/>
            <a:ext cx="2556964" cy="14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6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B860F7-8C11-4222-9288-B436D6DB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76" y="1148456"/>
            <a:ext cx="4325236" cy="5088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37C336-4519-43B2-B528-561439FAB514}"/>
              </a:ext>
            </a:extLst>
          </p:cNvPr>
          <p:cNvSpPr txBox="1"/>
          <p:nvPr/>
        </p:nvSpPr>
        <p:spPr>
          <a:xfrm>
            <a:off x="248626" y="610728"/>
            <a:ext cx="3780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Sistema corrente</a:t>
            </a:r>
          </a:p>
          <a:p>
            <a:pPr algn="ctr"/>
            <a:endParaRPr lang="it-IT" sz="4000" b="1" dirty="0">
              <a:solidFill>
                <a:schemeClr val="bg1"/>
              </a:solidFill>
            </a:endParaRPr>
          </a:p>
          <a:p>
            <a:pPr algn="ctr"/>
            <a:r>
              <a:rPr lang="it-IT" sz="4000" b="1" i="1" dirty="0">
                <a:solidFill>
                  <a:schemeClr val="bg1"/>
                </a:solidFill>
              </a:rPr>
              <a:t>Prima di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3203049"/>
            <a:ext cx="4013982" cy="22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37C336-4519-43B2-B528-561439FAB514}"/>
              </a:ext>
            </a:extLst>
          </p:cNvPr>
          <p:cNvSpPr txBox="1"/>
          <p:nvPr/>
        </p:nvSpPr>
        <p:spPr>
          <a:xfrm>
            <a:off x="248626" y="610728"/>
            <a:ext cx="4013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Sistema proposto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1844388"/>
            <a:ext cx="4013982" cy="225786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75DFEEE-868C-4CC8-8CBF-A44E733A59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20" y="1461946"/>
            <a:ext cx="51054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2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93A98E-AA65-421C-AE66-8F68B70CC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6" y="1844388"/>
            <a:ext cx="4013982" cy="225786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600972-C833-403F-BBC6-40951F8E5AB2}"/>
              </a:ext>
            </a:extLst>
          </p:cNvPr>
          <p:cNvSpPr txBox="1"/>
          <p:nvPr/>
        </p:nvSpPr>
        <p:spPr>
          <a:xfrm>
            <a:off x="346229" y="727969"/>
            <a:ext cx="401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Alcuni requisiti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DED8FD-E6E6-4C7D-8B34-D72D03582F8F}"/>
              </a:ext>
            </a:extLst>
          </p:cNvPr>
          <p:cNvSpPr txBox="1"/>
          <p:nvPr/>
        </p:nvSpPr>
        <p:spPr>
          <a:xfrm>
            <a:off x="5625492" y="1701596"/>
            <a:ext cx="57902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• RNF-U1: Il sistema deve essere facile da apprendere ed intuitivo da utilizzare</a:t>
            </a:r>
          </a:p>
          <a:p>
            <a:r>
              <a:rPr lang="it-IT" sz="2400" b="1" dirty="0">
                <a:solidFill>
                  <a:schemeClr val="bg1"/>
                </a:solidFill>
              </a:rPr>
              <a:t>senza necessariamente consultare la documentazione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• RNF-U2: Il sistema deve essere accessibile sia da dispositivi desktop che mobile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r>
              <a:rPr lang="it-IT" sz="2400" b="1" dirty="0">
                <a:solidFill>
                  <a:schemeClr val="bg1"/>
                </a:solidFill>
              </a:rPr>
              <a:t>• RNF-P1: Il sistema deve elaborare le richieste o produrre output in mendo di 2 secondi</a:t>
            </a:r>
          </a:p>
          <a:p>
            <a:endParaRPr lang="it-IT" sz="2400" b="1" dirty="0">
              <a:solidFill>
                <a:schemeClr val="bg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07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181087" y="1775958"/>
            <a:ext cx="4415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Dai quali derivano questi design goals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2A90A7D-0ECB-4413-A70C-1220FE546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099" y="2486960"/>
            <a:ext cx="6529192" cy="18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7D92C4-3FEE-4426-8382-5AD74BE7A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864" y="1216704"/>
            <a:ext cx="6094788" cy="49520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Utente: </a:t>
            </a:r>
            <a:r>
              <a:rPr lang="it-IT" i="1" dirty="0">
                <a:solidFill>
                  <a:schemeClr val="bg1"/>
                </a:solidFill>
              </a:rPr>
              <a:t>una qualsiasi persona che può accedere alla piattaforma per consultarla semplicemente o anche iscriversi.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Utente Registrato: </a:t>
            </a:r>
            <a:r>
              <a:rPr lang="it-IT" i="1" dirty="0">
                <a:solidFill>
                  <a:schemeClr val="bg1"/>
                </a:solidFill>
              </a:rPr>
              <a:t>può accedere a qualsiasi servizio della piattaforma.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r>
              <a:rPr lang="it-IT" b="1" dirty="0">
                <a:solidFill>
                  <a:schemeClr val="bg1"/>
                </a:solidFill>
              </a:rPr>
              <a:t>Impiegato: </a:t>
            </a:r>
            <a:r>
              <a:rPr lang="it-IT" i="1" dirty="0">
                <a:solidFill>
                  <a:schemeClr val="bg1"/>
                </a:solidFill>
              </a:rPr>
              <a:t>gestisce le prestazioni relative alle prenotazioni sulla piattaforma.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3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137344" y="1864944"/>
            <a:ext cx="462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Basandoci su una User Story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6F19AFD-1928-499C-844B-187FDAD517C8}"/>
              </a:ext>
            </a:extLst>
          </p:cNvPr>
          <p:cNvSpPr txBox="1"/>
          <p:nvPr/>
        </p:nvSpPr>
        <p:spPr>
          <a:xfrm>
            <a:off x="5691459" y="2644170"/>
            <a:ext cx="6094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i="1" dirty="0">
                <a:solidFill>
                  <a:schemeClr val="bg1"/>
                </a:solidFill>
              </a:rPr>
              <a:t>Da utente che utilizza la piattaforma posso prenotare l’accesso presso l’ufficio convenzionato che preferisco o quello che mi è più vicino</a:t>
            </a:r>
          </a:p>
        </p:txBody>
      </p:sp>
    </p:spTree>
    <p:extLst>
      <p:ext uri="{BB962C8B-B14F-4D97-AF65-F5344CB8AC3E}">
        <p14:creationId xmlns:p14="http://schemas.microsoft.com/office/powerpoint/2010/main" val="47186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9EA13C-A6AF-4154-806E-8ACB2852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32" y="4165599"/>
            <a:ext cx="2792123" cy="1570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7A3FD9-3801-41F7-8DD1-4AF4E3125BFE}"/>
              </a:ext>
            </a:extLst>
          </p:cNvPr>
          <p:cNvSpPr txBox="1"/>
          <p:nvPr/>
        </p:nvSpPr>
        <p:spPr>
          <a:xfrm>
            <a:off x="3048" y="705138"/>
            <a:ext cx="4627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P</a:t>
            </a:r>
            <a:r>
              <a:rPr lang="it-IT" sz="2000" dirty="0">
                <a:solidFill>
                  <a:schemeClr val="bg1"/>
                </a:solidFill>
              </a:rPr>
              <a:t>er rispondere a questa necessità mostriamo come il nostro sistema risponde a questa necessità portando all’attenzione la prenotazione di una prestazione presso l’ufficio.</a:t>
            </a:r>
          </a:p>
          <a:p>
            <a:r>
              <a:rPr lang="it-IT" sz="2000" dirty="0">
                <a:solidFill>
                  <a:schemeClr val="bg1"/>
                </a:solidFill>
              </a:rPr>
              <a:t>Presentiamo quindi lo scenario relativo a questa operazione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B5508E5C-DA26-44E7-8C33-75869AB4C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03430"/>
              </p:ext>
            </p:extLst>
          </p:nvPr>
        </p:nvGraphicFramePr>
        <p:xfrm>
          <a:off x="5622436" y="1931380"/>
          <a:ext cx="6304280" cy="3522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670">
                  <a:extLst>
                    <a:ext uri="{9D8B030D-6E8A-4147-A177-3AD203B41FA5}">
                      <a16:colId xmlns:a16="http://schemas.microsoft.com/office/drawing/2014/main" val="2968767303"/>
                    </a:ext>
                  </a:extLst>
                </a:gridCol>
                <a:gridCol w="5007610">
                  <a:extLst>
                    <a:ext uri="{9D8B030D-6E8A-4147-A177-3AD203B41FA5}">
                      <a16:colId xmlns:a16="http://schemas.microsoft.com/office/drawing/2014/main" val="335655561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Nome Scenario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SC_GP-1: Richiesta prenotazioni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37559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>
                          <a:effectLst/>
                        </a:rPr>
                        <a:t>Attori Principali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Angelo: Utente Registrato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503023"/>
                  </a:ext>
                </a:extLst>
              </a:tr>
              <a:tr h="26981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Flusso di eventi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si connette al sistema con l’intenzione di voler prendere una prenotazione, esegue l’autenticazione e clicca sul pulsante richiedi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chiede ad Angelo di selezionare l’operazione che vuole effettuare.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“Ritira Analisi”.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ospedali convenzionati.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seleziona “Ospedale di Caserta”.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mostra ad Angelo tutti gli ambulatori presenti nell’ospedale di Caserta e un calendario con i giorni in cui è possibile effettuare una prenotazione.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Angelo sceglie di effettuare una prenotazione per il giorno 12 Dicembre e, dalla lista degli orari disponibili, seleziona le 11:00.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it-IT" sz="1200" dirty="0">
                          <a:effectLst/>
                        </a:rPr>
                        <a:t>Il sistema inserirà Angelo nella coda di prenotazione del giorno 12 Dicembre e restituirà ad Angelo una mail di conferma prenotazione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07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824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537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di Office</vt:lpstr>
      <vt:lpstr>MedQueue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MedQueue</dc:title>
  <dc:creator>Adriano Amato</dc:creator>
  <cp:lastModifiedBy>Adriano Amato</cp:lastModifiedBy>
  <cp:revision>10</cp:revision>
  <dcterms:created xsi:type="dcterms:W3CDTF">2020-12-11T01:22:44Z</dcterms:created>
  <dcterms:modified xsi:type="dcterms:W3CDTF">2020-12-11T10:27:28Z</dcterms:modified>
</cp:coreProperties>
</file>