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7"/>
  </p:notesMasterIdLst>
  <p:sldIdLst>
    <p:sldId id="356" r:id="rId4"/>
    <p:sldId id="354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2CB0F-595B-45D0-9C0A-27E5CD48BA7B}" v="13" dt="2024-10-24T17:18:24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83031" autoAdjust="0"/>
  </p:normalViewPr>
  <p:slideViewPr>
    <p:cSldViewPr snapToGrid="0" showGuides="1">
      <p:cViewPr varScale="1">
        <p:scale>
          <a:sx n="91" d="100"/>
          <a:sy n="91" d="100"/>
        </p:scale>
        <p:origin x="1458" y="84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416-023-00466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1" y="1747149"/>
            <a:ext cx="121919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Prova de conhecimento zero e ZK-SNARK para </a:t>
            </a:r>
            <a:r>
              <a:rPr lang="pt-BR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blockchains</a:t>
            </a:r>
            <a:r>
              <a:rPr lang="pt-BR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 privados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" y="2774091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Anatoly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Konkin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· Sergey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Zapechnikov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12411B7-9121-B359-C0AE-BA096E91D5C2}"/>
              </a:ext>
            </a:extLst>
          </p:cNvPr>
          <p:cNvSpPr txBox="1"/>
          <p:nvPr/>
        </p:nvSpPr>
        <p:spPr>
          <a:xfrm>
            <a:off x="-149463" y="3685270"/>
            <a:ext cx="1219200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Apresentação de Adriano Busson</a:t>
            </a:r>
          </a:p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Aluno de Mestrado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7B264FA-3BF4-0E86-E1D3-B2CE31CE0C9F}"/>
              </a:ext>
            </a:extLst>
          </p:cNvPr>
          <p:cNvSpPr txBox="1"/>
          <p:nvPr/>
        </p:nvSpPr>
        <p:spPr>
          <a:xfrm>
            <a:off x="-190899" y="5031697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Orientador: Prof. Antônio “Guto” </a:t>
            </a:r>
            <a:r>
              <a:rPr lang="pt-BR" altLang="ko-KR" sz="1867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Aragão Rocha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996CC4-A0D4-7AB5-DDD2-ECAB001FC491}"/>
              </a:ext>
            </a:extLst>
          </p:cNvPr>
          <p:cNvSpPr txBox="1"/>
          <p:nvPr/>
        </p:nvSpPr>
        <p:spPr>
          <a:xfrm>
            <a:off x="2585545" y="5875283"/>
            <a:ext cx="671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pc="-20" dirty="0">
                <a:solidFill>
                  <a:srgbClr val="131413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Gill Sans MT" panose="020B0502020104020203" pitchFamily="34" charset="0"/>
                <a:hlinkClick r:id="rId2"/>
              </a:rPr>
              <a:t>https://doi.org/10.1007/s11416-023-00466-1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Exemplos: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Outra questão de privacidade é a privacidade do contrato inteligente, que se refere a problemas de código-fonte disponíveis no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Tais problemas surgem quando é necessário ocultar os termos ou o código-fonte de um determinado contrato inteligente de outros usuários do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Essas questões não são consideradas no artigo.</a:t>
            </a:r>
          </a:p>
        </p:txBody>
      </p:sp>
    </p:spTree>
    <p:extLst>
      <p:ext uri="{BB962C8B-B14F-4D97-AF65-F5344CB8AC3E}">
        <p14:creationId xmlns:p14="http://schemas.microsoft.com/office/powerpoint/2010/main" val="202331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ZKP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ZKP são ferramentas criptográficas e protocolos que permitem que as partes verifiquem a declaração sem revelar nenhum dado extra sobre essa declaração.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métodos ZKP atendem aos requisitos de privacidade e mantêm as características essenciais do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: a ausência de um terceiro confiável (TTP) e a rastreabilidade dos dados.</a:t>
            </a:r>
          </a:p>
        </p:txBody>
      </p:sp>
    </p:spTree>
    <p:extLst>
      <p:ext uri="{BB962C8B-B14F-4D97-AF65-F5344CB8AC3E}">
        <p14:creationId xmlns:p14="http://schemas.microsoft.com/office/powerpoint/2010/main" val="200196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ZKP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2912ED-FA57-77FE-9110-572E8AE8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1791511"/>
            <a:ext cx="968827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ZKP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processo interativo envolve várias rodadas de comunicação.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Assim, reduz o desempenho da rede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e impõe requisitos online adicionais para um provador e um verificador.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Portanto, os protocolos de prova de conhecimento zero não interativos (NIZK) foram ajustados para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663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ZKP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esquema para protocolos NIZK é o seguinte: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1.	O Provador gera um número aleatório e calcula vários desafios emulando várias rodadas de comunicação.</a:t>
            </a:r>
          </a:p>
          <a:p>
            <a:r>
              <a:rPr lang="pt-BR" altLang="ko-KR" sz="2800" dirty="0">
                <a:cs typeface="Arial" pitchFamily="34" charset="0"/>
              </a:rPr>
              <a:t>2.	O Provador envia a prova gerada com base em vários desafios que foram emulados na etapa 1.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verificador verifica a prova e responde se a prova está correta.</a:t>
            </a:r>
          </a:p>
        </p:txBody>
      </p:sp>
    </p:spTree>
    <p:extLst>
      <p:ext uri="{BB962C8B-B14F-4D97-AF65-F5344CB8AC3E}">
        <p14:creationId xmlns:p14="http://schemas.microsoft.com/office/powerpoint/2010/main" val="55156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ZKP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1.	Setup (λ) é um algoritmo de iniciação para definir parâmetros responsáveis pela segurança do esquema NIZK C, onde o parâmetro de entrada define o nível de segurança para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</a:t>
            </a:r>
          </a:p>
          <a:p>
            <a:r>
              <a:rPr lang="pt-BR" altLang="ko-KR" sz="2800" dirty="0">
                <a:cs typeface="Arial" pitchFamily="34" charset="0"/>
              </a:rPr>
              <a:t>2.	Prova (w, x) é uma função para gerar prova aplicando vários desafios, o parâmetro de entrada w representa informações secretas sobre esta declaração (testemunha) e o parâmetro x serve para gerar uma prova π.</a:t>
            </a:r>
          </a:p>
          <a:p>
            <a:r>
              <a:rPr lang="pt-BR" altLang="ko-KR" sz="2800" dirty="0">
                <a:cs typeface="Arial" pitchFamily="34" charset="0"/>
              </a:rPr>
              <a:t>3.	Verificar (x,π) é uma função que recebe um parâmetro de entrada π e gera o valor booleano b, que é igual a 1 se o verificador aceitar a prova e 0 caso contrário.</a:t>
            </a:r>
          </a:p>
        </p:txBody>
      </p:sp>
    </p:spTree>
    <p:extLst>
      <p:ext uri="{BB962C8B-B14F-4D97-AF65-F5344CB8AC3E}">
        <p14:creationId xmlns:p14="http://schemas.microsoft.com/office/powerpoint/2010/main" val="268949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Desempenho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1.	Os seguintes critérios significativos para estimar o desempenho dos protocolos NIZK podem ser aplicados: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•	Complexidade algorítmica para gerar prova (tempo para gerar prova).</a:t>
            </a:r>
          </a:p>
          <a:p>
            <a:r>
              <a:rPr lang="pt-BR" altLang="ko-KR" sz="2800" dirty="0">
                <a:cs typeface="Arial" pitchFamily="34" charset="0"/>
              </a:rPr>
              <a:t>•	Complexidade algorítmica para verificar se uma prova está correta (tempo para verificar a prova).</a:t>
            </a:r>
          </a:p>
          <a:p>
            <a:r>
              <a:rPr lang="pt-BR" altLang="ko-KR" sz="2800" dirty="0">
                <a:cs typeface="Arial" pitchFamily="34" charset="0"/>
              </a:rPr>
              <a:t>•	Tamanho das transações (média por transação).</a:t>
            </a:r>
          </a:p>
          <a:p>
            <a:r>
              <a:rPr lang="pt-BR" altLang="ko-KR" sz="2800" dirty="0">
                <a:cs typeface="Arial" pitchFamily="34" charset="0"/>
              </a:rPr>
              <a:t>•	Resistência pós-quântica (sim/não).</a:t>
            </a:r>
          </a:p>
          <a:p>
            <a:r>
              <a:rPr lang="pt-BR" altLang="ko-KR" sz="2800" dirty="0">
                <a:cs typeface="Arial" pitchFamily="34" charset="0"/>
              </a:rPr>
              <a:t>•	Código-fonte aberto (sim/não).</a:t>
            </a:r>
          </a:p>
          <a:p>
            <a:r>
              <a:rPr lang="pt-BR" altLang="ko-KR" sz="2800" dirty="0">
                <a:cs typeface="Arial" pitchFamily="34" charset="0"/>
              </a:rPr>
              <a:t>•	Configuração confiável (sim/não).</a:t>
            </a:r>
          </a:p>
        </p:txBody>
      </p:sp>
    </p:spTree>
    <p:extLst>
      <p:ext uri="{BB962C8B-B14F-4D97-AF65-F5344CB8AC3E}">
        <p14:creationId xmlns:p14="http://schemas.microsoft.com/office/powerpoint/2010/main" val="98300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-SNARK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blockchain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corporativo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175590" y="957384"/>
            <a:ext cx="1012965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Um dos casos de uso significativos para a aplicação de protótipos NIZK é provar a propriedade de ativos digitais (</a:t>
            </a:r>
            <a:r>
              <a:rPr lang="pt-BR" altLang="ko-KR" sz="2800" dirty="0" err="1">
                <a:cs typeface="Arial" pitchFamily="34" charset="0"/>
              </a:rPr>
              <a:t>DAs</a:t>
            </a:r>
            <a:r>
              <a:rPr lang="pt-BR" altLang="ko-KR" sz="2800" dirty="0">
                <a:cs typeface="Arial" pitchFamily="34" charset="0"/>
              </a:rPr>
              <a:t>) armazenados como tokens no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requisitos para o protocolo NIZK podem ser os seguintes:</a:t>
            </a:r>
          </a:p>
          <a:p>
            <a:endParaRPr lang="pt-BR" altLang="ko-KR" sz="105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•	Rodadas — não iterativas.</a:t>
            </a:r>
          </a:p>
          <a:p>
            <a:r>
              <a:rPr lang="pt-BR" altLang="ko-KR" sz="2400" dirty="0">
                <a:cs typeface="Arial" pitchFamily="34" charset="0"/>
              </a:rPr>
              <a:t>•	Tempo para gerar provas—baixo, em minutos.</a:t>
            </a:r>
          </a:p>
          <a:p>
            <a:r>
              <a:rPr lang="pt-BR" altLang="ko-KR" sz="2400" dirty="0">
                <a:cs typeface="Arial" pitchFamily="34" charset="0"/>
              </a:rPr>
              <a:t>•	Tempo para verificar a prova - alto, até alguns segundos.</a:t>
            </a:r>
          </a:p>
          <a:p>
            <a:r>
              <a:rPr lang="pt-BR" altLang="ko-KR" sz="2400" dirty="0">
                <a:cs typeface="Arial" pitchFamily="34" charset="0"/>
              </a:rPr>
              <a:t>•	Tamanho da prova - pequeno, em </a:t>
            </a:r>
            <a:r>
              <a:rPr lang="pt-BR" altLang="ko-KR" sz="2400" dirty="0" err="1">
                <a:cs typeface="Arial" pitchFamily="34" charset="0"/>
              </a:rPr>
              <a:t>kilobits</a:t>
            </a:r>
            <a:r>
              <a:rPr lang="pt-BR" altLang="ko-KR" sz="2400" dirty="0">
                <a:cs typeface="Arial" pitchFamily="34" charset="0"/>
              </a:rPr>
              <a:t>.</a:t>
            </a:r>
          </a:p>
          <a:p>
            <a:r>
              <a:rPr lang="pt-BR" altLang="ko-KR" sz="2400" dirty="0">
                <a:cs typeface="Arial" pitchFamily="34" charset="0"/>
              </a:rPr>
              <a:t>•	Tamanho das transações — baixo, em bytes.</a:t>
            </a:r>
          </a:p>
          <a:p>
            <a:r>
              <a:rPr lang="pt-BR" altLang="ko-KR" sz="2400" dirty="0">
                <a:cs typeface="Arial" pitchFamily="34" charset="0"/>
              </a:rPr>
              <a:t>•	Código-fonte aberto - sim.</a:t>
            </a:r>
          </a:p>
          <a:p>
            <a:r>
              <a:rPr lang="pt-BR" altLang="ko-KR" sz="2400" dirty="0">
                <a:cs typeface="Arial" pitchFamily="34" charset="0"/>
              </a:rPr>
              <a:t>•	Resistência pós-quântica - opcional.</a:t>
            </a:r>
          </a:p>
          <a:p>
            <a:r>
              <a:rPr lang="pt-BR" altLang="ko-KR" sz="2400" dirty="0">
                <a:cs typeface="Arial" pitchFamily="34" charset="0"/>
              </a:rPr>
              <a:t>•	Configuração confiável — opcional.</a:t>
            </a:r>
          </a:p>
        </p:txBody>
      </p:sp>
    </p:spTree>
    <p:extLst>
      <p:ext uri="{BB962C8B-B14F-4D97-AF65-F5344CB8AC3E}">
        <p14:creationId xmlns:p14="http://schemas.microsoft.com/office/powerpoint/2010/main" val="102581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ZK-SNARK para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plataforma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blockchain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Masterchain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031174" y="1714129"/>
            <a:ext cx="101296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Masterchain é uma plataforma baseada em </a:t>
            </a:r>
            <a:r>
              <a:rPr lang="pt-BR" altLang="ko-KR" sz="2800" dirty="0" err="1">
                <a:cs typeface="Arial" pitchFamily="34" charset="0"/>
              </a:rPr>
              <a:t>Ethereum</a:t>
            </a:r>
            <a:r>
              <a:rPr lang="pt-BR" altLang="ko-KR" sz="2800" dirty="0">
                <a:cs typeface="Arial" pitchFamily="34" charset="0"/>
              </a:rPr>
              <a:t> que usa gás no </a:t>
            </a:r>
            <a:r>
              <a:rPr lang="pt-BR" altLang="ko-KR" sz="2800" dirty="0" err="1">
                <a:cs typeface="Arial" pitchFamily="34" charset="0"/>
              </a:rPr>
              <a:t>Ethereum</a:t>
            </a:r>
            <a:r>
              <a:rPr lang="pt-BR" altLang="ko-KR" sz="2800" dirty="0">
                <a:cs typeface="Arial" pitchFamily="34" charset="0"/>
              </a:rPr>
              <a:t> e opera com PKI (infraestrutura de chave pública) e métodos de assinatura digital para autenticação.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Os experimentos foram ajustados usando algoritmos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-SNARK e estrutura </a:t>
            </a:r>
            <a:r>
              <a:rPr lang="pt-BR" altLang="ko-KR" sz="2400" dirty="0" err="1">
                <a:cs typeface="Arial" pitchFamily="34" charset="0"/>
              </a:rPr>
              <a:t>ZoKrates</a:t>
            </a:r>
            <a:r>
              <a:rPr lang="pt-BR" altLang="ko-KR" sz="2400" dirty="0">
                <a:cs typeface="Arial" pitchFamily="34" charset="0"/>
              </a:rPr>
              <a:t>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 err="1">
                <a:cs typeface="Arial" pitchFamily="34" charset="0"/>
              </a:rPr>
              <a:t>ZoKrates</a:t>
            </a:r>
            <a:r>
              <a:rPr lang="pt-BR" altLang="ko-KR" sz="2400" dirty="0">
                <a:cs typeface="Arial" pitchFamily="34" charset="0"/>
              </a:rPr>
              <a:t> é uma caixa de ferramentas para </a:t>
            </a:r>
            <a:r>
              <a:rPr lang="pt-BR" altLang="ko-KR" sz="2400" dirty="0" err="1">
                <a:cs typeface="Arial" pitchFamily="34" charset="0"/>
              </a:rPr>
              <a:t>zkSNARKs</a:t>
            </a:r>
            <a:r>
              <a:rPr lang="pt-BR" altLang="ko-KR" sz="2400" dirty="0">
                <a:cs typeface="Arial" pitchFamily="34" charset="0"/>
              </a:rPr>
              <a:t> no </a:t>
            </a:r>
            <a:r>
              <a:rPr lang="pt-BR" altLang="ko-KR" sz="2400" dirty="0" err="1">
                <a:cs typeface="Arial" pitchFamily="34" charset="0"/>
              </a:rPr>
              <a:t>Ethereum</a:t>
            </a:r>
            <a:r>
              <a:rPr lang="pt-BR" altLang="ko-KR" sz="2400" dirty="0">
                <a:cs typeface="Arial" pitchFamily="34" charset="0"/>
              </a:rPr>
              <a:t> operarem com vários métodos ZKP.</a:t>
            </a:r>
          </a:p>
        </p:txBody>
      </p:sp>
    </p:spTree>
    <p:extLst>
      <p:ext uri="{BB962C8B-B14F-4D97-AF65-F5344CB8AC3E}">
        <p14:creationId xmlns:p14="http://schemas.microsoft.com/office/powerpoint/2010/main" val="108904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Experimentos usando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ZoKrates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em Masterchain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031174" y="1714129"/>
            <a:ext cx="10129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Geralmente, as plataformas corporativas de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implementam o processo de autenticação verificando a assinatura eletrônica para transações armazenadas no livro-razão distribuído.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No entanto, essa abordagem tem algumas vulnerabilidades devido à divulgação de dados de transações (privacidade de identidade e privacidade de transações).</a:t>
            </a:r>
            <a:endParaRPr lang="pt-BR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31727" y="1478868"/>
            <a:ext cx="97773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Este artigo examina os métodos de prova de conhecimento zero (ZKP) para redes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corporativas.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artigo analisa os métodos existentes para transações privadas, observa a implementação dos métodos ZKP e discute questões de desempenho e 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Experimentos usando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ZoKrates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em Masterchain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031173" y="1714129"/>
            <a:ext cx="1105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200" dirty="0">
                <a:cs typeface="Arial" pitchFamily="34" charset="0"/>
              </a:rPr>
              <a:t>O caso de uso para ativos digitais (</a:t>
            </a:r>
            <a:r>
              <a:rPr lang="pt-BR" altLang="ko-KR" sz="2200" dirty="0" err="1">
                <a:cs typeface="Arial" pitchFamily="34" charset="0"/>
              </a:rPr>
              <a:t>DAs</a:t>
            </a:r>
            <a:r>
              <a:rPr lang="pt-BR" altLang="ko-KR" sz="2200" dirty="0">
                <a:cs typeface="Arial" pitchFamily="34" charset="0"/>
              </a:rPr>
              <a:t>) usando </a:t>
            </a:r>
            <a:r>
              <a:rPr lang="pt-BR" altLang="ko-KR" sz="2200" dirty="0" err="1">
                <a:cs typeface="Arial" pitchFamily="34" charset="0"/>
              </a:rPr>
              <a:t>zk</a:t>
            </a:r>
            <a:r>
              <a:rPr lang="pt-BR" altLang="ko-KR" sz="2200" dirty="0">
                <a:cs typeface="Arial" pitchFamily="34" charset="0"/>
              </a:rPr>
              <a:t>-SNARK pode ser o seguinte:</a:t>
            </a:r>
          </a:p>
          <a:p>
            <a:endParaRPr lang="pt-BR" altLang="ko-KR" sz="2200" dirty="0">
              <a:cs typeface="Arial" pitchFamily="34" charset="0"/>
            </a:endParaRPr>
          </a:p>
          <a:p>
            <a:r>
              <a:rPr lang="pt-BR" altLang="ko-KR" sz="2200" dirty="0">
                <a:cs typeface="Arial" pitchFamily="34" charset="0"/>
              </a:rPr>
              <a:t>•	Após o registro na Masterchain, o Vendedor recebe indicadores (</a:t>
            </a:r>
            <a:r>
              <a:rPr lang="pt-BR" altLang="ko-KR" sz="2200" dirty="0" err="1">
                <a:cs typeface="Arial" pitchFamily="34" charset="0"/>
              </a:rPr>
              <a:t>IDs</a:t>
            </a:r>
            <a:r>
              <a:rPr lang="pt-BR" altLang="ko-KR" sz="2200" dirty="0">
                <a:cs typeface="Arial" pitchFamily="34" charset="0"/>
              </a:rPr>
              <a:t>) de </a:t>
            </a:r>
            <a:r>
              <a:rPr lang="pt-BR" altLang="ko-KR" sz="2200" dirty="0" err="1">
                <a:cs typeface="Arial" pitchFamily="34" charset="0"/>
              </a:rPr>
              <a:t>DAs</a:t>
            </a:r>
            <a:r>
              <a:rPr lang="pt-BR" altLang="ko-KR" sz="2200" dirty="0">
                <a:cs typeface="Arial" pitchFamily="34" charset="0"/>
              </a:rPr>
              <a:t> do TTP </a:t>
            </a:r>
            <a:r>
              <a:rPr lang="pt-BR" altLang="ko-KR" sz="3200" dirty="0">
                <a:cs typeface="Arial" pitchFamily="34" charset="0"/>
              </a:rPr>
              <a:t>(</a:t>
            </a:r>
            <a:r>
              <a:rPr lang="pt-BR" sz="2400" b="0" i="0" dirty="0" err="1">
                <a:solidFill>
                  <a:srgbClr val="131413"/>
                </a:solidFill>
                <a:effectLst/>
                <a:latin typeface="Times-Roman"/>
              </a:rPr>
              <a:t>Trusted</a:t>
            </a:r>
            <a:r>
              <a:rPr lang="pt-BR" sz="2400" b="0" i="0" dirty="0">
                <a:solidFill>
                  <a:srgbClr val="131413"/>
                </a:solidFill>
                <a:effectLst/>
                <a:latin typeface="Times-Roman"/>
              </a:rPr>
              <a:t> </a:t>
            </a:r>
            <a:r>
              <a:rPr lang="pt-BR" sz="2400" b="0" i="0" dirty="0" err="1">
                <a:solidFill>
                  <a:srgbClr val="131413"/>
                </a:solidFill>
                <a:effectLst/>
                <a:latin typeface="Times-Roman"/>
              </a:rPr>
              <a:t>third</a:t>
            </a:r>
            <a:r>
              <a:rPr lang="pt-BR" sz="2400" b="0" i="0" dirty="0">
                <a:solidFill>
                  <a:srgbClr val="131413"/>
                </a:solidFill>
                <a:effectLst/>
                <a:latin typeface="Times-Roman"/>
              </a:rPr>
              <a:t> </a:t>
            </a:r>
            <a:r>
              <a:rPr lang="pt-BR" sz="2400" b="0" i="0" dirty="0" err="1">
                <a:solidFill>
                  <a:srgbClr val="131413"/>
                </a:solidFill>
                <a:effectLst/>
                <a:latin typeface="Times-Roman"/>
              </a:rPr>
              <a:t>party</a:t>
            </a:r>
            <a:r>
              <a:rPr lang="pt-BR" altLang="ko-KR" sz="3200" dirty="0">
                <a:cs typeface="Arial" pitchFamily="34" charset="0"/>
              </a:rPr>
              <a:t>) </a:t>
            </a:r>
            <a:r>
              <a:rPr lang="pt-BR" altLang="ko-KR" sz="2200" dirty="0">
                <a:cs typeface="Arial" pitchFamily="34" charset="0"/>
              </a:rPr>
              <a:t>.</a:t>
            </a:r>
          </a:p>
          <a:p>
            <a:r>
              <a:rPr lang="pt-BR" altLang="ko-KR" sz="2200" dirty="0">
                <a:cs typeface="Arial" pitchFamily="34" charset="0"/>
              </a:rPr>
              <a:t>•	O vendedor gera o sal (</a:t>
            </a:r>
            <a:r>
              <a:rPr lang="pt-BR" altLang="ko-KR" sz="2200" dirty="0" err="1">
                <a:cs typeface="Arial" pitchFamily="34" charset="0"/>
              </a:rPr>
              <a:t>nonce</a:t>
            </a:r>
            <a:r>
              <a:rPr lang="pt-BR" altLang="ko-KR" sz="2200" dirty="0">
                <a:cs typeface="Arial" pitchFamily="34" charset="0"/>
              </a:rPr>
              <a:t>) secreto (parâmetro w) e o HMAC com base no ID dos ativos digitais (parâmetro x ).</a:t>
            </a:r>
          </a:p>
          <a:p>
            <a:r>
              <a:rPr lang="pt-BR" altLang="ko-KR" sz="2200" dirty="0">
                <a:cs typeface="Arial" pitchFamily="34" charset="0"/>
              </a:rPr>
              <a:t>•	O TTP registra o ID dos ativos digitais no contrato inteligente.</a:t>
            </a:r>
          </a:p>
          <a:p>
            <a:r>
              <a:rPr lang="pt-BR" altLang="ko-KR" sz="2200" dirty="0">
                <a:cs typeface="Arial" pitchFamily="34" charset="0"/>
              </a:rPr>
              <a:t>•	O vendedor gera prova de conhecimento do sal secreto (parâmetro π)</a:t>
            </a:r>
          </a:p>
          <a:p>
            <a:r>
              <a:rPr lang="pt-BR" altLang="ko-KR" sz="2200" dirty="0">
                <a:cs typeface="Arial" pitchFamily="34" charset="0"/>
              </a:rPr>
              <a:t>•	Em caso de autenticação, o vendedor usa sal secreto que é verificado por contrato inteligente como função Provar(w, x).</a:t>
            </a:r>
          </a:p>
          <a:p>
            <a:r>
              <a:rPr lang="pt-BR" altLang="ko-KR" sz="2200" dirty="0">
                <a:cs typeface="Arial" pitchFamily="34" charset="0"/>
              </a:rPr>
              <a:t>•	O contrato inteligente autoriza o Vendedor a transferir ativos digitais para o Comprador como função V </a:t>
            </a:r>
            <a:r>
              <a:rPr lang="pt-BR" altLang="ko-KR" sz="2200" dirty="0" err="1">
                <a:cs typeface="Arial" pitchFamily="34" charset="0"/>
              </a:rPr>
              <a:t>er</a:t>
            </a:r>
            <a:r>
              <a:rPr lang="pt-BR" altLang="ko-KR" sz="2200" dirty="0">
                <a:cs typeface="Arial" pitchFamily="34" charset="0"/>
              </a:rPr>
              <a:t> i f y(x,π).</a:t>
            </a:r>
          </a:p>
        </p:txBody>
      </p:sp>
    </p:spTree>
    <p:extLst>
      <p:ext uri="{BB962C8B-B14F-4D97-AF65-F5344CB8AC3E}">
        <p14:creationId xmlns:p14="http://schemas.microsoft.com/office/powerpoint/2010/main" val="22568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Experimentos usando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ZoKrates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em Masterchain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031174" y="1714129"/>
            <a:ext cx="101296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Para implementar o </a:t>
            </a:r>
            <a:r>
              <a:rPr lang="pt-BR" altLang="ko-KR" sz="2000" dirty="0" err="1">
                <a:cs typeface="Arial" pitchFamily="34" charset="0"/>
              </a:rPr>
              <a:t>zk</a:t>
            </a:r>
            <a:r>
              <a:rPr lang="pt-BR" altLang="ko-KR" sz="2000" dirty="0">
                <a:cs typeface="Arial" pitchFamily="34" charset="0"/>
              </a:rPr>
              <a:t>-SNARK, deve-se aplicar a função </a:t>
            </a:r>
            <a:r>
              <a:rPr lang="pt-BR" altLang="ko-KR" sz="2000" dirty="0" err="1">
                <a:cs typeface="Arial" pitchFamily="34" charset="0"/>
              </a:rPr>
              <a:t>hash</a:t>
            </a:r>
            <a:r>
              <a:rPr lang="pt-BR" altLang="ko-KR" sz="2000" dirty="0">
                <a:cs typeface="Arial" pitchFamily="34" charset="0"/>
              </a:rPr>
              <a:t> várias vezes para construir um gráfico acíclico para um esquema aritmético e gerar prova de conhecimento. </a:t>
            </a:r>
          </a:p>
          <a:p>
            <a:endParaRPr lang="pt-BR" altLang="ko-KR" sz="20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A Tabela 2 apresenta alguns parâmetros de experimento usando a biblioteca </a:t>
            </a:r>
            <a:r>
              <a:rPr lang="pt-BR" altLang="ko-KR" sz="2000" dirty="0" err="1">
                <a:cs typeface="Arial" pitchFamily="34" charset="0"/>
              </a:rPr>
              <a:t>ZoKrates</a:t>
            </a:r>
            <a:r>
              <a:rPr lang="pt-BR" altLang="ko-KR" sz="2000" dirty="0">
                <a:cs typeface="Arial" pitchFamily="34" charset="0"/>
              </a:rPr>
              <a:t> para </a:t>
            </a:r>
            <a:r>
              <a:rPr lang="pt-BR" altLang="ko-KR" sz="2000" dirty="0" err="1">
                <a:cs typeface="Arial" pitchFamily="34" charset="0"/>
              </a:rPr>
              <a:t>Ethereum</a:t>
            </a:r>
            <a:r>
              <a:rPr lang="pt-BR" altLang="ko-KR" sz="2000" dirty="0">
                <a:cs typeface="Arial" pitchFamily="34" charset="0"/>
              </a:rPr>
              <a:t>.</a:t>
            </a:r>
            <a:endParaRPr lang="pt-BR" altLang="ko-KR" dirty="0"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F60475-9C45-6541-546A-2010E936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9" y="4400817"/>
            <a:ext cx="95549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78015" y="1640557"/>
            <a:ext cx="101296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Embora alguns métodos forneçam técnicas de privacidade robustas, eles também diminuem alguns recursos vitais intrínsecos do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, como a rastreabilidade.</a:t>
            </a:r>
          </a:p>
          <a:p>
            <a:endParaRPr lang="pt-BR" altLang="ko-KR" sz="20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Os protocolos ZKP devem eliminar as desvantagens dos métodos acima e estabelecer procedimentos robustos de privacidade e segurança. O artigo analisa os protocolos NIZK e </a:t>
            </a:r>
            <a:r>
              <a:rPr lang="pt-BR" altLang="ko-KR" sz="2000" dirty="0" err="1">
                <a:cs typeface="Arial" pitchFamily="34" charset="0"/>
              </a:rPr>
              <a:t>zk</a:t>
            </a:r>
            <a:r>
              <a:rPr lang="pt-BR" altLang="ko-KR" sz="2000" dirty="0">
                <a:cs typeface="Arial" pitchFamily="34" charset="0"/>
              </a:rPr>
              <a:t>-SNARK como apropriados para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 corporativo.</a:t>
            </a:r>
          </a:p>
          <a:p>
            <a:endParaRPr lang="pt-BR" altLang="ko-KR" sz="20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Os experimentos foram conduzidos usando </a:t>
            </a:r>
            <a:r>
              <a:rPr lang="pt-BR" altLang="ko-KR" sz="2000" dirty="0" err="1">
                <a:cs typeface="Arial" pitchFamily="34" charset="0"/>
              </a:rPr>
              <a:t>ZoKrates</a:t>
            </a:r>
            <a:r>
              <a:rPr lang="pt-BR" altLang="ko-KR" sz="2000" dirty="0">
                <a:cs typeface="Arial" pitchFamily="34" charset="0"/>
              </a:rPr>
              <a:t> e várias funções </a:t>
            </a:r>
            <a:r>
              <a:rPr lang="pt-BR" altLang="ko-KR" sz="2000" dirty="0" err="1">
                <a:cs typeface="Arial" pitchFamily="34" charset="0"/>
              </a:rPr>
              <a:t>hash</a:t>
            </a:r>
            <a:r>
              <a:rPr lang="pt-BR" altLang="ko-KR" sz="2000" dirty="0">
                <a:cs typeface="Arial" pitchFamily="34" charset="0"/>
              </a:rPr>
              <a:t> (GOST, SHA-256, Pedersen). </a:t>
            </a:r>
          </a:p>
          <a:p>
            <a:endParaRPr lang="pt-BR" altLang="ko-KR" sz="20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Embora os requisitos de negócios propostos reduzam a necessidade de transações instantâneas, pesquisas adicionais devem ajustar o desempenho de todas as funções de </a:t>
            </a:r>
            <a:r>
              <a:rPr lang="pt-BR" altLang="ko-KR" sz="2000" dirty="0" err="1">
                <a:cs typeface="Arial" pitchFamily="34" charset="0"/>
              </a:rPr>
              <a:t>hash</a:t>
            </a:r>
            <a:r>
              <a:rPr lang="pt-BR" altLang="ko-KR" sz="2000" dirty="0">
                <a:cs typeface="Arial" pitchFamily="34" charset="0"/>
              </a:rPr>
              <a:t> revisadas.</a:t>
            </a:r>
          </a:p>
        </p:txBody>
      </p:sp>
    </p:spTree>
    <p:extLst>
      <p:ext uri="{BB962C8B-B14F-4D97-AF65-F5344CB8AC3E}">
        <p14:creationId xmlns:p14="http://schemas.microsoft.com/office/powerpoint/2010/main" val="294194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Obrigado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Problema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52748" y="2155564"/>
            <a:ext cx="97773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Principal limitação do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: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Limitação de segurança e privacidade devido aos dados replicados entre os nós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As plataformas modernas de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 corporativo fornecem um espectro de ferramentas para aumentar a privacidade. No entanto, esses métodos para transações privadas afetam os principais recursos de transparência da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016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proposta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97773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artigo analisa e analisa os métodos atuais para transações privadas.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métodos de prova de conhecimento zero e ZK-SNARK são considerados os mais aplicáveis para </a:t>
            </a:r>
            <a:r>
              <a:rPr lang="pt-BR" altLang="ko-KR" sz="2800" dirty="0" err="1">
                <a:cs typeface="Arial" pitchFamily="34" charset="0"/>
              </a:rPr>
              <a:t>blockchains</a:t>
            </a:r>
            <a:r>
              <a:rPr lang="pt-BR" altLang="ko-KR" sz="2800" dirty="0">
                <a:cs typeface="Arial" pitchFamily="34" charset="0"/>
              </a:rPr>
              <a:t> corporativos.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Alguns experimentos para analisar o desempenho do ZK-SNARK foram realizados.</a:t>
            </a:r>
            <a:endParaRPr lang="pt-BR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Métodos de transação privada em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blockchain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problemas de privacidade no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incluem três tipos: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400" b="1" dirty="0">
                <a:cs typeface="Arial" pitchFamily="34" charset="0"/>
              </a:rPr>
              <a:t>Identidade</a:t>
            </a:r>
          </a:p>
          <a:p>
            <a:endParaRPr lang="pt-BR" altLang="ko-KR" sz="2400" b="1" dirty="0">
              <a:cs typeface="Arial" pitchFamily="34" charset="0"/>
            </a:endParaRPr>
          </a:p>
          <a:p>
            <a:r>
              <a:rPr lang="pt-BR" altLang="ko-KR" sz="2400" b="1" dirty="0">
                <a:cs typeface="Arial" pitchFamily="34" charset="0"/>
              </a:rPr>
              <a:t>Transações</a:t>
            </a:r>
          </a:p>
          <a:p>
            <a:endParaRPr lang="pt-BR" altLang="ko-KR" sz="2400" b="1" dirty="0">
              <a:cs typeface="Arial" pitchFamily="34" charset="0"/>
            </a:endParaRPr>
          </a:p>
          <a:p>
            <a:r>
              <a:rPr lang="pt-BR" altLang="ko-KR" sz="2400" b="1" dirty="0">
                <a:cs typeface="Arial" pitchFamily="34" charset="0"/>
              </a:rPr>
              <a:t>Contratos (não é o escopo deste artigo)</a:t>
            </a:r>
          </a:p>
        </p:txBody>
      </p:sp>
    </p:spTree>
    <p:extLst>
      <p:ext uri="{BB962C8B-B14F-4D97-AF65-F5344CB8AC3E}">
        <p14:creationId xmlns:p14="http://schemas.microsoft.com/office/powerpoint/2010/main" val="36617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Privacidade de identidade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privacidade de identidade refere-se ao anonimato de um remetente e de um destinatário.</a:t>
            </a:r>
          </a:p>
          <a:p>
            <a:endParaRPr lang="pt-BR" altLang="ko-KR" sz="4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Na prática, as redes públicas de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com contas anônimas operam com endereços </a:t>
            </a:r>
            <a:r>
              <a:rPr lang="pt-BR" altLang="ko-KR" sz="2800" dirty="0" err="1">
                <a:cs typeface="Arial" pitchFamily="34" charset="0"/>
              </a:rPr>
              <a:t>pseudo-aleatórios</a:t>
            </a:r>
            <a:r>
              <a:rPr lang="pt-BR" altLang="ko-KR" sz="2800" dirty="0">
                <a:cs typeface="Arial" pitchFamily="34" charset="0"/>
              </a:rPr>
              <a:t> para ofuscar contas. </a:t>
            </a:r>
          </a:p>
          <a:p>
            <a:endParaRPr lang="pt-BR" altLang="ko-KR" sz="2400" b="1" dirty="0">
              <a:cs typeface="Arial" pitchFamily="34" charset="0"/>
            </a:endParaRPr>
          </a:p>
          <a:p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Privacidade de transação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problemas de privacidade da transação referem-se aos requisitos de confidencialidade dos dados da transação ou da carga útil.</a:t>
            </a:r>
          </a:p>
          <a:p>
            <a:endParaRPr lang="pt-BR" altLang="ko-KR" sz="2800" b="1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Para atender a esses requisitos, a maioria das plataformas de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corporativas aplica protocolos "off-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" para enviar e receber dados confidenciais além do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5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Exemplos: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Gerenciador de transações privadas </a:t>
            </a:r>
            <a:r>
              <a:rPr lang="pt-BR" altLang="ko-KR" sz="2800" dirty="0" err="1">
                <a:cs typeface="Arial" pitchFamily="34" charset="0"/>
              </a:rPr>
              <a:t>Tessera</a:t>
            </a:r>
            <a:r>
              <a:rPr lang="pt-BR" altLang="ko-KR" sz="2800" dirty="0">
                <a:cs typeface="Arial" pitchFamily="34" charset="0"/>
              </a:rPr>
              <a:t> para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 e </a:t>
            </a:r>
            <a:r>
              <a:rPr lang="pt-BR" altLang="ko-KR" sz="2800" dirty="0" err="1">
                <a:cs typeface="Arial" pitchFamily="34" charset="0"/>
              </a:rPr>
              <a:t>GoQuorum</a:t>
            </a:r>
            <a:r>
              <a:rPr lang="pt-BR" altLang="ko-KR" sz="2800" dirty="0">
                <a:cs typeface="Arial" pitchFamily="34" charset="0"/>
              </a:rPr>
              <a:t>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Coleções de dados privadas no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Fabric</a:t>
            </a:r>
            <a:r>
              <a:rPr lang="pt-BR" altLang="ko-KR" sz="2800" dirty="0">
                <a:cs typeface="Arial" pitchFamily="34" charset="0"/>
              </a:rPr>
              <a:t>.</a:t>
            </a:r>
          </a:p>
          <a:p>
            <a:endParaRPr lang="pt-BR" altLang="ko-KR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2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Exemplos: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Embora esses mecanismos atendam a fortes requisitos de privacidade, eles também têm algumas desvantagens.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Primeiro, o uso de tais serviços "off-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" leva a uma arquitetura corporativa complexa que deve conter nós "</a:t>
            </a:r>
            <a:r>
              <a:rPr lang="pt-BR" altLang="ko-KR" sz="2800" dirty="0" err="1">
                <a:cs typeface="Arial" pitchFamily="34" charset="0"/>
              </a:rPr>
              <a:t>on-chain</a:t>
            </a:r>
            <a:r>
              <a:rPr lang="pt-BR" altLang="ko-KR" sz="2800" dirty="0">
                <a:cs typeface="Arial" pitchFamily="34" charset="0"/>
              </a:rPr>
              <a:t>" e "off-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". Em segundo lugar, os dados enviados usando "off-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" perdem propriedades de rastreabilidade e transparência.</a:t>
            </a:r>
          </a:p>
        </p:txBody>
      </p:sp>
    </p:spTree>
    <p:extLst>
      <p:ext uri="{BB962C8B-B14F-4D97-AF65-F5344CB8AC3E}">
        <p14:creationId xmlns:p14="http://schemas.microsoft.com/office/powerpoint/2010/main" val="14477284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1354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Times-Roman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Adriano Busson</cp:lastModifiedBy>
  <cp:revision>89</cp:revision>
  <dcterms:created xsi:type="dcterms:W3CDTF">2020-01-20T05:08:25Z</dcterms:created>
  <dcterms:modified xsi:type="dcterms:W3CDTF">2024-10-24T17:30:06Z</dcterms:modified>
</cp:coreProperties>
</file>