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99" r:id="rId2"/>
    <p:sldId id="300" r:id="rId3"/>
    <p:sldId id="301" r:id="rId4"/>
    <p:sldId id="302" r:id="rId5"/>
    <p:sldId id="30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1"/>
    <p:restoredTop sz="94640"/>
  </p:normalViewPr>
  <p:slideViewPr>
    <p:cSldViewPr snapToGrid="0">
      <p:cViewPr varScale="1">
        <p:scale>
          <a:sx n="107" d="100"/>
          <a:sy n="107" d="100"/>
        </p:scale>
        <p:origin x="2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43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1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8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49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1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75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3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1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1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37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B1F5E6-D2CB-B54A-A692-93C832417D0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5B6135-171D-FD48-B039-14CE9D0CE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rgbClr val="595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8BDBD5-DE62-46A8-D446-5FD72C78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3700" dirty="0"/>
              <a:t>Adaptation of Diffusion Models for Remote Sensing Imagery</a:t>
            </a:r>
          </a:p>
        </p:txBody>
      </p:sp>
      <p:pic>
        <p:nvPicPr>
          <p:cNvPr id="5" name="Segnaposto contenuto 4" descr="Immagine che contiene testo, Carattere, logo, Marchio&#10;&#10;Descrizione generata automaticamente">
            <a:extLst>
              <a:ext uri="{FF2B5EF4-FFF2-40B4-BE49-F238E27FC236}">
                <a16:creationId xmlns:a16="http://schemas.microsoft.com/office/drawing/2014/main" id="{48469A97-1024-A86D-A04B-7428101AE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91" y="1290485"/>
            <a:ext cx="4789994" cy="1413048"/>
          </a:xfrm>
          <a:prstGeom prst="rect">
            <a:avLst/>
          </a:prstGeom>
        </p:spPr>
      </p:pic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4022353-CB44-4BED-9C23-9900B9FE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69574"/>
            <a:ext cx="4789992" cy="24548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503B5-36EB-DC37-D53B-3F9B1B77FDA6}"/>
              </a:ext>
            </a:extLst>
          </p:cNvPr>
          <p:cNvSpPr txBox="1"/>
          <p:nvPr/>
        </p:nvSpPr>
        <p:spPr>
          <a:xfrm>
            <a:off x="6338316" y="4049485"/>
            <a:ext cx="4846151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rgbClr val="FEEB1D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rgbClr val="FFFFFF"/>
                </a:solidFill>
              </a:rPr>
              <a:t>Authors: </a:t>
            </a:r>
            <a:r>
              <a:rPr lang="en-US" sz="2400" dirty="0" err="1">
                <a:solidFill>
                  <a:srgbClr val="FFFFFF"/>
                </a:solidFill>
              </a:rPr>
              <a:t>Ettari</a:t>
            </a:r>
            <a:r>
              <a:rPr lang="en-US" sz="2400" dirty="0">
                <a:solidFill>
                  <a:srgbClr val="FFFFFF"/>
                </a:solidFill>
              </a:rPr>
              <a:t> Adriano, Nappa Antonio, </a:t>
            </a:r>
            <a:r>
              <a:rPr lang="en-US" sz="2400" dirty="0" err="1">
                <a:solidFill>
                  <a:srgbClr val="FFFFFF"/>
                </a:solidFill>
              </a:rPr>
              <a:t>Azpiroz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Izar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Quartulli</a:t>
            </a:r>
            <a:r>
              <a:rPr lang="en-US" sz="2400" dirty="0">
                <a:solidFill>
                  <a:srgbClr val="FFFFFF"/>
                </a:solidFill>
              </a:rPr>
              <a:t> Marco, Longo Giuseppe</a:t>
            </a:r>
          </a:p>
        </p:txBody>
      </p:sp>
    </p:spTree>
    <p:extLst>
      <p:ext uri="{BB962C8B-B14F-4D97-AF65-F5344CB8AC3E}">
        <p14:creationId xmlns:p14="http://schemas.microsoft.com/office/powerpoint/2010/main" val="287775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tangolo 88">
            <a:extLst>
              <a:ext uri="{FF2B5EF4-FFF2-40B4-BE49-F238E27FC236}">
                <a16:creationId xmlns:a16="http://schemas.microsoft.com/office/drawing/2014/main" id="{1A3AD273-9316-E277-1F98-8AF085C684C1}"/>
              </a:ext>
            </a:extLst>
          </p:cNvPr>
          <p:cNvSpPr/>
          <p:nvPr/>
        </p:nvSpPr>
        <p:spPr>
          <a:xfrm>
            <a:off x="-469900" y="199811"/>
            <a:ext cx="13081000" cy="983287"/>
          </a:xfrm>
          <a:prstGeom prst="rect">
            <a:avLst/>
          </a:prstGeom>
          <a:solidFill>
            <a:srgbClr val="5957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5A22B56B-536D-B840-829B-CC3BE7100A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90700" y="1572560"/>
            <a:ext cx="2988" cy="1958788"/>
          </a:xfrm>
          <a:prstGeom prst="curvedConnector3">
            <a:avLst>
              <a:gd name="adj1" fmla="val 15826238"/>
            </a:avLst>
          </a:prstGeom>
          <a:ln w="50800" cap="rnd" cmpd="sng"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0C8711-30BA-F7BF-65C1-3AA503373CDD}"/>
              </a:ext>
            </a:extLst>
          </p:cNvPr>
          <p:cNvSpPr txBox="1"/>
          <p:nvPr/>
        </p:nvSpPr>
        <p:spPr>
          <a:xfrm>
            <a:off x="1573306" y="1625600"/>
            <a:ext cx="218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😎</a:t>
            </a:r>
          </a:p>
        </p:txBody>
      </p:sp>
      <p:cxnSp>
        <p:nvCxnSpPr>
          <p:cNvPr id="38" name="Connettore 7 37">
            <a:extLst>
              <a:ext uri="{FF2B5EF4-FFF2-40B4-BE49-F238E27FC236}">
                <a16:creationId xmlns:a16="http://schemas.microsoft.com/office/drawing/2014/main" id="{630A40F3-42C2-1E11-C8C5-47A027C417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6266" y="1569572"/>
            <a:ext cx="2988" cy="1958788"/>
          </a:xfrm>
          <a:prstGeom prst="curvedConnector3">
            <a:avLst>
              <a:gd name="adj1" fmla="val 15826238"/>
            </a:avLst>
          </a:prstGeom>
          <a:ln w="50800" cap="rnd" cmpd="sng"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012AE00-D82F-6CA3-5F7A-0054F538C67F}"/>
              </a:ext>
            </a:extLst>
          </p:cNvPr>
          <p:cNvSpPr txBox="1"/>
          <p:nvPr/>
        </p:nvSpPr>
        <p:spPr>
          <a:xfrm>
            <a:off x="3588872" y="1622612"/>
            <a:ext cx="218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😎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60D4850-55BE-B8E1-FB33-1135B2A94093}"/>
              </a:ext>
            </a:extLst>
          </p:cNvPr>
          <p:cNvSpPr txBox="1"/>
          <p:nvPr/>
        </p:nvSpPr>
        <p:spPr>
          <a:xfrm>
            <a:off x="5739506" y="2794000"/>
            <a:ext cx="6928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/>
              <a:t>…</a:t>
            </a:r>
          </a:p>
        </p:txBody>
      </p:sp>
      <p:cxnSp>
        <p:nvCxnSpPr>
          <p:cNvPr id="41" name="Connettore 7 40">
            <a:extLst>
              <a:ext uri="{FF2B5EF4-FFF2-40B4-BE49-F238E27FC236}">
                <a16:creationId xmlns:a16="http://schemas.microsoft.com/office/drawing/2014/main" id="{A8216E5F-63D1-7B64-AD74-C47814C7AF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02066" y="1566584"/>
            <a:ext cx="2988" cy="1958788"/>
          </a:xfrm>
          <a:prstGeom prst="curvedConnector3">
            <a:avLst>
              <a:gd name="adj1" fmla="val 15826238"/>
            </a:avLst>
          </a:prstGeom>
          <a:ln w="50800" cap="rnd" cmpd="sng"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A03BE3B-AD3C-DD12-97F4-8BCAD81AF514}"/>
              </a:ext>
            </a:extLst>
          </p:cNvPr>
          <p:cNvSpPr txBox="1"/>
          <p:nvPr/>
        </p:nvSpPr>
        <p:spPr>
          <a:xfrm>
            <a:off x="8084672" y="1619624"/>
            <a:ext cx="218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😎</a:t>
            </a:r>
          </a:p>
        </p:txBody>
      </p:sp>
      <p:cxnSp>
        <p:nvCxnSpPr>
          <p:cNvPr id="43" name="Connettore 7 42">
            <a:extLst>
              <a:ext uri="{FF2B5EF4-FFF2-40B4-BE49-F238E27FC236}">
                <a16:creationId xmlns:a16="http://schemas.microsoft.com/office/drawing/2014/main" id="{AE63BF07-7733-F147-30B1-D3A52E322A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17632" y="1563596"/>
            <a:ext cx="2988" cy="1958788"/>
          </a:xfrm>
          <a:prstGeom prst="curvedConnector3">
            <a:avLst>
              <a:gd name="adj1" fmla="val 15826238"/>
            </a:avLst>
          </a:prstGeom>
          <a:ln w="50800" cap="rnd" cmpd="sng"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AF8ECC9-6475-F7F6-F350-42B43C7050CE}"/>
              </a:ext>
            </a:extLst>
          </p:cNvPr>
          <p:cNvSpPr txBox="1"/>
          <p:nvPr/>
        </p:nvSpPr>
        <p:spPr>
          <a:xfrm>
            <a:off x="10100238" y="1616636"/>
            <a:ext cx="218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/>
              <a:t>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0A7B1508-87A5-569D-3753-6256A23802CC}"/>
                  </a:ext>
                </a:extLst>
              </p:cNvPr>
              <p:cNvSpPr txBox="1"/>
              <p:nvPr/>
            </p:nvSpPr>
            <p:spPr>
              <a:xfrm>
                <a:off x="11130638" y="4176060"/>
                <a:ext cx="497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0A7B1508-87A5-569D-3753-6256A2380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638" y="4176060"/>
                <a:ext cx="497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0D80B49-6488-BD78-2163-8F37678A26BC}"/>
                  </a:ext>
                </a:extLst>
              </p:cNvPr>
              <p:cNvSpPr txBox="1"/>
              <p:nvPr/>
            </p:nvSpPr>
            <p:spPr>
              <a:xfrm>
                <a:off x="9015691" y="4176060"/>
                <a:ext cx="71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0D80B49-6488-BD78-2163-8F37678A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91" y="4176060"/>
                <a:ext cx="716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56F1CEA8-69D1-4591-8D4B-EBE01CB55297}"/>
                  </a:ext>
                </a:extLst>
              </p:cNvPr>
              <p:cNvSpPr txBox="1"/>
              <p:nvPr/>
            </p:nvSpPr>
            <p:spPr>
              <a:xfrm>
                <a:off x="7062565" y="4176060"/>
                <a:ext cx="71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56F1CEA8-69D1-4591-8D4B-EBE01CB5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565" y="4176060"/>
                <a:ext cx="7167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E975BE3-CD2B-26FF-6E13-86547CD2BF53}"/>
                  </a:ext>
                </a:extLst>
              </p:cNvPr>
              <p:cNvSpPr txBox="1"/>
              <p:nvPr/>
            </p:nvSpPr>
            <p:spPr>
              <a:xfrm>
                <a:off x="513998" y="4176060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E975BE3-CD2B-26FF-6E13-86547CD2B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" y="4176060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2F5D020A-EB5F-48B9-FDBA-8EA3A7CF3FB9}"/>
                  </a:ext>
                </a:extLst>
              </p:cNvPr>
              <p:cNvSpPr txBox="1"/>
              <p:nvPr/>
            </p:nvSpPr>
            <p:spPr>
              <a:xfrm>
                <a:off x="2467347" y="4119887"/>
                <a:ext cx="4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2F5D020A-EB5F-48B9-FDBA-8EA3A7CF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47" y="4119887"/>
                <a:ext cx="4721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A171F71D-42A2-1F4C-8F06-00982824BEDE}"/>
                  </a:ext>
                </a:extLst>
              </p:cNvPr>
              <p:cNvSpPr txBox="1"/>
              <p:nvPr/>
            </p:nvSpPr>
            <p:spPr>
              <a:xfrm>
                <a:off x="4481344" y="4176060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A171F71D-42A2-1F4C-8F06-00982824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44" y="41760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Immagine 51" descr="Immagine che contiene mappa, Aerofotogrammetria, Vista aerea, aereo&#10;&#10;Descrizione generata automaticamente">
            <a:extLst>
              <a:ext uri="{FF2B5EF4-FFF2-40B4-BE49-F238E27FC236}">
                <a16:creationId xmlns:a16="http://schemas.microsoft.com/office/drawing/2014/main" id="{283D664A-22D4-A2C2-CFB2-13B13E7FB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34" y="2550460"/>
            <a:ext cx="1625600" cy="1625600"/>
          </a:xfrm>
          <a:prstGeom prst="rect">
            <a:avLst/>
          </a:prstGeom>
        </p:spPr>
      </p:pic>
      <p:pic>
        <p:nvPicPr>
          <p:cNvPr id="54" name="Immagine 53" descr="Immagine che contiene mappa, Aerofotogrammetria, Vista aerea, aereo&#10;&#10;Descrizione generata automaticamente">
            <a:extLst>
              <a:ext uri="{FF2B5EF4-FFF2-40B4-BE49-F238E27FC236}">
                <a16:creationId xmlns:a16="http://schemas.microsoft.com/office/drawing/2014/main" id="{76A4FFBC-CCB2-914F-D1F9-057EA27FE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5887" y="2550460"/>
            <a:ext cx="1625600" cy="162560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7D073BE3-A9CF-DF32-F59E-CA30A27BC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4740" y="2550460"/>
            <a:ext cx="1625600" cy="1625600"/>
          </a:xfrm>
          <a:prstGeom prst="rect">
            <a:avLst/>
          </a:prstGeom>
        </p:spPr>
      </p:pic>
      <p:pic>
        <p:nvPicPr>
          <p:cNvPr id="60" name="Immagine 59" descr="Immagine che contiene Policromia, viola, Lilac, arte&#10;&#10;Descrizione generata automaticamente">
            <a:extLst>
              <a:ext uri="{FF2B5EF4-FFF2-40B4-BE49-F238E27FC236}">
                <a16:creationId xmlns:a16="http://schemas.microsoft.com/office/drawing/2014/main" id="{3AB578D1-2EDA-5976-47E5-72BCF900EA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902" y="2550460"/>
            <a:ext cx="1625600" cy="1625600"/>
          </a:xfrm>
          <a:prstGeom prst="rect">
            <a:avLst/>
          </a:prstGeom>
        </p:spPr>
      </p:pic>
      <p:pic>
        <p:nvPicPr>
          <p:cNvPr id="62" name="Immagine 61" descr="Immagine che contiene Policromia, Lilac, viola, modello&#10;&#10;Descrizione generata automaticamente">
            <a:extLst>
              <a:ext uri="{FF2B5EF4-FFF2-40B4-BE49-F238E27FC236}">
                <a16:creationId xmlns:a16="http://schemas.microsoft.com/office/drawing/2014/main" id="{EE8577C9-6EB6-0679-D3F2-AE46207AE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8600" y="2545978"/>
            <a:ext cx="1625600" cy="1625600"/>
          </a:xfrm>
          <a:prstGeom prst="rect">
            <a:avLst/>
          </a:prstGeom>
        </p:spPr>
      </p:pic>
      <p:pic>
        <p:nvPicPr>
          <p:cNvPr id="64" name="Immagine 63" descr="Immagine che contiene Policromia, modello, Lilac, viola&#10;&#10;Descrizione generata automaticamente">
            <a:extLst>
              <a:ext uri="{FF2B5EF4-FFF2-40B4-BE49-F238E27FC236}">
                <a16:creationId xmlns:a16="http://schemas.microsoft.com/office/drawing/2014/main" id="{4866A83D-AD3D-3926-7003-3EC79F9DE5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28299" y="2541496"/>
            <a:ext cx="1625600" cy="1625600"/>
          </a:xfrm>
          <a:prstGeom prst="rect">
            <a:avLst/>
          </a:prstGeom>
        </p:spPr>
      </p:pic>
      <p:cxnSp>
        <p:nvCxnSpPr>
          <p:cNvPr id="65" name="Connettore 7 64">
            <a:extLst>
              <a:ext uri="{FF2B5EF4-FFF2-40B4-BE49-F238E27FC236}">
                <a16:creationId xmlns:a16="http://schemas.microsoft.com/office/drawing/2014/main" id="{AB78CA67-DCBF-4D2C-AF73-35C22506BDA9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5400000">
            <a:off x="10376630" y="3542822"/>
            <a:ext cx="12700" cy="2005141"/>
          </a:xfrm>
          <a:prstGeom prst="curvedConnector3">
            <a:avLst>
              <a:gd name="adj1" fmla="val 3100000"/>
            </a:avLst>
          </a:prstGeom>
          <a:ln w="50800" cap="rnd" cmpd="sng">
            <a:solidFill>
              <a:srgbClr val="C00000"/>
            </a:solidFill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7 71">
            <a:extLst>
              <a:ext uri="{FF2B5EF4-FFF2-40B4-BE49-F238E27FC236}">
                <a16:creationId xmlns:a16="http://schemas.microsoft.com/office/drawing/2014/main" id="{04460D3F-D1D0-967E-BFC6-890FCCA22B40}"/>
              </a:ext>
            </a:extLst>
          </p:cNvPr>
          <p:cNvCxnSpPr>
            <a:cxnSpLocks/>
          </p:cNvCxnSpPr>
          <p:nvPr/>
        </p:nvCxnSpPr>
        <p:spPr>
          <a:xfrm rot="5400000">
            <a:off x="8274033" y="3568224"/>
            <a:ext cx="12700" cy="2005141"/>
          </a:xfrm>
          <a:prstGeom prst="curvedConnector3">
            <a:avLst>
              <a:gd name="adj1" fmla="val 3100000"/>
            </a:avLst>
          </a:prstGeom>
          <a:ln w="50800" cap="rnd" cmpd="sng">
            <a:solidFill>
              <a:srgbClr val="C00000"/>
            </a:solidFill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7 75">
            <a:extLst>
              <a:ext uri="{FF2B5EF4-FFF2-40B4-BE49-F238E27FC236}">
                <a16:creationId xmlns:a16="http://schemas.microsoft.com/office/drawing/2014/main" id="{E435A431-7499-6848-C864-45F47B73CC3C}"/>
              </a:ext>
            </a:extLst>
          </p:cNvPr>
          <p:cNvCxnSpPr>
            <a:cxnSpLocks/>
          </p:cNvCxnSpPr>
          <p:nvPr/>
        </p:nvCxnSpPr>
        <p:spPr>
          <a:xfrm rot="5400000">
            <a:off x="3699625" y="3530121"/>
            <a:ext cx="12700" cy="2005141"/>
          </a:xfrm>
          <a:prstGeom prst="curvedConnector3">
            <a:avLst>
              <a:gd name="adj1" fmla="val 3100000"/>
            </a:avLst>
          </a:prstGeom>
          <a:ln w="50800" cap="rnd" cmpd="sng">
            <a:solidFill>
              <a:srgbClr val="C00000"/>
            </a:solidFill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7 76">
            <a:extLst>
              <a:ext uri="{FF2B5EF4-FFF2-40B4-BE49-F238E27FC236}">
                <a16:creationId xmlns:a16="http://schemas.microsoft.com/office/drawing/2014/main" id="{2421A4B9-0A71-C90A-E969-01BC2068859E}"/>
              </a:ext>
            </a:extLst>
          </p:cNvPr>
          <p:cNvCxnSpPr>
            <a:cxnSpLocks/>
          </p:cNvCxnSpPr>
          <p:nvPr/>
        </p:nvCxnSpPr>
        <p:spPr>
          <a:xfrm rot="5400000">
            <a:off x="1636283" y="3555523"/>
            <a:ext cx="12700" cy="2005141"/>
          </a:xfrm>
          <a:prstGeom prst="curvedConnector3">
            <a:avLst>
              <a:gd name="adj1" fmla="val 3100000"/>
            </a:avLst>
          </a:prstGeom>
          <a:ln w="50800" cap="rnd" cmpd="sng">
            <a:solidFill>
              <a:srgbClr val="C00000"/>
            </a:solidFill>
            <a:round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B12ECBD-FA38-FD51-E211-72E75AFD84AB}"/>
              </a:ext>
            </a:extLst>
          </p:cNvPr>
          <p:cNvSpPr txBox="1"/>
          <p:nvPr/>
        </p:nvSpPr>
        <p:spPr>
          <a:xfrm>
            <a:off x="1430116" y="5003140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😀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F811597D-7475-4256-BA98-2839AA6EA3C6}"/>
              </a:ext>
            </a:extLst>
          </p:cNvPr>
          <p:cNvSpPr txBox="1"/>
          <p:nvPr/>
        </p:nvSpPr>
        <p:spPr>
          <a:xfrm>
            <a:off x="10169638" y="5002837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😥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C040860-3584-81E8-75E1-F3C50A9900F5}"/>
              </a:ext>
            </a:extLst>
          </p:cNvPr>
          <p:cNvSpPr txBox="1"/>
          <p:nvPr/>
        </p:nvSpPr>
        <p:spPr>
          <a:xfrm>
            <a:off x="8010714" y="5050693"/>
            <a:ext cx="3139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dirty="0"/>
              <a:t>🤔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4B68E7C-BDB7-434F-F5D4-EA0BA43E6962}"/>
              </a:ext>
            </a:extLst>
          </p:cNvPr>
          <p:cNvSpPr txBox="1"/>
          <p:nvPr/>
        </p:nvSpPr>
        <p:spPr>
          <a:xfrm>
            <a:off x="3464860" y="4965523"/>
            <a:ext cx="3377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dirty="0"/>
              <a:t>😌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B2FA5438-1D31-DCCA-11A4-B42780FD1FBE}"/>
              </a:ext>
            </a:extLst>
          </p:cNvPr>
          <p:cNvSpPr txBox="1"/>
          <p:nvPr/>
        </p:nvSpPr>
        <p:spPr>
          <a:xfrm>
            <a:off x="9492094" y="5395753"/>
            <a:ext cx="269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Starting</a:t>
            </a:r>
            <a:r>
              <a:rPr lang="it-IT" sz="2400" dirty="0"/>
              <a:t> the reverse</a:t>
            </a:r>
          </a:p>
          <a:p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hard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E004CCE4-C94B-9FF5-05E3-A6FAA66EBAC7}"/>
              </a:ext>
            </a:extLst>
          </p:cNvPr>
          <p:cNvSpPr txBox="1"/>
          <p:nvPr/>
        </p:nvSpPr>
        <p:spPr>
          <a:xfrm>
            <a:off x="6850509" y="5395754"/>
            <a:ext cx="2558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Not easy </a:t>
            </a:r>
            <a:r>
              <a:rPr lang="it-IT" sz="2400" dirty="0" err="1"/>
              <a:t>but</a:t>
            </a:r>
            <a:r>
              <a:rPr lang="it-IT" sz="2400" dirty="0"/>
              <a:t> some</a:t>
            </a:r>
          </a:p>
          <a:p>
            <a:r>
              <a:rPr lang="it-IT" sz="2400" dirty="0"/>
              <a:t> </a:t>
            </a:r>
            <a:r>
              <a:rPr lang="it-IT" sz="2400" dirty="0" err="1"/>
              <a:t>clues</a:t>
            </a:r>
            <a:r>
              <a:rPr lang="it-IT" sz="2400" dirty="0"/>
              <a:t> </a:t>
            </a:r>
            <a:r>
              <a:rPr lang="it-IT" sz="2400" dirty="0" err="1"/>
              <a:t>appear</a:t>
            </a:r>
            <a:endParaRPr lang="it-IT" sz="2400" dirty="0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52003FEB-888A-4B3C-0B83-0719F8BC1F0F}"/>
              </a:ext>
            </a:extLst>
          </p:cNvPr>
          <p:cNvSpPr txBox="1"/>
          <p:nvPr/>
        </p:nvSpPr>
        <p:spPr>
          <a:xfrm>
            <a:off x="2535235" y="5395753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Easier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endParaRPr lang="it-IT" sz="2400" dirty="0"/>
          </a:p>
          <a:p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and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endParaRPr lang="it-IT" sz="2400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8B7D479-1C50-53EA-7779-07667663948B}"/>
              </a:ext>
            </a:extLst>
          </p:cNvPr>
          <p:cNvSpPr txBox="1"/>
          <p:nvPr/>
        </p:nvSpPr>
        <p:spPr>
          <a:xfrm>
            <a:off x="277239" y="5396923"/>
            <a:ext cx="2097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Ends</a:t>
            </a:r>
            <a:r>
              <a:rPr lang="it-IT" sz="2400" dirty="0"/>
              <a:t> with high</a:t>
            </a:r>
          </a:p>
          <a:p>
            <a:r>
              <a:rPr lang="it-IT" sz="2400" dirty="0"/>
              <a:t> </a:t>
            </a:r>
            <a:r>
              <a:rPr lang="it-IT" sz="2400" dirty="0" err="1"/>
              <a:t>quality</a:t>
            </a:r>
            <a:r>
              <a:rPr lang="it-IT" sz="2400" dirty="0"/>
              <a:t> sample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761681F-60D4-C18E-C396-283D097EE8B7}"/>
              </a:ext>
            </a:extLst>
          </p:cNvPr>
          <p:cNvSpPr txBox="1"/>
          <p:nvPr/>
        </p:nvSpPr>
        <p:spPr>
          <a:xfrm>
            <a:off x="4233485" y="374893"/>
            <a:ext cx="37048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300" dirty="0">
                <a:solidFill>
                  <a:schemeClr val="bg1"/>
                </a:solidFill>
              </a:rPr>
              <a:t>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14415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tangolo 88">
            <a:extLst>
              <a:ext uri="{FF2B5EF4-FFF2-40B4-BE49-F238E27FC236}">
                <a16:creationId xmlns:a16="http://schemas.microsoft.com/office/drawing/2014/main" id="{1A3AD273-9316-E277-1F98-8AF085C684C1}"/>
              </a:ext>
            </a:extLst>
          </p:cNvPr>
          <p:cNvSpPr/>
          <p:nvPr/>
        </p:nvSpPr>
        <p:spPr>
          <a:xfrm>
            <a:off x="-469900" y="199811"/>
            <a:ext cx="13081000" cy="983287"/>
          </a:xfrm>
          <a:prstGeom prst="rect">
            <a:avLst/>
          </a:prstGeom>
          <a:solidFill>
            <a:srgbClr val="5957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761681F-60D4-C18E-C396-283D097EE8B7}"/>
              </a:ext>
            </a:extLst>
          </p:cNvPr>
          <p:cNvSpPr txBox="1"/>
          <p:nvPr/>
        </p:nvSpPr>
        <p:spPr>
          <a:xfrm>
            <a:off x="4233485" y="216794"/>
            <a:ext cx="37048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300" dirty="0">
                <a:solidFill>
                  <a:schemeClr val="bg1"/>
                </a:solidFill>
              </a:rPr>
              <a:t>DIFFUSION MODEL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Some </a:t>
            </a:r>
            <a:r>
              <a:rPr lang="it-IT" sz="2400" dirty="0" err="1">
                <a:solidFill>
                  <a:schemeClr val="bg1"/>
                </a:solidFill>
              </a:rPr>
              <a:t>math</a:t>
            </a: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71A7B67-AEB5-6C70-B061-CADECCB190B2}"/>
                  </a:ext>
                </a:extLst>
              </p:cNvPr>
              <p:cNvSpPr txBox="1"/>
              <p:nvPr/>
            </p:nvSpPr>
            <p:spPr>
              <a:xfrm>
                <a:off x="263802" y="1790700"/>
                <a:ext cx="4713919" cy="2439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800" b="1" dirty="0"/>
                  <a:t>Forward step</a:t>
                </a:r>
              </a:p>
              <a:p>
                <a:endParaRPr lang="it-IT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ra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̅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rad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it-IT" sz="2400" dirty="0">
                  <a:ea typeface="Cambria Math" panose="02040503050406030204" pitchFamily="18" charset="0"/>
                </a:endParaRPr>
              </a:p>
              <a:p>
                <a:pPr algn="ctr"/>
                <a:endParaRPr lang="it-IT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rad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/>
                  <a:t>, (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400" dirty="0"/>
                  <a:t>)I)</a:t>
                </a:r>
              </a:p>
              <a:p>
                <a:endParaRPr lang="it-IT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71A7B67-AEB5-6C70-B061-CADECCB19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" y="1790700"/>
                <a:ext cx="4713919" cy="2439194"/>
              </a:xfrm>
              <a:prstGeom prst="rect">
                <a:avLst/>
              </a:prstGeom>
              <a:blipFill>
                <a:blip r:embed="rId2"/>
                <a:stretch>
                  <a:fillRect l="-268" t="-3109" r="-8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9E9AA8-371F-D295-096A-858C2647775F}"/>
                  </a:ext>
                </a:extLst>
              </p:cNvPr>
              <p:cNvSpPr txBox="1"/>
              <p:nvPr/>
            </p:nvSpPr>
            <p:spPr>
              <a:xfrm>
                <a:off x="5988352" y="1790700"/>
                <a:ext cx="5772862" cy="380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800" b="1" dirty="0" err="1"/>
                  <a:t>Backward</a:t>
                </a:r>
                <a:r>
                  <a:rPr lang="it-IT" sz="2800" b="1" dirty="0"/>
                  <a:t> step</a:t>
                </a:r>
              </a:p>
              <a:p>
                <a:pPr algn="ctr"/>
                <a:endParaRPr lang="it-IT" sz="28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it-IT" sz="2400" dirty="0"/>
              </a:p>
              <a:p>
                <a:pPr algn="ctr"/>
                <a:endParaRPr lang="it-IT" sz="2800" b="1" dirty="0"/>
              </a:p>
              <a:p>
                <a:pPr/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69E9AA8-371F-D295-096A-858C2647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52" y="1790700"/>
                <a:ext cx="5772862" cy="3801682"/>
              </a:xfrm>
              <a:prstGeom prst="rect">
                <a:avLst/>
              </a:prstGeom>
              <a:blipFill>
                <a:blip r:embed="rId3"/>
                <a:stretch>
                  <a:fillRect t="-200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7A3BA4-EAE8-AC36-6602-D49D795B8000}"/>
                  </a:ext>
                </a:extLst>
              </p:cNvPr>
              <p:cNvSpPr txBox="1"/>
              <p:nvPr/>
            </p:nvSpPr>
            <p:spPr>
              <a:xfrm>
                <a:off x="5988352" y="3868387"/>
                <a:ext cx="6160027" cy="514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7A3BA4-EAE8-AC36-6602-D49D795B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52" y="3868387"/>
                <a:ext cx="6160027" cy="514564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tangolo 88">
            <a:extLst>
              <a:ext uri="{FF2B5EF4-FFF2-40B4-BE49-F238E27FC236}">
                <a16:creationId xmlns:a16="http://schemas.microsoft.com/office/drawing/2014/main" id="{1A3AD273-9316-E277-1F98-8AF085C684C1}"/>
              </a:ext>
            </a:extLst>
          </p:cNvPr>
          <p:cNvSpPr/>
          <p:nvPr/>
        </p:nvSpPr>
        <p:spPr>
          <a:xfrm>
            <a:off x="-469900" y="199811"/>
            <a:ext cx="13081000" cy="983287"/>
          </a:xfrm>
          <a:prstGeom prst="rect">
            <a:avLst/>
          </a:prstGeom>
          <a:solidFill>
            <a:srgbClr val="5957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761681F-60D4-C18E-C396-283D097EE8B7}"/>
              </a:ext>
            </a:extLst>
          </p:cNvPr>
          <p:cNvSpPr txBox="1"/>
          <p:nvPr/>
        </p:nvSpPr>
        <p:spPr>
          <a:xfrm>
            <a:off x="4233485" y="216794"/>
            <a:ext cx="37048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300" dirty="0">
                <a:solidFill>
                  <a:schemeClr val="bg1"/>
                </a:solidFill>
              </a:rPr>
              <a:t>DIFFUSION MODEL</a:t>
            </a:r>
          </a:p>
          <a:p>
            <a:pPr algn="ctr"/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Carattere, schermata, ricevuta&#10;&#10;Descrizione generata automaticamente">
            <a:extLst>
              <a:ext uri="{FF2B5EF4-FFF2-40B4-BE49-F238E27FC236}">
                <a16:creationId xmlns:a16="http://schemas.microsoft.com/office/drawing/2014/main" id="{02CC8DC4-A1EF-40FE-80FE-3A5397B6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7" y="1306394"/>
            <a:ext cx="4776555" cy="232857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F986AB-0E16-7B23-AECF-59780A21E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164"/>
          <a:stretch/>
        </p:blipFill>
        <p:spPr>
          <a:xfrm>
            <a:off x="1738818" y="3865173"/>
            <a:ext cx="4504634" cy="27930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C06D8C-64D2-CD6F-72FB-AB340D8EC3F2}"/>
              </a:ext>
            </a:extLst>
          </p:cNvPr>
          <p:cNvSpPr txBox="1"/>
          <p:nvPr/>
        </p:nvSpPr>
        <p:spPr>
          <a:xfrm>
            <a:off x="6445352" y="3798369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isotropic</a:t>
            </a:r>
            <a:r>
              <a:rPr lang="it-IT" sz="2400" dirty="0"/>
              <a:t> </a:t>
            </a:r>
            <a:r>
              <a:rPr lang="it-IT" sz="2400" dirty="0" err="1"/>
              <a:t>gaussian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r>
              <a:rPr lang="it-IT" sz="2400" dirty="0"/>
              <a:t> sampling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4C40E2-D108-3196-98A6-0C5B20C5AC4B}"/>
              </a:ext>
            </a:extLst>
          </p:cNvPr>
          <p:cNvSpPr txBox="1"/>
          <p:nvPr/>
        </p:nvSpPr>
        <p:spPr>
          <a:xfrm>
            <a:off x="6491789" y="4312935"/>
            <a:ext cx="559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Sample random </a:t>
            </a:r>
            <a:r>
              <a:rPr lang="it-IT" sz="2400" dirty="0" err="1"/>
              <a:t>noise</a:t>
            </a:r>
            <a:r>
              <a:rPr lang="it-IT" sz="2400" dirty="0"/>
              <a:t> (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last step)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7B436-36E1-F713-CAE4-D713DB5C5BC5}"/>
              </a:ext>
            </a:extLst>
          </p:cNvPr>
          <p:cNvSpPr txBox="1"/>
          <p:nvPr/>
        </p:nvSpPr>
        <p:spPr>
          <a:xfrm>
            <a:off x="6491789" y="4794457"/>
            <a:ext cx="487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Estimated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r>
              <a:rPr lang="it-IT" sz="2400" dirty="0"/>
              <a:t> in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noisy</a:t>
            </a:r>
            <a:r>
              <a:rPr lang="it-IT" sz="2400" dirty="0"/>
              <a:t>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A2ABAC7-CF4D-6504-9C13-6F1ABF6B2596}"/>
                  </a:ext>
                </a:extLst>
              </p:cNvPr>
              <p:cNvSpPr txBox="1"/>
              <p:nvPr/>
            </p:nvSpPr>
            <p:spPr>
              <a:xfrm>
                <a:off x="6584685" y="5320773"/>
                <a:ext cx="4623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/>
                  <a:t>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/>
                  <a:t> from </a:t>
                </a:r>
                <a:r>
                  <a:rPr lang="it-IT" sz="2400" dirty="0" err="1"/>
                  <a:t>estimated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noise</a:t>
                </a:r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A2ABAC7-CF4D-6504-9C13-6F1ABF6B2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85" y="5320773"/>
                <a:ext cx="4623510" cy="461665"/>
              </a:xfrm>
              <a:prstGeom prst="rect">
                <a:avLst/>
              </a:prstGeom>
              <a:blipFill>
                <a:blip r:embed="rId4"/>
                <a:stretch>
                  <a:fillRect l="-2192" t="-8108" r="-1096" b="-29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AF5BEA-BFA0-FA54-92CD-54A1180F3DF8}"/>
              </a:ext>
            </a:extLst>
          </p:cNvPr>
          <p:cNvSpPr txBox="1"/>
          <p:nvPr/>
        </p:nvSpPr>
        <p:spPr>
          <a:xfrm>
            <a:off x="6743447" y="5816329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Mean for </a:t>
            </a:r>
            <a:r>
              <a:rPr lang="it-IT" sz="2400" dirty="0" err="1"/>
              <a:t>previous</a:t>
            </a:r>
            <a:r>
              <a:rPr lang="it-IT" sz="2400" dirty="0"/>
              <a:t> step sampling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E7745-A939-D8C2-693A-CFA4884FBE37}"/>
              </a:ext>
            </a:extLst>
          </p:cNvPr>
          <p:cNvSpPr txBox="1"/>
          <p:nvPr/>
        </p:nvSpPr>
        <p:spPr>
          <a:xfrm>
            <a:off x="7370971" y="6355432"/>
            <a:ext cx="311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Previous</a:t>
            </a:r>
            <a:r>
              <a:rPr lang="it-IT" sz="2400" dirty="0"/>
              <a:t> step sampling</a:t>
            </a:r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C5C8EF15-5816-EE1E-CF0E-95B95F14D6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84468" y="4029202"/>
            <a:ext cx="3060884" cy="251375"/>
          </a:xfrm>
          <a:prstGeom prst="curvedConnector3">
            <a:avLst>
              <a:gd name="adj1" fmla="val 5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E41766DA-A37C-6E86-E8B1-33CDD1E852E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123857" y="4543768"/>
            <a:ext cx="1367932" cy="2410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7 27">
            <a:extLst>
              <a:ext uri="{FF2B5EF4-FFF2-40B4-BE49-F238E27FC236}">
                <a16:creationId xmlns:a16="http://schemas.microsoft.com/office/drawing/2014/main" id="{FEC1F488-1E9F-B1AC-43C8-30AD0F7001A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8547" y="5025290"/>
            <a:ext cx="2903242" cy="125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7 30">
            <a:extLst>
              <a:ext uri="{FF2B5EF4-FFF2-40B4-BE49-F238E27FC236}">
                <a16:creationId xmlns:a16="http://schemas.microsoft.com/office/drawing/2014/main" id="{805E2878-32DE-D40D-6971-326D91695C8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55127" y="5275979"/>
            <a:ext cx="1929558" cy="275627"/>
          </a:xfrm>
          <a:prstGeom prst="curvedConnector3">
            <a:avLst>
              <a:gd name="adj1" fmla="val 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FBE2BF3C-52AC-50B3-3AD9-97F34E0AC3F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43452" y="5660672"/>
            <a:ext cx="499995" cy="3864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7 44">
            <a:extLst>
              <a:ext uri="{FF2B5EF4-FFF2-40B4-BE49-F238E27FC236}">
                <a16:creationId xmlns:a16="http://schemas.microsoft.com/office/drawing/2014/main" id="{DE46414D-8412-9750-9669-2D27D1E553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28852" y="6000835"/>
            <a:ext cx="3642119" cy="5854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magine 186" descr="Immagine che contiene diagramma, schermata, testo, Piano&#10;&#10;Descrizione generata automaticamente">
            <a:extLst>
              <a:ext uri="{FF2B5EF4-FFF2-40B4-BE49-F238E27FC236}">
                <a16:creationId xmlns:a16="http://schemas.microsoft.com/office/drawing/2014/main" id="{44629A20-5150-5890-B331-F679BA44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85399" y="1160529"/>
            <a:ext cx="11691322" cy="5697471"/>
          </a:xfrm>
          <a:prstGeom prst="rect">
            <a:avLst/>
          </a:prstGeom>
        </p:spPr>
      </p:pic>
      <p:sp>
        <p:nvSpPr>
          <p:cNvPr id="190" name="Rettangolo 189">
            <a:extLst>
              <a:ext uri="{FF2B5EF4-FFF2-40B4-BE49-F238E27FC236}">
                <a16:creationId xmlns:a16="http://schemas.microsoft.com/office/drawing/2014/main" id="{B6A33F98-86E9-C5BA-ADCA-ADFD555CB724}"/>
              </a:ext>
            </a:extLst>
          </p:cNvPr>
          <p:cNvSpPr/>
          <p:nvPr/>
        </p:nvSpPr>
        <p:spPr>
          <a:xfrm>
            <a:off x="-469900" y="199811"/>
            <a:ext cx="13081000" cy="983287"/>
          </a:xfrm>
          <a:prstGeom prst="rect">
            <a:avLst/>
          </a:prstGeom>
          <a:solidFill>
            <a:srgbClr val="5957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A47438F2-5AA3-5711-7D74-4A44CF2BBA37}"/>
              </a:ext>
            </a:extLst>
          </p:cNvPr>
          <p:cNvSpPr txBox="1"/>
          <p:nvPr/>
        </p:nvSpPr>
        <p:spPr>
          <a:xfrm>
            <a:off x="4233485" y="216794"/>
            <a:ext cx="35951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300" dirty="0">
                <a:solidFill>
                  <a:schemeClr val="bg1"/>
                </a:solidFill>
              </a:rPr>
              <a:t>NOISE PREDICTOR</a:t>
            </a:r>
          </a:p>
          <a:p>
            <a:pPr algn="ctr"/>
            <a:r>
              <a:rPr lang="it-IT" sz="3300" dirty="0" err="1">
                <a:solidFill>
                  <a:schemeClr val="bg1"/>
                </a:solidFill>
              </a:rPr>
              <a:t>UNet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31875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292</TotalTime>
  <Words>167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Cambria Math</vt:lpstr>
      <vt:lpstr>Corbel</vt:lpstr>
      <vt:lpstr>Wingdings 2</vt:lpstr>
      <vt:lpstr>Cornice</vt:lpstr>
      <vt:lpstr>Adaptation of Diffusion Models for Remote Sensing Imagery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ADRIANO ETTARI</dc:creator>
  <cp:lastModifiedBy>ADRIANO ETTARI</cp:lastModifiedBy>
  <cp:revision>14</cp:revision>
  <dcterms:created xsi:type="dcterms:W3CDTF">2024-06-18T15:00:48Z</dcterms:created>
  <dcterms:modified xsi:type="dcterms:W3CDTF">2024-06-18T19:56:48Z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2024-06-18T15:04:09Z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f1462c68-d9c0-4853-8634-1a0cad4926a1</vt:lpwstr>
  </property>
  <property fmtid="{D5CDD505-2E9C-101B-9397-08002B2CF9AE}" pid="8" name="MSIP_Label_2ad0b24d-6422-44b0-b3de-abb3a9e8c81a_ContentBits">
    <vt:lpwstr>0</vt:lpwstr>
  </property>
</Properties>
</file>