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6" r:id="rId14"/>
    <p:sldId id="277" r:id="rId15"/>
    <p:sldId id="279" r:id="rId16"/>
    <p:sldId id="280" r:id="rId17"/>
    <p:sldId id="278" r:id="rId18"/>
    <p:sldId id="270" r:id="rId19"/>
    <p:sldId id="271" r:id="rId20"/>
    <p:sldId id="272" r:id="rId21"/>
    <p:sldId id="273" r:id="rId22"/>
    <p:sldId id="274" r:id="rId23"/>
    <p:sldId id="275" r:id="rId24"/>
    <p:sldId id="283" r:id="rId25"/>
    <p:sldId id="258" r:id="rId26"/>
    <p:sldId id="281" r:id="rId27"/>
    <p:sldId id="282" r:id="rId28"/>
    <p:sldId id="285" r:id="rId29"/>
    <p:sldId id="284" r:id="rId30"/>
    <p:sldId id="286" r:id="rId3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B040-CBFE-44F0-92B6-1DF7781A1B82}" type="datetimeFigureOut">
              <a:rPr lang="pt-BR" smtClean="0"/>
              <a:t>25/08/2016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97D1-26D0-48D6-BCD5-4505949EC9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1349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B040-CBFE-44F0-92B6-1DF7781A1B82}" type="datetimeFigureOut">
              <a:rPr lang="pt-BR" smtClean="0"/>
              <a:t>25/08/2016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97D1-26D0-48D6-BCD5-4505949EC9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382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B040-CBFE-44F0-92B6-1DF7781A1B82}" type="datetimeFigureOut">
              <a:rPr lang="pt-BR" smtClean="0"/>
              <a:t>25/08/2016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97D1-26D0-48D6-BCD5-4505949EC9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260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B040-CBFE-44F0-92B6-1DF7781A1B82}" type="datetimeFigureOut">
              <a:rPr lang="pt-BR" smtClean="0"/>
              <a:t>25/08/2016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97D1-26D0-48D6-BCD5-4505949EC9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1262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B040-CBFE-44F0-92B6-1DF7781A1B82}" type="datetimeFigureOut">
              <a:rPr lang="pt-BR" smtClean="0"/>
              <a:t>25/08/2016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97D1-26D0-48D6-BCD5-4505949EC9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4639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B040-CBFE-44F0-92B6-1DF7781A1B82}" type="datetimeFigureOut">
              <a:rPr lang="pt-BR" smtClean="0"/>
              <a:t>25/08/2016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97D1-26D0-48D6-BCD5-4505949EC9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165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B040-CBFE-44F0-92B6-1DF7781A1B82}" type="datetimeFigureOut">
              <a:rPr lang="pt-BR" smtClean="0"/>
              <a:t>25/08/2016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97D1-26D0-48D6-BCD5-4505949EC9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5364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B040-CBFE-44F0-92B6-1DF7781A1B82}" type="datetimeFigureOut">
              <a:rPr lang="pt-BR" smtClean="0"/>
              <a:t>25/08/2016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97D1-26D0-48D6-BCD5-4505949EC9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8819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B040-CBFE-44F0-92B6-1DF7781A1B82}" type="datetimeFigureOut">
              <a:rPr lang="pt-BR" smtClean="0"/>
              <a:t>25/08/2016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97D1-26D0-48D6-BCD5-4505949EC9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262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B040-CBFE-44F0-92B6-1DF7781A1B82}" type="datetimeFigureOut">
              <a:rPr lang="pt-BR" smtClean="0"/>
              <a:t>25/08/2016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97D1-26D0-48D6-BCD5-4505949EC9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2333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B040-CBFE-44F0-92B6-1DF7781A1B82}" type="datetimeFigureOut">
              <a:rPr lang="pt-BR" smtClean="0"/>
              <a:t>25/08/2016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97D1-26D0-48D6-BCD5-4505949EC9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7384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6B040-CBFE-44F0-92B6-1DF7781A1B82}" type="datetimeFigureOut">
              <a:rPr lang="pt-BR" smtClean="0"/>
              <a:t>25/08/2016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697D1-26D0-48D6-BCD5-4505949EC9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5703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newfivefour.com/android-image-caching-picasso.html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zeroturnaround.com/rebellabs/picking-my-next-android-image-loading-library-picasso/" TargetMode="External"/><Relationship Id="rId5" Type="http://schemas.openxmlformats.org/officeDocument/2006/relationships/hyperlink" Target="http://www.unknownerror.org/opensource/square/picasso/q/stackoverflow/23391523/load-images-from-disk-cache-with-picasso-if-offline" TargetMode="External"/><Relationship Id="rId4" Type="http://schemas.openxmlformats.org/officeDocument/2006/relationships/hyperlink" Target="https://futurestud.io/blog/picasso-influencing-image-caching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BA57K2L2RIJz9eAlODBynIfWQgckZaXc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hyperlink" Target="https://www.youtube.com/playlist?list=PLBA57K2L2RIJICFUSbL0SPhiYTFDYDQo7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fBjz1j1UV9m3MofrgMivwaGjRjfhMQfL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rebase.com/docs/android/guide/retrieving-data.html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tackoverflow.com/questions/28601663/how-to-retrieve-specific-node-from-firebase-database-in-android" TargetMode="External"/><Relationship Id="rId4" Type="http://schemas.openxmlformats.org/officeDocument/2006/relationships/hyperlink" Target="http://stackoverflow.com/questions/34537369/how-to-search-for-a-value-in-firebase-android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nVqkY-RMBiU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815"/>
            <a:ext cx="12192000" cy="687362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3999" y="4807656"/>
            <a:ext cx="9144000" cy="850005"/>
          </a:xfrm>
        </p:spPr>
        <p:txBody>
          <a:bodyPr>
            <a:normAutofit fontScale="90000"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PROTÓTIPO DE APLICATIVO MOBILE NA PLATAFORMA ANDROID PARA COMPARTILHAMENTO DE INFORMAÇÕES BASEADOS EM DADOS DE OBJETOS PERDIDOS NA CIDADE DE BOA VISTA/RR</a:t>
            </a:r>
            <a:r>
              <a:rPr lang="pt-BR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03886" y="217152"/>
            <a:ext cx="8940592" cy="2620247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MINISTÉRIO DA EDUCAÇÃO</a:t>
            </a:r>
          </a:p>
          <a:p>
            <a:r>
              <a:rPr lang="pt-B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UNIVERSIDADE FEREAL DE RORAIMA</a:t>
            </a:r>
          </a:p>
          <a:p>
            <a:r>
              <a:rPr lang="pt-B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CENTRO DE CIÊNCIA E TECNOLOGIA</a:t>
            </a:r>
          </a:p>
          <a:p>
            <a:r>
              <a:rPr lang="pt-B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DEPARTAMENTO DE CIÊNCIA DA COMPUTAÇÃO</a:t>
            </a:r>
          </a:p>
          <a:p>
            <a:r>
              <a:rPr lang="pt-B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DCC917 - TÓPICOS </a:t>
            </a: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ESPECIAIS III: DESENVOLVIMENTO DE APLICATIVOS </a:t>
            </a:r>
            <a:r>
              <a:rPr lang="pt-B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MÓVEIS</a:t>
            </a:r>
            <a:endParaRPr lang="pt-B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524000" y="217152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00680" y="6208630"/>
            <a:ext cx="40794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PROF.: </a:t>
            </a: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Filipe </a:t>
            </a:r>
            <a:r>
              <a:rPr lang="pt-BR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Dwan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Pereira</a:t>
            </a:r>
            <a:endParaRPr lang="pt-BR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5" y="217152"/>
            <a:ext cx="1605662" cy="1779073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444" y="282710"/>
            <a:ext cx="3354068" cy="1101240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4103594" y="3628505"/>
            <a:ext cx="398480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b="1" dirty="0"/>
              <a:t>ENCONTREI BV</a:t>
            </a:r>
          </a:p>
        </p:txBody>
      </p:sp>
    </p:spTree>
    <p:extLst>
      <p:ext uri="{BB962C8B-B14F-4D97-AF65-F5344CB8AC3E}">
        <p14:creationId xmlns:p14="http://schemas.microsoft.com/office/powerpoint/2010/main" val="349621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ço Reservado para Conteúdo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361"/>
            <a:ext cx="12192000" cy="1164336"/>
          </a:xfrm>
        </p:spPr>
      </p:pic>
      <p:sp>
        <p:nvSpPr>
          <p:cNvPr id="7" name="Retângulo 6"/>
          <p:cNvSpPr/>
          <p:nvPr/>
        </p:nvSpPr>
        <p:spPr>
          <a:xfrm>
            <a:off x="1374701" y="256336"/>
            <a:ext cx="6532928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500" b="1" dirty="0" smtClean="0">
                <a:solidFill>
                  <a:schemeClr val="bg1"/>
                </a:solidFill>
              </a:rPr>
              <a:t>Interface e </a:t>
            </a:r>
            <a:r>
              <a:rPr lang="pt-BR" sz="3500" b="1" dirty="0" smtClean="0">
                <a:solidFill>
                  <a:schemeClr val="bg1"/>
                </a:solidFill>
              </a:rPr>
              <a:t>Layouts – Tela de Início</a:t>
            </a:r>
            <a:endParaRPr lang="pt-BR" sz="3500" b="1" dirty="0">
              <a:solidFill>
                <a:schemeClr val="bg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773" y="1341014"/>
            <a:ext cx="2926842" cy="520327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07" y="1341015"/>
            <a:ext cx="2926842" cy="520327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054" y="134129"/>
            <a:ext cx="3710925" cy="659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47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ço Reservado para Conteúdo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361"/>
            <a:ext cx="12192000" cy="1164336"/>
          </a:xfrm>
        </p:spPr>
      </p:pic>
      <p:sp>
        <p:nvSpPr>
          <p:cNvPr id="7" name="Retângulo 6"/>
          <p:cNvSpPr/>
          <p:nvPr/>
        </p:nvSpPr>
        <p:spPr>
          <a:xfrm>
            <a:off x="1683316" y="45382"/>
            <a:ext cx="10508684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500" b="1" dirty="0" smtClean="0">
                <a:solidFill>
                  <a:schemeClr val="bg1"/>
                </a:solidFill>
              </a:rPr>
              <a:t>Interface e </a:t>
            </a:r>
            <a:r>
              <a:rPr lang="pt-BR" sz="3500" b="1" dirty="0" smtClean="0">
                <a:solidFill>
                  <a:schemeClr val="bg1"/>
                </a:solidFill>
              </a:rPr>
              <a:t>Layouts – INSERIR INFORMAÇÕES</a:t>
            </a:r>
            <a:endParaRPr lang="pt-BR" sz="3500" b="1" dirty="0">
              <a:solidFill>
                <a:schemeClr val="bg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30" y="835096"/>
            <a:ext cx="3315439" cy="589411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043" y="1648495"/>
            <a:ext cx="2857902" cy="508071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419" y="1648496"/>
            <a:ext cx="2857902" cy="508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38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ço Reservado para Conteúdo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361"/>
            <a:ext cx="12192000" cy="1164336"/>
          </a:xfrm>
        </p:spPr>
      </p:pic>
      <p:sp>
        <p:nvSpPr>
          <p:cNvPr id="7" name="Retângulo 6"/>
          <p:cNvSpPr/>
          <p:nvPr/>
        </p:nvSpPr>
        <p:spPr>
          <a:xfrm>
            <a:off x="1764086" y="25108"/>
            <a:ext cx="866382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000" b="1" dirty="0" smtClean="0">
                <a:solidFill>
                  <a:schemeClr val="bg1"/>
                </a:solidFill>
              </a:rPr>
              <a:t>Interface e </a:t>
            </a:r>
            <a:r>
              <a:rPr lang="pt-BR" sz="3000" b="1" dirty="0" smtClean="0">
                <a:solidFill>
                  <a:schemeClr val="bg1"/>
                </a:solidFill>
              </a:rPr>
              <a:t>Layouts – INSERIR INFORMAÇÕES</a:t>
            </a:r>
            <a:endParaRPr lang="pt-BR" sz="3000" b="1" dirty="0">
              <a:solidFill>
                <a:schemeClr val="bg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34" y="725116"/>
            <a:ext cx="2114194" cy="3758567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9513839" y="229854"/>
            <a:ext cx="237347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pt-BR" sz="4400" b="1" dirty="0" smtClean="0">
                <a:solidFill>
                  <a:schemeClr val="bg1"/>
                </a:solidFill>
              </a:rPr>
              <a:t>CÓDIGOS</a:t>
            </a:r>
            <a:endParaRPr lang="pt-BR" sz="4400" b="1" dirty="0">
              <a:solidFill>
                <a:schemeClr val="bg1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728262" y="1312277"/>
            <a:ext cx="5862502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final </a:t>
            </a:r>
            <a:r>
              <a:rPr kumimoji="0" lang="pt-BR" alt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RC_UPLOAD_FILE 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102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StorageReference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folderRef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mTextView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UploadTask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mUploadTask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t-BR" alt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728262" y="2317618"/>
            <a:ext cx="5615640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EditText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EditText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DescricaoDoItem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EditText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LocalAchado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EditText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Email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EditText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Telefone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EditText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Observacoes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tipoConexaoTextView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DatabaseReference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databaseReference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saved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pt-BR" alt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urlImagem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pt-BR" alt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t-BR" alt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27113" y="4957669"/>
            <a:ext cx="10464800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pt-BR" altLang="pt-BR" sz="16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onCreate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Bundle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[...]</a:t>
            </a:r>
            <a:endParaRPr kumimoji="0" lang="pt-BR" alt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27113" y="5477821"/>
            <a:ext cx="9834487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//Inicializa o </a:t>
            </a:r>
            <a:r>
              <a:rPr kumimoji="0" lang="pt-BR" altLang="pt-BR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Databas</a:t>
            </a:r>
            <a:r>
              <a:rPr lang="pt-BR" altLang="pt-BR" sz="1600" i="1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pt-BR" altLang="pt-BR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DB</a:t>
            </a:r>
            <a:endParaRPr kumimoji="0" lang="pt-BR" altLang="pt-BR" sz="1600" b="0" i="1" u="none" strike="noStrike" cap="none" normalizeH="0" dirty="0" smtClean="0">
              <a:ln>
                <a:noFill/>
              </a:ln>
              <a:solidFill>
                <a:srgbClr val="8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databaseReference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pt-BR" alt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FirebaseDatabase.</a:t>
            </a:r>
            <a:r>
              <a:rPr kumimoji="0" lang="pt-BR" altLang="pt-BR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getInstance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pt-BR" alt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getReference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helper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pt-BR" alt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FirebaseHelper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databaseReference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uidusuarioPasta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pt-BR" alt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getUid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pt-BR" alt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55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ço Reservado para Conteúdo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361"/>
            <a:ext cx="12192000" cy="1164336"/>
          </a:xfrm>
        </p:spPr>
      </p:pic>
      <p:sp>
        <p:nvSpPr>
          <p:cNvPr id="7" name="Retângulo 6"/>
          <p:cNvSpPr/>
          <p:nvPr/>
        </p:nvSpPr>
        <p:spPr>
          <a:xfrm>
            <a:off x="1764086" y="25108"/>
            <a:ext cx="866382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000" b="1" dirty="0" smtClean="0">
                <a:solidFill>
                  <a:schemeClr val="bg1"/>
                </a:solidFill>
              </a:rPr>
              <a:t>Interface e </a:t>
            </a:r>
            <a:r>
              <a:rPr lang="pt-BR" sz="3000" b="1" dirty="0" smtClean="0">
                <a:solidFill>
                  <a:schemeClr val="bg1"/>
                </a:solidFill>
              </a:rPr>
              <a:t>Layouts – INSERIR INFORMAÇÕES</a:t>
            </a:r>
            <a:endParaRPr lang="pt-BR" sz="3000" b="1" dirty="0">
              <a:solidFill>
                <a:schemeClr val="bg1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9513839" y="229854"/>
            <a:ext cx="237347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pt-BR" sz="4400" b="1" dirty="0" smtClean="0">
                <a:solidFill>
                  <a:schemeClr val="bg1"/>
                </a:solidFill>
              </a:rPr>
              <a:t>CÓDIGOS</a:t>
            </a:r>
            <a:endParaRPr lang="pt-BR" sz="4400" b="1" dirty="0">
              <a:solidFill>
                <a:schemeClr val="bg1"/>
              </a:solidFill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35774" y="1318093"/>
            <a:ext cx="10464800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pt-BR" altLang="pt-BR" sz="16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onCreate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Bundle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[...]</a:t>
            </a:r>
            <a:endParaRPr kumimoji="0" lang="pt-BR" alt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35774" y="2308498"/>
            <a:ext cx="10649941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FirebaseStorage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storage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t-BR" alt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FirebaseStorage.</a:t>
            </a:r>
            <a:r>
              <a:rPr kumimoji="0" lang="pt-BR" altLang="pt-BR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getInstance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StorageReference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storageRef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t-BR" alt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storage.getReference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pt-BR" altLang="pt-BR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folderRef</a:t>
            </a:r>
            <a:r>
              <a:rPr kumimoji="0" lang="pt-BR" altLang="pt-BR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t-BR" altLang="pt-BR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storageRef.child</a:t>
            </a:r>
            <a:r>
              <a:rPr kumimoji="0" lang="pt-BR" altLang="pt-BR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pt-BR" altLang="pt-BR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photos</a:t>
            </a:r>
            <a:r>
              <a:rPr kumimoji="0" lang="pt-BR" altLang="pt-BR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br>
              <a:rPr kumimoji="0" lang="pt-BR" altLang="pt-BR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//Nome da pasta vai ser o numero do </a:t>
            </a:r>
            <a:r>
              <a:rPr kumimoji="0" lang="pt-BR" altLang="pt-BR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usuario</a:t>
            </a:r>
            <a:r>
              <a:rPr kumimoji="0" lang="pt-BR" altLang="pt-BR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kumimoji="0" lang="pt-BR" altLang="pt-BR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unico</a:t>
            </a:r>
            <a:r>
              <a:rPr kumimoji="0" lang="pt-BR" altLang="pt-BR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altLang="pt-BR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folderRef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pt-BR" alt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storageRef.child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uidusuarioPasta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pt-BR" alt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529" y="1318093"/>
            <a:ext cx="2548780" cy="4531164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05766" y="3799135"/>
            <a:ext cx="9110186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pt-BR" altLang="pt-BR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pt-BR" altLang="pt-BR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Intent.</a:t>
            </a:r>
            <a:r>
              <a:rPr kumimoji="0" lang="pt-BR" altLang="pt-BR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ACTION_PICK</a:t>
            </a: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altLang="pt-BR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MediaStore.Images.Media.</a:t>
            </a:r>
            <a:r>
              <a:rPr kumimoji="0" lang="pt-BR" altLang="pt-BR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EXTERNAL_CONTENT_URI</a:t>
            </a: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switch 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view.getId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b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pt-BR" altLang="pt-BR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salvarDadosFire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getDadosInformados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pt-BR" altLang="pt-BR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button_upload_from_file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startActivityForResult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altLang="pt-BR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RC_UPLOAD_FILE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pt-BR" altLang="pt-BR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button_upload_resume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Helper.</a:t>
            </a:r>
            <a:r>
              <a:rPr kumimoji="0" lang="pt-BR" altLang="pt-BR" sz="12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mProgressDialog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.show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pt-BR" altLang="pt-BR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mUploadTask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.resume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b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t-BR" alt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9110587" y="6013375"/>
            <a:ext cx="2776722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RC_UPLOAD_FILE </a:t>
            </a:r>
            <a:r>
              <a:rPr kumimoji="0" lang="pt-BR" altLang="pt-BR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pt-BR" altLang="pt-BR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102</a:t>
            </a:r>
            <a:r>
              <a:rPr kumimoji="0" lang="pt-BR" altLang="pt-BR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t-BR" altLang="pt-B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36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ço Reservado para Conteúdo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361"/>
            <a:ext cx="12192000" cy="1164336"/>
          </a:xfrm>
        </p:spPr>
      </p:pic>
      <p:sp>
        <p:nvSpPr>
          <p:cNvPr id="7" name="Retângulo 6"/>
          <p:cNvSpPr/>
          <p:nvPr/>
        </p:nvSpPr>
        <p:spPr>
          <a:xfrm>
            <a:off x="1764086" y="25108"/>
            <a:ext cx="866382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000" b="1" dirty="0" smtClean="0">
                <a:solidFill>
                  <a:schemeClr val="bg1"/>
                </a:solidFill>
              </a:rPr>
              <a:t>Interface e </a:t>
            </a:r>
            <a:r>
              <a:rPr lang="pt-BR" sz="3000" b="1" dirty="0" smtClean="0">
                <a:solidFill>
                  <a:schemeClr val="bg1"/>
                </a:solidFill>
              </a:rPr>
              <a:t>Layouts – INSERIR INFORMAÇÕES</a:t>
            </a:r>
            <a:endParaRPr lang="pt-BR" sz="3000" b="1" dirty="0">
              <a:solidFill>
                <a:schemeClr val="bg1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9513839" y="229854"/>
            <a:ext cx="237347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pt-BR" sz="4400" b="1" dirty="0" smtClean="0">
                <a:solidFill>
                  <a:schemeClr val="bg1"/>
                </a:solidFill>
              </a:rPr>
              <a:t>CÓDIGOS</a:t>
            </a:r>
            <a:endParaRPr lang="pt-BR" sz="4400" b="1" dirty="0">
              <a:solidFill>
                <a:schemeClr val="bg1"/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529" y="1318093"/>
            <a:ext cx="2548780" cy="4531164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35774" y="2043059"/>
            <a:ext cx="8669361" cy="46166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kumimoji="0" lang="pt-BR" altLang="pt-B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pt-BR" altLang="pt-B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onActivityResult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t-BR" altLang="pt-B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requestCode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altLang="pt-B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t-BR" altLang="pt-B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resultCode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data) {</a:t>
            </a:r>
            <a:b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.onActivityResult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requestCode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resultCode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data);</a:t>
            </a:r>
            <a:b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pt-BR" altLang="pt-B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pt-BR" altLang="pt-B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resultCode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pt-BR" altLang="pt-BR" sz="14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RESULT_OK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path =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Helper.</a:t>
            </a:r>
            <a:r>
              <a:rPr kumimoji="0" lang="pt-BR" altLang="pt-B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getPath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Uri.</a:t>
            </a:r>
            <a:r>
              <a:rPr kumimoji="0" lang="pt-BR" altLang="pt-B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data.getData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  <a:b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pt-BR" altLang="pt-B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switch 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requestCode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pt-BR" altLang="pt-B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pt-BR" altLang="pt-BR" sz="1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RC_UPLOAD_FILE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uploadFromFile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(path);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pt-BR" altLang="pt-B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b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b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pt-BR" alt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38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ço Reservado para Conteúdo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361"/>
            <a:ext cx="12192000" cy="1164336"/>
          </a:xfrm>
        </p:spPr>
      </p:pic>
      <p:sp>
        <p:nvSpPr>
          <p:cNvPr id="7" name="Retângulo 6"/>
          <p:cNvSpPr/>
          <p:nvPr/>
        </p:nvSpPr>
        <p:spPr>
          <a:xfrm>
            <a:off x="1764086" y="25108"/>
            <a:ext cx="866382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000" b="1" dirty="0" smtClean="0">
                <a:solidFill>
                  <a:schemeClr val="bg1"/>
                </a:solidFill>
              </a:rPr>
              <a:t>Interface e </a:t>
            </a:r>
            <a:r>
              <a:rPr lang="pt-BR" sz="3000" b="1" dirty="0" smtClean="0">
                <a:solidFill>
                  <a:schemeClr val="bg1"/>
                </a:solidFill>
              </a:rPr>
              <a:t>Layouts – INSERIR INFORMAÇÕES</a:t>
            </a:r>
            <a:endParaRPr lang="pt-BR" sz="3000" b="1" dirty="0">
              <a:solidFill>
                <a:schemeClr val="bg1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9513839" y="229854"/>
            <a:ext cx="237347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pt-BR" sz="4400" b="1" dirty="0" smtClean="0">
                <a:solidFill>
                  <a:schemeClr val="bg1"/>
                </a:solidFill>
              </a:rPr>
              <a:t>CÓDIGOS</a:t>
            </a:r>
            <a:endParaRPr lang="pt-BR" sz="4400" b="1" dirty="0">
              <a:solidFill>
                <a:schemeClr val="bg1"/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529" y="1318093"/>
            <a:ext cx="2548780" cy="4531164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88685" y="815431"/>
            <a:ext cx="7982858" cy="59093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altLang="pt-B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pt-BR" altLang="pt-B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GetSetDocumAchado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descricadodumento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localachado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email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telefone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usuariouid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datahora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imagemurl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informacoes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altLang="pt-B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getInformacoes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altLang="pt-B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pt-BR" altLang="pt-B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informacoes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altLang="pt-B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pt-BR" altLang="pt-B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setInformacoes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informacoes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altLang="pt-B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pt-BR" altLang="pt-BR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informacoes</a:t>
            </a:r>
            <a:r>
              <a:rPr kumimoji="0" lang="pt-BR" altLang="pt-BR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informacoes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altLang="pt-B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getImagemurl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altLang="pt-B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pt-BR" altLang="pt-B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imagemurl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altLang="pt-B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pt-BR" altLang="pt-B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setImagemurl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imagemurl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altLang="pt-B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pt-BR" altLang="pt-BR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imagemurl</a:t>
            </a:r>
            <a:r>
              <a:rPr kumimoji="0" lang="pt-BR" altLang="pt-BR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imagemurl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altLang="pt-B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getNome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    [......]</a:t>
            </a:r>
            <a:endParaRPr kumimoji="0" lang="pt-BR" alt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52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ço Reservado para Conteúdo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361"/>
            <a:ext cx="12192000" cy="1164336"/>
          </a:xfrm>
        </p:spPr>
      </p:pic>
      <p:sp>
        <p:nvSpPr>
          <p:cNvPr id="7" name="Retângulo 6"/>
          <p:cNvSpPr/>
          <p:nvPr/>
        </p:nvSpPr>
        <p:spPr>
          <a:xfrm>
            <a:off x="1764086" y="25108"/>
            <a:ext cx="866382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000" b="1" dirty="0" smtClean="0">
                <a:solidFill>
                  <a:schemeClr val="bg1"/>
                </a:solidFill>
              </a:rPr>
              <a:t>Interface e </a:t>
            </a:r>
            <a:r>
              <a:rPr lang="pt-BR" sz="3000" b="1" dirty="0" smtClean="0">
                <a:solidFill>
                  <a:schemeClr val="bg1"/>
                </a:solidFill>
              </a:rPr>
              <a:t>Layouts – INSERIR INFORMAÇÕES</a:t>
            </a:r>
            <a:endParaRPr lang="pt-BR" sz="3000" b="1" dirty="0">
              <a:solidFill>
                <a:schemeClr val="bg1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9513839" y="229854"/>
            <a:ext cx="237347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pt-BR" sz="4400" b="1" dirty="0" smtClean="0">
                <a:solidFill>
                  <a:schemeClr val="bg1"/>
                </a:solidFill>
              </a:rPr>
              <a:t>CÓDIGOS</a:t>
            </a:r>
            <a:endParaRPr lang="pt-BR" sz="4400" b="1" dirty="0">
              <a:solidFill>
                <a:schemeClr val="bg1"/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529" y="1318093"/>
            <a:ext cx="2548780" cy="4531164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32228" y="1263239"/>
            <a:ext cx="8263801" cy="51706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altLang="pt-BR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pt-BR" altLang="pt-BR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getDadosInformados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pt-BR" altLang="pt-BR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//GET DATA</a:t>
            </a:r>
            <a:br>
              <a:rPr kumimoji="0" lang="pt-BR" altLang="pt-BR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pt-BR" altLang="pt-BR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getNome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t-BR" altLang="pt-BR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kumimoji="0" lang="pt-BR" altLang="pt-BR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.getText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pt-BR" altLang="pt-BR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pt-BR" altLang="pt-BR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getDescricaoDoItem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t-BR" altLang="pt-BR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DescricaoDoItem</a:t>
            </a:r>
            <a:r>
              <a:rPr kumimoji="0" lang="pt-BR" altLang="pt-BR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.getText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pt-BR" altLang="pt-BR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pt-BR" altLang="pt-BR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getLocalAchado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t-BR" altLang="pt-BR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LocalAchado</a:t>
            </a:r>
            <a:r>
              <a:rPr kumimoji="0" lang="pt-BR" altLang="pt-BR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.getText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pt-BR" altLang="pt-BR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pt-BR" altLang="pt-BR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getEmail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t-BR" altLang="pt-BR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Email</a:t>
            </a:r>
            <a:r>
              <a:rPr kumimoji="0" lang="pt-BR" altLang="pt-BR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.getText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pt-BR" altLang="pt-BR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pt-BR" altLang="pt-BR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getTelefone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t-BR" altLang="pt-BR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Telefone</a:t>
            </a:r>
            <a:r>
              <a:rPr kumimoji="0" lang="pt-BR" altLang="pt-BR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.getText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pt-BR" altLang="pt-BR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pt-BR" altLang="pt-BR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getInformacoesObser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t-BR" altLang="pt-BR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Observacoes</a:t>
            </a:r>
            <a:r>
              <a:rPr kumimoji="0" lang="pt-BR" altLang="pt-BR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.getText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pt-BR" altLang="pt-BR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pt-BR" altLang="pt-BR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Calendar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calendar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t-BR" altLang="pt-BR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Calendar.</a:t>
            </a:r>
            <a:r>
              <a:rPr kumimoji="0" lang="pt-BR" altLang="pt-BR" sz="15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getInstance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pt-BR" altLang="pt-BR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SimpleDateFormat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t-BR" altLang="pt-BR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pt-BR" altLang="pt-BR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SimpleDateFormat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altLang="pt-BR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kumimoji="0" lang="pt-BR" altLang="pt-BR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/MM/</a:t>
            </a:r>
            <a:r>
              <a:rPr kumimoji="0" lang="pt-BR" altLang="pt-BR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yyyy</a:t>
            </a:r>
            <a:r>
              <a:rPr kumimoji="0" lang="pt-BR" altLang="pt-BR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altLang="pt-BR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HH:mm</a:t>
            </a:r>
            <a:r>
              <a:rPr kumimoji="0" lang="pt-BR" altLang="pt-BR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pt-BR" altLang="pt-BR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dataHora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t-BR" altLang="pt-BR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df.format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calendar.getTime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pt-BR" altLang="pt-BR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pt-BR" altLang="pt-BR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uid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t-BR" altLang="pt-BR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getUid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pt-BR" altLang="pt-BR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authorNameuid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t-BR" altLang="pt-BR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uid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pt-BR" altLang="pt-BR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//SET DATA</a:t>
            </a:r>
            <a:br>
              <a:rPr kumimoji="0" lang="pt-BR" altLang="pt-BR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pt-BR" altLang="pt-BR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GetSetDocumAchado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getSet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t-BR" altLang="pt-BR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pt-BR" altLang="pt-BR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GetSetDocumAchado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pt-BR" altLang="pt-BR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getSet.setNome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getNome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pt-BR" altLang="pt-BR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getSet.setDescricadodumento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getDescricaoDoItem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pt-BR" altLang="pt-BR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getSet.setLocalachado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getLocalAchado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[....]</a:t>
            </a:r>
            <a:endParaRPr kumimoji="0" lang="pt-BR" altLang="pt-BR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4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ço Reservado para Conteúdo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361"/>
            <a:ext cx="12192000" cy="1164336"/>
          </a:xfrm>
        </p:spPr>
      </p:pic>
      <p:sp>
        <p:nvSpPr>
          <p:cNvPr id="7" name="Retângulo 6"/>
          <p:cNvSpPr/>
          <p:nvPr/>
        </p:nvSpPr>
        <p:spPr>
          <a:xfrm>
            <a:off x="1764086" y="25108"/>
            <a:ext cx="866382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000" b="1" dirty="0" smtClean="0">
                <a:solidFill>
                  <a:schemeClr val="bg1"/>
                </a:solidFill>
              </a:rPr>
              <a:t>Interface e </a:t>
            </a:r>
            <a:r>
              <a:rPr lang="pt-BR" sz="3000" b="1" dirty="0" smtClean="0">
                <a:solidFill>
                  <a:schemeClr val="bg1"/>
                </a:solidFill>
              </a:rPr>
              <a:t>Layouts – INSERIR INFORMAÇÕES</a:t>
            </a:r>
            <a:endParaRPr lang="pt-BR" sz="3000" b="1" dirty="0">
              <a:solidFill>
                <a:schemeClr val="bg1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9513839" y="229854"/>
            <a:ext cx="237347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pt-BR" sz="4400" b="1" dirty="0" smtClean="0">
                <a:solidFill>
                  <a:schemeClr val="bg1"/>
                </a:solidFill>
              </a:rPr>
              <a:t>CÓDIGOS</a:t>
            </a:r>
            <a:endParaRPr lang="pt-BR" sz="4400" b="1" dirty="0">
              <a:solidFill>
                <a:schemeClr val="bg1"/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839" y="1318093"/>
            <a:ext cx="2373470" cy="4219502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03200" y="1769841"/>
            <a:ext cx="9187130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//WRITE IF NOT NULL</a:t>
            </a:r>
            <a:br>
              <a:rPr kumimoji="0" lang="pt-BR" altLang="pt-BR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altLang="pt-BR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saveFirebaseDados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GetSetDocumAchado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getSet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pt-BR" altLang="pt-BR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getSet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pt-BR" altLang="pt-BR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pt-BR" altLang="pt-BR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saved</a:t>
            </a:r>
            <a:r>
              <a:rPr kumimoji="0" lang="pt-BR" altLang="pt-BR" sz="15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pt-BR" altLang="pt-BR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  <a:r>
              <a:rPr kumimoji="0" lang="pt-BR" altLang="pt-BR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pt-BR" altLang="pt-BR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pt-BR" altLang="pt-BR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pt-BR" altLang="pt-BR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pt-BR" altLang="pt-BR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databaseReference</a:t>
            </a:r>
            <a:r>
              <a:rPr kumimoji="0" lang="pt-BR" altLang="pt-BR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.child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altLang="pt-BR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DocumentosAchados</a:t>
            </a:r>
            <a:r>
              <a:rPr kumimoji="0" lang="pt-BR" altLang="pt-BR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).push().</a:t>
            </a:r>
            <a:r>
              <a:rPr kumimoji="0" lang="pt-BR" altLang="pt-BR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setValue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getSet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pt-BR" altLang="pt-BR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saved</a:t>
            </a:r>
            <a:r>
              <a:rPr kumimoji="0" lang="pt-BR" altLang="pt-BR" sz="15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pt-BR" altLang="pt-BR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b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pt-BR" altLang="pt-BR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DatabaseException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  <a:b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pt-BR" altLang="pt-BR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e.printStackTrace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pt-BR" altLang="pt-BR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pt-BR" altLang="pt-BR" sz="15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FirebaseCrash.report</a:t>
            </a:r>
            <a:r>
              <a:rPr kumimoji="0" lang="pt-BR" altLang="pt-BR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(e);</a:t>
            </a:r>
            <a:br>
              <a:rPr kumimoji="0" lang="pt-BR" altLang="pt-BR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pt-BR" altLang="pt-BR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saved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pt-BR" altLang="pt-BR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b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b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pt-BR" altLang="pt-BR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pt-BR" altLang="pt-BR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saved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t-BR" altLang="pt-BR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36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ço Reservado para Conteúdo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361"/>
            <a:ext cx="12192000" cy="1164336"/>
          </a:xfrm>
        </p:spPr>
      </p:pic>
      <p:sp>
        <p:nvSpPr>
          <p:cNvPr id="7" name="Retângulo 6"/>
          <p:cNvSpPr/>
          <p:nvPr/>
        </p:nvSpPr>
        <p:spPr>
          <a:xfrm>
            <a:off x="1706006" y="-97607"/>
            <a:ext cx="754401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500" b="1" dirty="0" smtClean="0">
                <a:solidFill>
                  <a:schemeClr val="bg1"/>
                </a:solidFill>
              </a:rPr>
              <a:t>Interface e </a:t>
            </a:r>
            <a:r>
              <a:rPr lang="pt-BR" sz="3500" b="1" dirty="0" smtClean="0">
                <a:solidFill>
                  <a:schemeClr val="bg1"/>
                </a:solidFill>
              </a:rPr>
              <a:t>Layouts – Tela de Início</a:t>
            </a:r>
            <a:endParaRPr lang="pt-BR" sz="3500" b="1" dirty="0">
              <a:solidFill>
                <a:schemeClr val="bg1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707117" y="1416188"/>
            <a:ext cx="9127564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pt-BR" altLang="pt-BR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DatabaseReference </a:t>
            </a:r>
            <a:r>
              <a:rPr kumimoji="0" lang="pt-BR" altLang="pt-BR" sz="2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databaseReference</a:t>
            </a:r>
            <a:r>
              <a:rPr kumimoji="0" lang="pt-BR" altLang="pt-BR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pt-BR" altLang="pt-BR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FirebaseHelper </a:t>
            </a:r>
            <a:r>
              <a:rPr kumimoji="0" lang="pt-BR" altLang="pt-BR" sz="2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helper</a:t>
            </a:r>
            <a:r>
              <a:rPr kumimoji="0" lang="pt-BR" altLang="pt-BR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pt-BR" altLang="pt-BR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RecyclerView </a:t>
            </a:r>
            <a:r>
              <a:rPr kumimoji="0" lang="pt-BR" altLang="pt-BR" sz="2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mRecycler</a:t>
            </a:r>
            <a:r>
              <a:rPr kumimoji="0" lang="pt-BR" altLang="pt-BR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pt-BR" altLang="pt-BR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LinearLayoutManager </a:t>
            </a:r>
            <a:r>
              <a:rPr kumimoji="0" lang="pt-BR" altLang="pt-BR" sz="2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mManager</a:t>
            </a:r>
            <a:r>
              <a:rPr kumimoji="0" lang="pt-BR" altLang="pt-BR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altLang="pt-BR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pt-BR" altLang="pt-BR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FirebaseRecyclerAdapter &lt;PostDocumentosAchados, PostViewHolderDocumentoAchados&gt; </a:t>
            </a:r>
            <a:r>
              <a:rPr kumimoji="0" lang="pt-BR" altLang="pt-BR" sz="2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mAdapter</a:t>
            </a:r>
            <a:r>
              <a:rPr kumimoji="0" lang="pt-BR" altLang="pt-BR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t-BR" alt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707117" y="4712677"/>
            <a:ext cx="8119909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//A </a:t>
            </a:r>
            <a:r>
              <a:rPr kumimoji="0" lang="pt-BR" altLang="pt-BR" sz="15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FirebaseApp</a:t>
            </a:r>
            <a:r>
              <a:rPr kumimoji="0" lang="pt-BR" altLang="pt-BR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é inicializado por um </a:t>
            </a:r>
            <a:r>
              <a:rPr kumimoji="0" lang="pt-BR" altLang="pt-BR" sz="15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ContentProvider</a:t>
            </a:r>
            <a:r>
              <a:rPr kumimoji="0" lang="pt-BR" altLang="pt-BR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por isso não é inicializado no</a:t>
            </a:r>
            <a:r>
              <a:rPr lang="pt-BR" altLang="pt-BR" sz="15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momento </a:t>
            </a:r>
            <a:r>
              <a:rPr kumimoji="0" lang="pt-BR" altLang="pt-BR" sz="15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onCreate</a:t>
            </a:r>
            <a:r>
              <a:rPr kumimoji="0" lang="pt-BR" altLang="pt-BR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() é chamado. Em seguida, chamar </a:t>
            </a:r>
            <a:r>
              <a:rPr kumimoji="0" lang="pt-BR" altLang="pt-BR" sz="15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Utils.getDatabase</a:t>
            </a:r>
            <a:r>
              <a:rPr kumimoji="0" lang="pt-BR" altLang="pt-BR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() de qualquer atividade</a:t>
            </a:r>
            <a:br>
              <a:rPr kumimoji="0" lang="pt-BR" altLang="pt-BR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de usar o banco de dados. Obtenha seu </a:t>
            </a:r>
            <a:r>
              <a:rPr kumimoji="0" lang="pt-BR" altLang="pt-BR" sz="15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FirebaseDatabase</a:t>
            </a:r>
            <a:r>
              <a:rPr kumimoji="0" lang="pt-BR" altLang="pt-BR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como este: método de classe</a:t>
            </a:r>
            <a:br>
              <a:rPr kumimoji="0" lang="pt-BR" altLang="pt-BR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MyDatabaseUtil.</a:t>
            </a:r>
            <a:r>
              <a:rPr kumimoji="0" lang="pt-BR" altLang="pt-BR" sz="15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getDatabase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pt-BR" altLang="pt-BR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749402" y="4004791"/>
            <a:ext cx="8119909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pt-BR" altLang="pt-BR" sz="20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pt-BR" altLang="pt-BR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altLang="pt-BR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altLang="pt-B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kumimoji="0" lang="pt-BR" alt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onCreateView</a:t>
            </a:r>
            <a:r>
              <a:rPr kumimoji="0" lang="pt-BR" alt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[...]</a:t>
            </a:r>
            <a:endParaRPr kumimoji="0" lang="pt-BR" alt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724616" y="413504"/>
            <a:ext cx="61446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pt-BR" sz="2400" b="1" dirty="0">
                <a:solidFill>
                  <a:schemeClr val="bg1"/>
                </a:solidFill>
              </a:rPr>
              <a:t>CÓDIGO </a:t>
            </a:r>
            <a:r>
              <a:rPr lang="pt-BR" sz="2400" b="1" dirty="0" smtClean="0">
                <a:solidFill>
                  <a:schemeClr val="bg1"/>
                </a:solidFill>
              </a:rPr>
              <a:t>RECYCLER  VIEW DOS ITENS ACHADOS</a:t>
            </a:r>
            <a:endParaRPr lang="pt-BR" sz="2400" b="1" dirty="0">
              <a:solidFill>
                <a:schemeClr val="bg1"/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57" y="517342"/>
            <a:ext cx="1949502" cy="346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54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spaço Reservado para Conteúdo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361"/>
            <a:ext cx="12192000" cy="1164336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1706006" y="-97607"/>
            <a:ext cx="754401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500" b="1" dirty="0" smtClean="0">
                <a:solidFill>
                  <a:schemeClr val="bg1"/>
                </a:solidFill>
              </a:rPr>
              <a:t>Interface e </a:t>
            </a:r>
            <a:r>
              <a:rPr lang="pt-BR" sz="3500" b="1" dirty="0" smtClean="0">
                <a:solidFill>
                  <a:schemeClr val="bg1"/>
                </a:solidFill>
              </a:rPr>
              <a:t>Layouts – Tela de Início</a:t>
            </a:r>
            <a:endParaRPr lang="pt-BR" sz="3500" b="1" dirty="0">
              <a:solidFill>
                <a:schemeClr val="bg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4724616" y="413504"/>
            <a:ext cx="61446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pt-BR" sz="2400" b="1" dirty="0">
                <a:solidFill>
                  <a:schemeClr val="bg1"/>
                </a:solidFill>
              </a:rPr>
              <a:t>CÓDIGO </a:t>
            </a:r>
            <a:r>
              <a:rPr lang="pt-BR" sz="2400" b="1" dirty="0" smtClean="0">
                <a:solidFill>
                  <a:schemeClr val="bg1"/>
                </a:solidFill>
              </a:rPr>
              <a:t>RECYCLER  VIEW DOS ITENS ACHADOS</a:t>
            </a:r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749401" y="1184753"/>
            <a:ext cx="8119909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pt-BR" altLang="pt-BR" sz="20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pt-BR" altLang="pt-BR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altLang="pt-BR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altLang="pt-B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kumimoji="0" lang="pt-BR" alt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onCreateView</a:t>
            </a:r>
            <a:r>
              <a:rPr kumimoji="0" lang="pt-BR" alt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[...]</a:t>
            </a:r>
            <a:endParaRPr kumimoji="0" lang="pt-BR" alt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746543" y="2307240"/>
            <a:ext cx="9243688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//INITIALIZE FIREBASE DB</a:t>
            </a:r>
            <a:br>
              <a:rPr kumimoji="0" lang="pt-BR" altLang="pt-BR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databaseReference</a:t>
            </a:r>
            <a:r>
              <a:rPr kumimoji="0" lang="pt-BR" altLang="pt-BR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pt-BR" alt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FirebaseDatabase.</a:t>
            </a:r>
            <a:r>
              <a:rPr kumimoji="0" lang="pt-BR" altLang="pt-BR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getInstance</a:t>
            </a: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pt-BR" alt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getReference</a:t>
            </a: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pt-BR" alt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49401" y="3386707"/>
            <a:ext cx="9240830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//SETUP RECYCLER</a:t>
            </a:r>
            <a:br>
              <a:rPr kumimoji="0" lang="pt-BR" altLang="pt-BR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mRecycler</a:t>
            </a:r>
            <a:r>
              <a:rPr kumimoji="0" lang="pt-BR" altLang="pt-BR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kumimoji="0" lang="pt-BR" altLang="pt-B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RecyclerView</a:t>
            </a:r>
            <a:r>
              <a:rPr kumimoji="0" lang="pt-BR" alt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pt-BR" altLang="pt-B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view.findViewById</a:t>
            </a:r>
            <a:r>
              <a:rPr kumimoji="0" lang="pt-BR" alt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pt-BR" altLang="pt-BR" sz="2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rv</a:t>
            </a:r>
            <a:r>
              <a:rPr kumimoji="0" lang="pt-BR" alt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t-BR" alt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mRecycler</a:t>
            </a:r>
            <a:r>
              <a:rPr kumimoji="0" lang="pt-BR" altLang="pt-B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.setHasFixedSize</a:t>
            </a:r>
            <a:r>
              <a:rPr kumimoji="0" lang="pt-BR" alt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pt-BR" alt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pt-BR" alt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47730" y="5186303"/>
            <a:ext cx="11642501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//Query </a:t>
            </a:r>
            <a:r>
              <a:rPr kumimoji="0" lang="pt-BR" altLang="pt-BR" sz="2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postsQuery</a:t>
            </a:r>
            <a:r>
              <a:rPr kumimoji="0" lang="pt-BR" altLang="pt-BR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kumimoji="0" lang="pt-BR" altLang="pt-BR" sz="2000" b="0" i="1" u="none" strike="noStrike" cap="none" normalizeH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2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databaseReference.child</a:t>
            </a:r>
            <a:r>
              <a:rPr kumimoji="0" lang="pt-BR" altLang="pt-BR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pt-BR" altLang="pt-BR" sz="2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Spacecraft</a:t>
            </a:r>
            <a:r>
              <a:rPr kumimoji="0" lang="pt-BR" altLang="pt-BR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kumimoji="0" lang="pt-BR" altLang="pt-BR" sz="2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kumimoji="0" lang="pt-BR" altLang="pt-BR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2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myUserId</a:t>
            </a:r>
            <a:r>
              <a:rPr kumimoji="0" lang="pt-BR" altLang="pt-BR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 </a:t>
            </a:r>
            <a:r>
              <a:rPr kumimoji="0" lang="pt-BR" altLang="pt-BR" sz="2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orderByChild</a:t>
            </a:r>
            <a:r>
              <a:rPr kumimoji="0" lang="pt-BR" altLang="pt-BR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pt-BR" altLang="pt-BR" sz="2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starCount</a:t>
            </a:r>
            <a:r>
              <a:rPr kumimoji="0" lang="pt-BR" altLang="pt-BR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br>
              <a:rPr kumimoji="0" lang="pt-BR" altLang="pt-BR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 </a:t>
            </a:r>
            <a:r>
              <a:rPr kumimoji="0" lang="pt-BR" altLang="pt-B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postsQuery</a:t>
            </a:r>
            <a:r>
              <a:rPr kumimoji="0" lang="pt-BR" alt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t-BR" altLang="pt-BR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databaseReference</a:t>
            </a:r>
            <a:r>
              <a:rPr kumimoji="0" lang="pt-BR" altLang="pt-B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.child</a:t>
            </a:r>
            <a:r>
              <a:rPr kumimoji="0" lang="pt-BR" alt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altLang="pt-BR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DocumentosAchados</a:t>
            </a:r>
            <a:r>
              <a:rPr kumimoji="0" lang="pt-BR" altLang="pt-BR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alt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pt-BR" alt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57" y="517342"/>
            <a:ext cx="1949502" cy="346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27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02299" y="214424"/>
            <a:ext cx="8036414" cy="824248"/>
          </a:xfrm>
        </p:spPr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</a:rPr>
              <a:t>APLICATIVO – Caso de uso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11" name="Espaço Reservado para Conteúdo 10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1162692"/>
          </a:xfrm>
        </p:spPr>
      </p:pic>
      <p:sp>
        <p:nvSpPr>
          <p:cNvPr id="3" name="Retângulo 2"/>
          <p:cNvSpPr/>
          <p:nvPr/>
        </p:nvSpPr>
        <p:spPr>
          <a:xfrm>
            <a:off x="2368661" y="216820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  <a:endParaRPr lang="pt-BR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436093" y="1779311"/>
            <a:ext cx="1139959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 smtClean="0"/>
              <a:t>Desenvolvimento de uma aplicação na Plataforma Android, utilizando informações aprendidas na Disciplina de 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TÓPICOS ESPECIAIS III: DESENVOLVIMENTO DE APLICATIVOS 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MÓVEIS. </a:t>
            </a: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Além de outros recursos adicionais.</a:t>
            </a:r>
          </a:p>
          <a:p>
            <a:pPr algn="just"/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 algn="just">
              <a:buFontTx/>
              <a:buChar char="-"/>
            </a:pP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Google Maps</a:t>
            </a:r>
          </a:p>
          <a:p>
            <a:pPr marL="457200" indent="-457200" algn="just">
              <a:buFontTx/>
              <a:buChar char="-"/>
            </a:pP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Console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Firebase</a:t>
            </a:r>
            <a:endParaRPr lang="pt-BR" sz="28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 algn="just">
              <a:buFontTx/>
              <a:buChar char="-"/>
            </a:pP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Autenticação usuários</a:t>
            </a:r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800" dirty="0" smtClean="0"/>
              <a:t> 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99729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Espaço Reservado para Conteúdo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361"/>
            <a:ext cx="12192000" cy="1164336"/>
          </a:xfrm>
          <a:prstGeom prst="rect">
            <a:avLst/>
          </a:prstGeom>
        </p:spPr>
      </p:pic>
      <p:sp>
        <p:nvSpPr>
          <p:cNvPr id="14" name="Retângulo 13"/>
          <p:cNvSpPr/>
          <p:nvPr/>
        </p:nvSpPr>
        <p:spPr>
          <a:xfrm>
            <a:off x="1706006" y="-97607"/>
            <a:ext cx="754401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500" b="1" dirty="0" smtClean="0">
                <a:solidFill>
                  <a:schemeClr val="bg1"/>
                </a:solidFill>
              </a:rPr>
              <a:t>Interface e </a:t>
            </a:r>
            <a:r>
              <a:rPr lang="pt-BR" sz="3500" b="1" dirty="0" smtClean="0">
                <a:solidFill>
                  <a:schemeClr val="bg1"/>
                </a:solidFill>
              </a:rPr>
              <a:t>Layouts – Tela de Início</a:t>
            </a:r>
            <a:endParaRPr lang="pt-BR" sz="3500" b="1" dirty="0">
              <a:solidFill>
                <a:schemeClr val="bg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4724616" y="413504"/>
            <a:ext cx="61446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pt-BR" sz="2400" b="1" dirty="0">
                <a:solidFill>
                  <a:schemeClr val="bg1"/>
                </a:solidFill>
              </a:rPr>
              <a:t>CÓDIGO </a:t>
            </a:r>
            <a:r>
              <a:rPr lang="pt-BR" sz="2400" b="1" dirty="0" smtClean="0">
                <a:solidFill>
                  <a:schemeClr val="bg1"/>
                </a:solidFill>
              </a:rPr>
              <a:t>RECYCLER  VIEW DOS ITENS ACHADOS</a:t>
            </a:r>
            <a:endParaRPr lang="pt-BR" sz="2400" b="1" dirty="0">
              <a:solidFill>
                <a:schemeClr val="bg1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57" y="517342"/>
            <a:ext cx="1949502" cy="3465781"/>
          </a:xfrm>
          <a:prstGeom prst="rect">
            <a:avLst/>
          </a:prstGeom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749401" y="1215530"/>
            <a:ext cx="8119909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pt-BR" altLang="pt-BR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altLang="pt-B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onCreateView</a:t>
            </a: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[...]</a:t>
            </a:r>
            <a:endParaRPr kumimoji="0" lang="pt-BR" alt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413149" y="2153822"/>
            <a:ext cx="9301773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mAdapter</a:t>
            </a:r>
            <a:r>
              <a:rPr kumimoji="0" lang="pt-BR" altLang="pt-BR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pt-BR" altLang="pt-B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pt-BR" altLang="pt-B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FirebaseRecyclerAdapter</a:t>
            </a: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b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altLang="pt-B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kumimoji="0" lang="pt-BR" alt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DocumentosAchados</a:t>
            </a: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altLang="pt-B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PostViewHolder</a:t>
            </a:r>
            <a:r>
              <a:rPr kumimoji="0" lang="pt-BR" alt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DocumentoAchados</a:t>
            </a: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  <a:b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alt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PostDocumentosAchados.</a:t>
            </a:r>
            <a:r>
              <a:rPr kumimoji="0" lang="pt-BR" altLang="pt-B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altLang="pt-B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R.layout.</a:t>
            </a:r>
            <a:r>
              <a:rPr kumimoji="0" lang="pt-BR" altLang="pt-B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item_recycler</a:t>
            </a: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alt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PostViewHolderDocumentoAchados.</a:t>
            </a:r>
            <a:r>
              <a:rPr kumimoji="0" lang="pt-BR" altLang="pt-B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alt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postsQuery</a:t>
            </a: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kumimoji="0" lang="pt-BR" alt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86391" y="4246275"/>
            <a:ext cx="11293476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pt-BR" altLang="pt-BR" sz="16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populateViewHolder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pt-BR" alt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PostViewHolderDocumentoAchados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viewHolder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pt-BR" alt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PostDocumentosAchados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pt-BR" alt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position) {</a:t>
            </a:r>
            <a:endParaRPr kumimoji="0" lang="pt-BR" alt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86391" y="5077272"/>
            <a:ext cx="10972800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viewHolder.</a:t>
            </a:r>
            <a:r>
              <a:rPr kumimoji="0" lang="pt-BR" altLang="pt-BR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itemView</a:t>
            </a:r>
            <a:r>
              <a:rPr kumimoji="0" lang="pt-BR" alt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.setOnClickListener</a:t>
            </a: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pt-BR" alt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View.OnClickListener</a:t>
            </a: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pt-BR" altLang="pt-BR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altLang="pt-B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pt-BR" altLang="pt-B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v) {</a:t>
            </a:r>
            <a:b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altLang="pt-BR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altLang="pt-BR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kumimoji="0" lang="pt-BR" alt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06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Espaço Reservado para Conteúdo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361"/>
            <a:ext cx="12192000" cy="1164336"/>
          </a:xfrm>
          <a:prstGeom prst="rect">
            <a:avLst/>
          </a:prstGeom>
        </p:spPr>
      </p:pic>
      <p:sp>
        <p:nvSpPr>
          <p:cNvPr id="14" name="Retângulo 13"/>
          <p:cNvSpPr/>
          <p:nvPr/>
        </p:nvSpPr>
        <p:spPr>
          <a:xfrm>
            <a:off x="1706006" y="-97607"/>
            <a:ext cx="754401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500" b="1" dirty="0" smtClean="0">
                <a:solidFill>
                  <a:schemeClr val="bg1"/>
                </a:solidFill>
              </a:rPr>
              <a:t>Interface e </a:t>
            </a:r>
            <a:r>
              <a:rPr lang="pt-BR" sz="3500" b="1" dirty="0" smtClean="0">
                <a:solidFill>
                  <a:schemeClr val="bg1"/>
                </a:solidFill>
              </a:rPr>
              <a:t>Layouts – Tela de Início</a:t>
            </a:r>
            <a:endParaRPr lang="pt-BR" sz="3500" b="1" dirty="0">
              <a:solidFill>
                <a:schemeClr val="bg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2966130" y="512170"/>
            <a:ext cx="83645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pt-BR" sz="2400" b="1" dirty="0">
                <a:solidFill>
                  <a:schemeClr val="bg1"/>
                </a:solidFill>
              </a:rPr>
              <a:t>CÓDIGO </a:t>
            </a:r>
            <a:r>
              <a:rPr lang="pt-BR" sz="2400" b="1" dirty="0" smtClean="0">
                <a:solidFill>
                  <a:schemeClr val="bg1"/>
                </a:solidFill>
              </a:rPr>
              <a:t>RECYCLER  VIEW DOS ITENS ACHADOS - </a:t>
            </a:r>
            <a:r>
              <a:rPr lang="pt-BR" sz="2400" b="1" dirty="0" err="1" smtClean="0">
                <a:solidFill>
                  <a:srgbClr val="FFC000"/>
                </a:solidFill>
              </a:rPr>
              <a:t>PostViewHolder</a:t>
            </a:r>
            <a:endParaRPr lang="pt-BR" sz="2400" b="1" dirty="0">
              <a:solidFill>
                <a:srgbClr val="FFC00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502414"/>
            <a:ext cx="8000908" cy="635558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altLang="pt-BR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1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altLang="pt-BR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descricadodumento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altLang="pt-BR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localachado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altLang="pt-BR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1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telefone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altLang="pt-BR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email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altLang="pt-BR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usuariouid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altLang="pt-BR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datahora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altLang="pt-BR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ImageView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ivBasicImage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altLang="pt-BR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ProgressBar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progressBar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altLang="pt-BR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FrameLayout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frameLayout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altLang="pt-BR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PostViewHolderDocumentoAchados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itemView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itemView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1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nome 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kumimoji="0" lang="pt-BR" altLang="pt-B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pt-BR" altLang="pt-B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itemView.findViewById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pt-BR" altLang="pt-BR" sz="11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descricadodumento</a:t>
            </a:r>
            <a:r>
              <a:rPr kumimoji="0" lang="pt-BR" altLang="pt-BR" sz="11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kumimoji="0" lang="pt-BR" altLang="pt-B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pt-BR" altLang="pt-B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itemView.findViewById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pt-BR" altLang="pt-BR" sz="11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descricadodumento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localachado</a:t>
            </a:r>
            <a:r>
              <a:rPr kumimoji="0" lang="pt-BR" altLang="pt-BR" sz="11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kumimoji="0" lang="pt-BR" altLang="pt-B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pt-BR" altLang="pt-B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itemView.findViewById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pt-BR" altLang="pt-BR" sz="11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localachado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1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telefone 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kumimoji="0" lang="pt-BR" altLang="pt-B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pt-BR" altLang="pt-B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itemView.findViewById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pt-BR" altLang="pt-BR" sz="11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telefone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email</a:t>
            </a:r>
            <a:r>
              <a:rPr kumimoji="0" lang="pt-BR" altLang="pt-BR" sz="11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kumimoji="0" lang="pt-BR" altLang="pt-B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pt-BR" altLang="pt-B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itemView.findViewById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pt-BR" altLang="pt-BR" sz="11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email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usuariouid</a:t>
            </a:r>
            <a:r>
              <a:rPr kumimoji="0" lang="pt-BR" altLang="pt-BR" sz="11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kumimoji="0" lang="pt-BR" altLang="pt-B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pt-BR" altLang="pt-B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itemView.findViewById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pt-BR" altLang="pt-BR" sz="11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usuariouid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datahora</a:t>
            </a:r>
            <a:r>
              <a:rPr kumimoji="0" lang="pt-BR" altLang="pt-BR" sz="11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kumimoji="0" lang="pt-BR" altLang="pt-B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pt-BR" altLang="pt-B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itemView.findViewById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pt-BR" altLang="pt-BR" sz="11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datahora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ivBasicImage</a:t>
            </a:r>
            <a:r>
              <a:rPr kumimoji="0" lang="pt-BR" altLang="pt-BR" sz="11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kumimoji="0" lang="pt-BR" altLang="pt-B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ImageView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pt-BR" altLang="pt-B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itemView.findViewById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pt-BR" altLang="pt-BR" sz="11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URL_ImagemPicasso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progressBar</a:t>
            </a:r>
            <a:r>
              <a:rPr kumimoji="0" lang="pt-BR" altLang="pt-BR" sz="11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kumimoji="0" lang="pt-BR" altLang="pt-B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ProgressBar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pt-BR" altLang="pt-B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itemView.findViewById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pt-BR" altLang="pt-BR" sz="11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progressBar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frameLayout</a:t>
            </a:r>
            <a:r>
              <a:rPr kumimoji="0" lang="pt-BR" altLang="pt-BR" sz="11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kumimoji="0" lang="pt-BR" altLang="pt-B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FrameLayout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pt-BR" altLang="pt-B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itemView.findViewById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pt-BR" altLang="pt-BR" sz="11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frame_imagem_pregress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//ligar para postar</a:t>
            </a:r>
            <a:br>
              <a:rPr kumimoji="0" lang="pt-BR" altLang="pt-BR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altLang="pt-BR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pt-BR" altLang="pt-BR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bindToPost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PostDocumentosAchados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post, </a:t>
            </a:r>
            <a:r>
              <a:rPr kumimoji="0" lang="pt-BR" altLang="pt-B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View.OnClickListener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starClickListener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kumimoji="0" lang="pt-BR" altLang="pt-B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.setText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post.</a:t>
            </a:r>
            <a:r>
              <a:rPr kumimoji="0" lang="pt-BR" altLang="pt-BR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descricadodumento</a:t>
            </a:r>
            <a:r>
              <a:rPr kumimoji="0" lang="pt-BR" altLang="pt-B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.setText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post.</a:t>
            </a:r>
            <a:r>
              <a:rPr kumimoji="0" lang="pt-BR" altLang="pt-BR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descricadodumento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localachado</a:t>
            </a:r>
            <a:r>
              <a:rPr kumimoji="0" lang="pt-BR" altLang="pt-B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.setText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"Local encontrado: " 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pt-BR" altLang="pt-B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post.</a:t>
            </a:r>
            <a:r>
              <a:rPr kumimoji="0" lang="pt-BR" altLang="pt-BR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localachado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telefone</a:t>
            </a:r>
            <a:r>
              <a:rPr kumimoji="0" lang="pt-BR" altLang="pt-B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.setText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"Telefone: " 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pt-BR" altLang="pt-B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post.</a:t>
            </a:r>
            <a:r>
              <a:rPr kumimoji="0" lang="pt-BR" altLang="pt-BR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telefone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email</a:t>
            </a:r>
            <a:r>
              <a:rPr kumimoji="0" lang="pt-BR" altLang="pt-B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.setText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altLang="pt-BR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Email</a:t>
            </a:r>
            <a:r>
              <a:rPr kumimoji="0" lang="pt-BR" altLang="pt-BR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" 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pt-BR" altLang="pt-B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post.</a:t>
            </a:r>
            <a:r>
              <a:rPr kumimoji="0" lang="pt-BR" altLang="pt-BR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email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usuariouid</a:t>
            </a:r>
            <a:r>
              <a:rPr kumimoji="0" lang="pt-BR" altLang="pt-B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.setText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"Usuário </a:t>
            </a:r>
            <a:r>
              <a:rPr kumimoji="0" lang="pt-BR" altLang="pt-BR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uid</a:t>
            </a:r>
            <a:r>
              <a:rPr kumimoji="0" lang="pt-BR" altLang="pt-BR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" 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pt-BR" altLang="pt-B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post.</a:t>
            </a:r>
            <a:r>
              <a:rPr kumimoji="0" lang="pt-BR" altLang="pt-BR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usuariouid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datahora</a:t>
            </a:r>
            <a:r>
              <a:rPr kumimoji="0" lang="pt-BR" altLang="pt-B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.setText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post.</a:t>
            </a:r>
            <a:r>
              <a:rPr kumimoji="0" lang="pt-BR" altLang="pt-BR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datahora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t-BR" altLang="pt-B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394" y="1365738"/>
            <a:ext cx="3245512" cy="536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30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Espaço Reservado para Conteúdo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361"/>
            <a:ext cx="12192000" cy="1164336"/>
          </a:xfrm>
          <a:prstGeom prst="rect">
            <a:avLst/>
          </a:prstGeom>
        </p:spPr>
      </p:pic>
      <p:sp>
        <p:nvSpPr>
          <p:cNvPr id="14" name="Retângulo 13"/>
          <p:cNvSpPr/>
          <p:nvPr/>
        </p:nvSpPr>
        <p:spPr>
          <a:xfrm>
            <a:off x="1706006" y="-97607"/>
            <a:ext cx="754401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500" b="1" dirty="0" smtClean="0">
                <a:solidFill>
                  <a:schemeClr val="bg1"/>
                </a:solidFill>
              </a:rPr>
              <a:t>Interface e </a:t>
            </a:r>
            <a:r>
              <a:rPr lang="pt-BR" sz="3500" b="1" dirty="0" smtClean="0">
                <a:solidFill>
                  <a:schemeClr val="bg1"/>
                </a:solidFill>
              </a:rPr>
              <a:t>Layouts – Tela de Início</a:t>
            </a:r>
            <a:endParaRPr lang="pt-BR" sz="3500" b="1" dirty="0">
              <a:solidFill>
                <a:schemeClr val="bg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2966130" y="512170"/>
            <a:ext cx="83645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pt-BR" sz="2400" b="1" dirty="0">
                <a:solidFill>
                  <a:schemeClr val="bg1"/>
                </a:solidFill>
              </a:rPr>
              <a:t>CÓDIGO </a:t>
            </a:r>
            <a:r>
              <a:rPr lang="pt-BR" sz="2400" b="1" dirty="0" smtClean="0">
                <a:solidFill>
                  <a:schemeClr val="bg1"/>
                </a:solidFill>
              </a:rPr>
              <a:t>RECYCLER  VIEW DOS ITENS ACHADOS - </a:t>
            </a:r>
            <a:r>
              <a:rPr lang="pt-BR" sz="2400" b="1" dirty="0" err="1" smtClean="0">
                <a:solidFill>
                  <a:srgbClr val="FFC000"/>
                </a:solidFill>
              </a:rPr>
              <a:t>PostViewHolder</a:t>
            </a:r>
            <a:endParaRPr lang="pt-BR" sz="2400" b="1" dirty="0">
              <a:solidFill>
                <a:srgbClr val="FFC000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6114" y="1254685"/>
            <a:ext cx="5979886" cy="41857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altLang="pt-B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pt-BR" altLang="pt-B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PostDocumentosAchados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altLang="pt-B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altLang="pt-B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descricadodumento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altLang="pt-B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localachado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altLang="pt-B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email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altLang="pt-B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telefone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altLang="pt-B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usuariouid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altLang="pt-B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datahora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altLang="pt-B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imagemurl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altLang="pt-B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informacoes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altLang="pt-B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pt-BR" altLang="pt-BR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stars 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pt-BR" altLang="pt-B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altLang="pt-B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PostDocumentosAchados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altLang="pt-B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altLang="pt-B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kumimoji="0" lang="pt-BR" alt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5478012" y="1496366"/>
            <a:ext cx="652530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pt-BR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pt-BR" altLang="pt-BR" sz="14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Exclude</a:t>
            </a:r>
            <a:r>
              <a:rPr lang="pt-BR" altLang="pt-BR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altLang="pt-BR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altLang="pt-BR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pt-BR" altLang="pt-B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altLang="pt-B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pt-BR" altLang="pt-B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pt-BR" altLang="pt-BR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toMap</a:t>
            </a:r>
            <a:r>
              <a:rPr lang="pt-BR" altLang="pt-B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pt-BR" altLang="pt-B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altLang="pt-B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altLang="pt-BR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pt-BR" altLang="pt-B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altLang="pt-B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pt-BR" altLang="pt-B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pt-BR" altLang="pt-BR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pt-BR" altLang="pt-B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altLang="pt-BR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pt-BR" altLang="pt-BR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pt-BR" altLang="pt-B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lang="pt-BR" altLang="pt-B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altLang="pt-BR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result.put</a:t>
            </a:r>
            <a:r>
              <a:rPr lang="pt-BR" altLang="pt-B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"nome"</a:t>
            </a:r>
            <a:r>
              <a:rPr lang="pt-BR" altLang="pt-B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pt-BR" altLang="pt-B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pt-BR" altLang="pt-B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altLang="pt-BR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result.put</a:t>
            </a:r>
            <a:r>
              <a:rPr lang="pt-BR" altLang="pt-B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descricadodumento</a:t>
            </a:r>
            <a:r>
              <a:rPr lang="pt-BR" altLang="pt-BR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descricadodumento</a:t>
            </a:r>
            <a:r>
              <a:rPr lang="pt-BR" altLang="pt-B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pt-BR" altLang="pt-B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altLang="pt-BR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result.put</a:t>
            </a:r>
            <a:r>
              <a:rPr lang="pt-BR" altLang="pt-B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localachado</a:t>
            </a:r>
            <a:r>
              <a:rPr lang="pt-BR" altLang="pt-BR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localachado</a:t>
            </a:r>
            <a:r>
              <a:rPr lang="pt-BR" altLang="pt-B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pt-BR" altLang="pt-B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altLang="pt-BR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result.put</a:t>
            </a:r>
            <a:r>
              <a:rPr lang="pt-BR" altLang="pt-B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email</a:t>
            </a:r>
            <a:r>
              <a:rPr lang="pt-BR" altLang="pt-BR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email</a:t>
            </a:r>
            <a:r>
              <a:rPr lang="pt-BR" altLang="pt-B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pt-BR" altLang="pt-B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altLang="pt-BR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result.put</a:t>
            </a:r>
            <a:r>
              <a:rPr lang="pt-BR" altLang="pt-B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"telefone"</a:t>
            </a:r>
            <a:r>
              <a:rPr lang="pt-BR" altLang="pt-B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telefone</a:t>
            </a:r>
            <a:r>
              <a:rPr lang="pt-BR" altLang="pt-B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pt-BR" altLang="pt-B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altLang="pt-BR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result.put</a:t>
            </a:r>
            <a:r>
              <a:rPr lang="pt-BR" altLang="pt-B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usuariouid</a:t>
            </a:r>
            <a:r>
              <a:rPr lang="pt-BR" altLang="pt-BR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usuariouid</a:t>
            </a:r>
            <a:r>
              <a:rPr lang="pt-BR" altLang="pt-B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pt-BR" altLang="pt-B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altLang="pt-BR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result.put</a:t>
            </a:r>
            <a:r>
              <a:rPr lang="pt-BR" altLang="pt-B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datahora</a:t>
            </a:r>
            <a:r>
              <a:rPr lang="pt-BR" altLang="pt-BR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datahora</a:t>
            </a:r>
            <a:r>
              <a:rPr lang="pt-BR" altLang="pt-B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pt-BR" altLang="pt-B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altLang="pt-BR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result.put</a:t>
            </a:r>
            <a:r>
              <a:rPr lang="pt-BR" altLang="pt-B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imagemurl</a:t>
            </a:r>
            <a:r>
              <a:rPr lang="pt-BR" altLang="pt-BR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imagemurl</a:t>
            </a:r>
            <a:r>
              <a:rPr lang="pt-BR" altLang="pt-B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pt-BR" altLang="pt-B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altLang="pt-BR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result.put</a:t>
            </a:r>
            <a:r>
              <a:rPr lang="pt-BR" altLang="pt-B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informacoes</a:t>
            </a:r>
            <a:r>
              <a:rPr lang="pt-BR" altLang="pt-BR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informacoes</a:t>
            </a:r>
            <a:r>
              <a:rPr lang="pt-BR" altLang="pt-B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pt-BR" altLang="pt-B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altLang="pt-B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altLang="pt-BR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pt-BR" altLang="pt-B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pt-BR" altLang="pt-B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pt-BR" altLang="pt-B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altLang="pt-B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1400" dirty="0"/>
          </a:p>
        </p:txBody>
      </p:sp>
      <p:sp>
        <p:nvSpPr>
          <p:cNvPr id="4" name="Retângulo 3"/>
          <p:cNvSpPr/>
          <p:nvPr/>
        </p:nvSpPr>
        <p:spPr>
          <a:xfrm>
            <a:off x="6420409" y="5466684"/>
            <a:ext cx="4910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pt-BR" altLang="pt-B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pt-BR" dirty="0" smtClean="0">
                <a:solidFill>
                  <a:srgbClr val="222222"/>
                </a:solidFill>
                <a:latin typeface="arial" panose="020B0604020202020204" pitchFamily="34" charset="0"/>
              </a:rPr>
              <a:t>lista </a:t>
            </a:r>
            <a:r>
              <a:rPr lang="pt-BR" dirty="0">
                <a:solidFill>
                  <a:srgbClr val="222222"/>
                </a:solidFill>
                <a:latin typeface="arial" panose="020B0604020202020204" pitchFamily="34" charset="0"/>
              </a:rPr>
              <a:t>não ordenada de elementos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380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Espaço Reservado para Conteúdo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361"/>
            <a:ext cx="12192000" cy="1164336"/>
          </a:xfrm>
          <a:prstGeom prst="rect">
            <a:avLst/>
          </a:prstGeom>
        </p:spPr>
      </p:pic>
      <p:sp>
        <p:nvSpPr>
          <p:cNvPr id="14" name="Retângulo 13"/>
          <p:cNvSpPr/>
          <p:nvPr/>
        </p:nvSpPr>
        <p:spPr>
          <a:xfrm>
            <a:off x="1706006" y="-97607"/>
            <a:ext cx="754401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500" b="1" dirty="0" smtClean="0">
                <a:solidFill>
                  <a:schemeClr val="bg1"/>
                </a:solidFill>
              </a:rPr>
              <a:t>Interface e </a:t>
            </a:r>
            <a:r>
              <a:rPr lang="pt-BR" sz="3500" b="1" dirty="0" smtClean="0">
                <a:solidFill>
                  <a:schemeClr val="bg1"/>
                </a:solidFill>
              </a:rPr>
              <a:t>Layouts – Tela de Início</a:t>
            </a:r>
            <a:endParaRPr lang="pt-BR" sz="3500" b="1" dirty="0">
              <a:solidFill>
                <a:schemeClr val="bg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2966130" y="512170"/>
            <a:ext cx="83645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pt-BR" sz="2400" b="1" dirty="0">
                <a:solidFill>
                  <a:schemeClr val="bg1"/>
                </a:solidFill>
              </a:rPr>
              <a:t>CÓDIGO </a:t>
            </a:r>
            <a:r>
              <a:rPr lang="pt-BR" sz="2400" b="1" dirty="0" smtClean="0">
                <a:solidFill>
                  <a:schemeClr val="bg1"/>
                </a:solidFill>
              </a:rPr>
              <a:t>RECYCLER  VIEW DOS ITENS ACHADOS - </a:t>
            </a:r>
            <a:r>
              <a:rPr lang="pt-BR" sz="2400" b="1" dirty="0" err="1" smtClean="0">
                <a:solidFill>
                  <a:srgbClr val="FFC000"/>
                </a:solidFill>
              </a:rPr>
              <a:t>PostViewHolder</a:t>
            </a:r>
            <a:endParaRPr lang="pt-BR" sz="2400" b="1" dirty="0">
              <a:solidFill>
                <a:srgbClr val="FFC000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35569" y="1306799"/>
            <a:ext cx="7622600" cy="43396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Show </a:t>
            </a:r>
            <a:r>
              <a:rPr kumimoji="0" lang="pt-BR" altLang="pt-BR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progress</a:t>
            </a:r>
            <a:r>
              <a:rPr kumimoji="0" lang="pt-BR" altLang="pt-B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bar</a:t>
            </a:r>
            <a:br>
              <a:rPr kumimoji="0" lang="pt-BR" altLang="pt-B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viewHolder.</a:t>
            </a:r>
            <a:r>
              <a:rPr kumimoji="0" lang="pt-BR" altLang="pt-BR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progressBar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.setVisibility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View.</a:t>
            </a:r>
            <a:r>
              <a:rPr kumimoji="0" lang="pt-BR" altLang="pt-BR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VISIBLE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pt-BR" altLang="pt-BR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Hide</a:t>
            </a:r>
            <a:r>
              <a:rPr kumimoji="0" lang="pt-BR" altLang="pt-B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progress</a:t>
            </a:r>
            <a:r>
              <a:rPr kumimoji="0" lang="pt-BR" altLang="pt-B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bar </a:t>
            </a:r>
            <a:r>
              <a:rPr kumimoji="0" lang="pt-BR" altLang="pt-BR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pt-BR" altLang="pt-B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successful</a:t>
            </a:r>
            <a:r>
              <a:rPr kumimoji="0" lang="pt-BR" altLang="pt-B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kumimoji="0" lang="pt-BR" altLang="pt-B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altLang="pt-B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pt-BR" altLang="pt-BR" sz="1200" b="0" i="1" u="none" strike="noStrike" cap="none" normalizeH="0" baseline="0" dirty="0" smtClean="0">
              <a:ln>
                <a:noFill/>
              </a:ln>
              <a:solidFill>
                <a:srgbClr val="8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altLang="pt-B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Log.</a:t>
            </a:r>
            <a:r>
              <a:rPr kumimoji="0" lang="pt-BR" altLang="pt-BR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"Picasso"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model.</a:t>
            </a:r>
            <a:r>
              <a:rPr kumimoji="0" lang="pt-BR" altLang="pt-BR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imagemurl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model.</a:t>
            </a:r>
            <a:r>
              <a:rPr kumimoji="0" lang="pt-BR" altLang="pt-BR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imagemurl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.equals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"NENHUMA"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)){</a:t>
            </a:r>
            <a:b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viewHolder.</a:t>
            </a:r>
            <a:r>
              <a:rPr kumimoji="0" lang="pt-BR" altLang="pt-BR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frameLayout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.setVisibility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View.</a:t>
            </a:r>
            <a:r>
              <a:rPr kumimoji="0" lang="pt-BR" altLang="pt-BR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GONE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pt-BR" altLang="pt-B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Picasso.</a:t>
            </a:r>
            <a:r>
              <a:rPr kumimoji="0" lang="pt-BR" altLang="pt-BR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getActivity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getApplicationContext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()).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model.</a:t>
            </a:r>
            <a:r>
              <a:rPr kumimoji="0" lang="pt-BR" altLang="pt-BR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imagemurl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viewHolder.</a:t>
            </a:r>
            <a:r>
              <a:rPr kumimoji="0" lang="pt-BR" altLang="pt-BR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ivBasicImage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com.squareup.picasso.Callback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pt-BR" altLang="pt-B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onSuccess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pt-BR" altLang="pt-B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viewHolder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pt-BR" altLang="pt-BR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progressBar</a:t>
            </a: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kumimoji="0" lang="pt-BR" altLang="pt-B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viewHolder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pt-BR" altLang="pt-BR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progressBar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.setVisibility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View.</a:t>
            </a:r>
            <a:r>
              <a:rPr kumimoji="0" lang="pt-BR" altLang="pt-BR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GONE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}</a:t>
            </a:r>
            <a:b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}</a:t>
            </a:r>
            <a:b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pt-BR" altLang="pt-B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onError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}</a:t>
            </a:r>
            <a:b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});</a:t>
            </a:r>
            <a:b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t-BR" alt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9657" y="6257797"/>
            <a:ext cx="3514104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mRecycler</a:t>
            </a:r>
            <a:r>
              <a:rPr kumimoji="0" lang="pt-BR" altLang="pt-B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.setAdapter(</a:t>
            </a:r>
            <a:r>
              <a:rPr kumimoji="0" lang="pt-BR" altLang="pt-BR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mAdapter</a:t>
            </a:r>
            <a:r>
              <a:rPr kumimoji="0" lang="pt-BR" altLang="pt-B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pt-BR" altLang="pt-B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66" b="12421"/>
          <a:stretch/>
        </p:blipFill>
        <p:spPr>
          <a:xfrm>
            <a:off x="9402702" y="4074468"/>
            <a:ext cx="2532460" cy="262982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06" b="30141"/>
          <a:stretch/>
        </p:blipFill>
        <p:spPr>
          <a:xfrm>
            <a:off x="9369256" y="1306799"/>
            <a:ext cx="2565906" cy="2629887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46" b="36144"/>
          <a:stretch/>
        </p:blipFill>
        <p:spPr>
          <a:xfrm>
            <a:off x="5733762" y="4439807"/>
            <a:ext cx="3516256" cy="216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64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Espaço Reservado para Conteúdo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361"/>
            <a:ext cx="12192000" cy="1164336"/>
          </a:xfrm>
          <a:prstGeom prst="rect">
            <a:avLst/>
          </a:prstGeom>
        </p:spPr>
      </p:pic>
      <p:sp>
        <p:nvSpPr>
          <p:cNvPr id="14" name="Retângulo 13"/>
          <p:cNvSpPr/>
          <p:nvPr/>
        </p:nvSpPr>
        <p:spPr>
          <a:xfrm>
            <a:off x="1706006" y="18505"/>
            <a:ext cx="754401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500" b="1" dirty="0" smtClean="0">
                <a:solidFill>
                  <a:schemeClr val="bg1"/>
                </a:solidFill>
              </a:rPr>
              <a:t>Interface e </a:t>
            </a:r>
            <a:r>
              <a:rPr lang="pt-BR" sz="3500" b="1" dirty="0" smtClean="0">
                <a:solidFill>
                  <a:schemeClr val="bg1"/>
                </a:solidFill>
              </a:rPr>
              <a:t>Layouts – Tela de Início</a:t>
            </a:r>
            <a:endParaRPr lang="pt-BR" sz="3500" b="1" dirty="0">
              <a:solidFill>
                <a:schemeClr val="bg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3894750" y="512170"/>
            <a:ext cx="650735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pt-BR" sz="2400" b="1" dirty="0">
                <a:solidFill>
                  <a:schemeClr val="bg1"/>
                </a:solidFill>
              </a:rPr>
              <a:t>CÓDIGO </a:t>
            </a:r>
            <a:r>
              <a:rPr lang="pt-BR" sz="2400" b="1" dirty="0" smtClean="0">
                <a:solidFill>
                  <a:schemeClr val="bg1"/>
                </a:solidFill>
              </a:rPr>
              <a:t>RECYCLER  VIEW DOS ITENS </a:t>
            </a:r>
            <a:r>
              <a:rPr lang="pt-BR" sz="3000" b="1" dirty="0" smtClean="0">
                <a:solidFill>
                  <a:srgbClr val="FFFF00"/>
                </a:solidFill>
              </a:rPr>
              <a:t>PERDIDOS</a:t>
            </a:r>
            <a:endParaRPr lang="pt-BR" sz="3000" b="1" dirty="0">
              <a:solidFill>
                <a:srgbClr val="FFFF00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" y="1588699"/>
            <a:ext cx="11582400" cy="320087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 </a:t>
            </a:r>
            <a:r>
              <a:rPr kumimoji="0" lang="pt-BR" alt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postsQuery</a:t>
            </a: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t-BR" altLang="pt-BR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databaseReference</a:t>
            </a:r>
            <a:r>
              <a:rPr kumimoji="0" lang="pt-BR" alt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.child</a:t>
            </a: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altLang="pt-BR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DocumentosPerdidos</a:t>
            </a:r>
            <a:r>
              <a:rPr kumimoji="0" lang="pt-BR" altLang="pt-BR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mAdapter</a:t>
            </a:r>
            <a:r>
              <a:rPr kumimoji="0" lang="pt-BR" altLang="pt-BR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pt-BR" altLang="pt-B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pt-BR" alt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FirebaseRecyclerAdapter</a:t>
            </a: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b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alt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PostDocumentosAchados</a:t>
            </a: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alt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PostViewHolderDocumentoAchados</a:t>
            </a: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  <a:b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alt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PostDocumentosAchados.</a:t>
            </a:r>
            <a:r>
              <a:rPr kumimoji="0" lang="pt-BR" altLang="pt-B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alt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R.layout.</a:t>
            </a:r>
            <a:r>
              <a:rPr kumimoji="0" lang="pt-BR" altLang="pt-B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item_recycler</a:t>
            </a: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alt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PostViewHolderDocumentoAchados.</a:t>
            </a:r>
            <a:r>
              <a:rPr kumimoji="0" lang="pt-BR" altLang="pt-B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alt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postsQuery</a:t>
            </a: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0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[...]</a:t>
            </a:r>
            <a:endParaRPr kumimoji="0" lang="pt-BR" altLang="pt-BR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34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ço Reservado para Conteúdo 10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875379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78185" y="113441"/>
            <a:ext cx="6141586" cy="824248"/>
          </a:xfrm>
        </p:spPr>
        <p:txBody>
          <a:bodyPr>
            <a:normAutofit/>
          </a:bodyPr>
          <a:lstStyle/>
          <a:p>
            <a:r>
              <a:rPr lang="pt-BR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Referências Bibliográficas</a:t>
            </a:r>
            <a:endParaRPr lang="pt-BR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Espaço Reservado para Conteúdo 6"/>
          <p:cNvSpPr txBox="1">
            <a:spLocks/>
          </p:cNvSpPr>
          <p:nvPr/>
        </p:nvSpPr>
        <p:spPr>
          <a:xfrm>
            <a:off x="1291772" y="1525472"/>
            <a:ext cx="10516312" cy="53325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b="1" dirty="0" err="1" smtClean="0"/>
              <a:t>Docs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Firebase</a:t>
            </a:r>
            <a:r>
              <a:rPr lang="pt-BR" sz="2400" b="1" dirty="0" smtClean="0"/>
              <a:t> Google</a:t>
            </a:r>
            <a:r>
              <a:rPr lang="pt-BR" sz="2400" dirty="0" smtClean="0"/>
              <a:t>. </a:t>
            </a:r>
            <a:r>
              <a:rPr lang="pt-BR" sz="2400" dirty="0"/>
              <a:t>Disponível em </a:t>
            </a:r>
            <a:r>
              <a:rPr lang="pt-BR" sz="2400" dirty="0" smtClean="0"/>
              <a:t>&lt;https</a:t>
            </a:r>
            <a:r>
              <a:rPr lang="pt-BR" sz="2400" dirty="0"/>
              <a:t>://firebase.google.com/docs</a:t>
            </a:r>
            <a:r>
              <a:rPr lang="pt-BR" sz="2400" dirty="0" smtClean="0"/>
              <a:t>/&gt; .Acesso em 21 de Agosto de 2016.</a:t>
            </a:r>
            <a:endParaRPr lang="pt-BR" sz="2400" b="1" dirty="0" smtClean="0"/>
          </a:p>
          <a:p>
            <a:r>
              <a:rPr lang="pt-BR" sz="2400" b="1" dirty="0" smtClean="0"/>
              <a:t>Adicionar </a:t>
            </a:r>
            <a:r>
              <a:rPr lang="pt-BR" sz="2400" b="1" dirty="0"/>
              <a:t>o </a:t>
            </a:r>
            <a:r>
              <a:rPr lang="pt-BR" sz="2400" b="1" dirty="0" err="1"/>
              <a:t>Firebase</a:t>
            </a:r>
            <a:r>
              <a:rPr lang="pt-BR" sz="2400" b="1" dirty="0"/>
              <a:t> ao projeto Android. </a:t>
            </a:r>
            <a:r>
              <a:rPr lang="pt-BR" sz="2400" dirty="0"/>
              <a:t>Disponível em &lt;https://firebase.google.com/docs/android/setup&gt;. Acessado em 21 de Agosto de </a:t>
            </a:r>
            <a:r>
              <a:rPr lang="pt-BR" sz="2400" dirty="0" smtClean="0"/>
              <a:t>2016.</a:t>
            </a:r>
            <a:endParaRPr lang="pt-BR" sz="2400" dirty="0"/>
          </a:p>
          <a:p>
            <a:r>
              <a:rPr lang="pt-BR" sz="2400" b="1" dirty="0"/>
              <a:t>Set </a:t>
            </a:r>
            <a:r>
              <a:rPr lang="pt-BR" sz="2400" b="1" dirty="0" err="1"/>
              <a:t>up</a:t>
            </a:r>
            <a:r>
              <a:rPr lang="pt-BR" sz="2400" b="1" dirty="0"/>
              <a:t> </a:t>
            </a:r>
            <a:r>
              <a:rPr lang="pt-BR" sz="2400" b="1" dirty="0" err="1"/>
              <a:t>Firebase</a:t>
            </a:r>
            <a:r>
              <a:rPr lang="pt-BR" sz="2400" b="1" dirty="0"/>
              <a:t> </a:t>
            </a:r>
            <a:r>
              <a:rPr lang="pt-BR" sz="2400" b="1" dirty="0" err="1"/>
              <a:t>Realtime</a:t>
            </a:r>
            <a:r>
              <a:rPr lang="pt-BR" sz="2400" b="1" dirty="0"/>
              <a:t> </a:t>
            </a:r>
            <a:r>
              <a:rPr lang="pt-BR" sz="2400" b="1" dirty="0" err="1"/>
              <a:t>Database</a:t>
            </a:r>
            <a:r>
              <a:rPr lang="pt-BR" sz="2400" b="1" dirty="0"/>
              <a:t> for </a:t>
            </a:r>
            <a:r>
              <a:rPr lang="pt-BR" sz="2400" b="1" dirty="0" smtClean="0"/>
              <a:t>Android</a:t>
            </a:r>
            <a:r>
              <a:rPr lang="pt-BR" sz="2400" dirty="0" smtClean="0"/>
              <a:t>. </a:t>
            </a:r>
            <a:r>
              <a:rPr lang="pt-BR" sz="2400" dirty="0"/>
              <a:t>Disponível em </a:t>
            </a:r>
            <a:r>
              <a:rPr lang="pt-BR" sz="2400" dirty="0" smtClean="0"/>
              <a:t>&lt;https</a:t>
            </a:r>
            <a:r>
              <a:rPr lang="pt-BR" sz="2400" dirty="0"/>
              <a:t>://firebase.google.com/docs/database/android/start</a:t>
            </a:r>
            <a:r>
              <a:rPr lang="pt-BR" sz="2400" dirty="0" smtClean="0"/>
              <a:t>/&gt; . Acessado em 21 de Agosto de 2016.</a:t>
            </a:r>
            <a:endParaRPr lang="pt-BR" sz="2400" dirty="0"/>
          </a:p>
          <a:p>
            <a:r>
              <a:rPr lang="pt-BR" sz="2400" b="1" dirty="0"/>
              <a:t>Adicione o </a:t>
            </a:r>
            <a:r>
              <a:rPr lang="pt-BR" sz="2400" b="1" dirty="0" err="1"/>
              <a:t>Firebase</a:t>
            </a:r>
            <a:r>
              <a:rPr lang="pt-BR" sz="2400" b="1" dirty="0"/>
              <a:t> </a:t>
            </a:r>
            <a:r>
              <a:rPr lang="pt-BR" sz="2400" b="1" dirty="0" err="1"/>
              <a:t>Storage</a:t>
            </a:r>
            <a:r>
              <a:rPr lang="pt-BR" sz="2400" b="1" dirty="0"/>
              <a:t> ao </a:t>
            </a:r>
            <a:r>
              <a:rPr lang="pt-BR" sz="2400" b="1" dirty="0" smtClean="0"/>
              <a:t>aplicativo</a:t>
            </a:r>
            <a:r>
              <a:rPr lang="pt-BR" sz="2400" dirty="0" smtClean="0"/>
              <a:t>. Disponível </a:t>
            </a:r>
            <a:r>
              <a:rPr lang="pt-BR" sz="2400" dirty="0"/>
              <a:t>em </a:t>
            </a:r>
            <a:r>
              <a:rPr lang="pt-BR" sz="2400" dirty="0" smtClean="0"/>
              <a:t>&lt;https</a:t>
            </a:r>
            <a:r>
              <a:rPr lang="pt-BR" sz="2400" dirty="0"/>
              <a:t>://</a:t>
            </a:r>
            <a:r>
              <a:rPr lang="pt-BR" sz="2400" dirty="0" smtClean="0"/>
              <a:t>firebase.google.com/docs/storage/android/start&gt;. Acessado em 21 de Agosto de 2016.</a:t>
            </a:r>
          </a:p>
          <a:p>
            <a:r>
              <a:rPr lang="pt-BR" sz="2400" b="1" dirty="0"/>
              <a:t>Enviar uma notificação para um segmento de </a:t>
            </a:r>
            <a:r>
              <a:rPr lang="pt-BR" sz="2400" b="1" dirty="0" smtClean="0"/>
              <a:t>usuários</a:t>
            </a:r>
            <a:r>
              <a:rPr lang="pt-BR" sz="2400" dirty="0" smtClean="0"/>
              <a:t>. </a:t>
            </a:r>
            <a:r>
              <a:rPr lang="pt-BR" sz="2400" dirty="0"/>
              <a:t>Disponível em </a:t>
            </a:r>
            <a:r>
              <a:rPr lang="pt-BR" sz="2400" dirty="0" smtClean="0"/>
              <a:t>&lt;https</a:t>
            </a:r>
            <a:r>
              <a:rPr lang="pt-BR" sz="2400" dirty="0"/>
              <a:t>://</a:t>
            </a:r>
            <a:r>
              <a:rPr lang="pt-BR" sz="2400" dirty="0" smtClean="0"/>
              <a:t>firebase.google.com/docs/notifications/android/console-audience&gt;.Acessado em 21 de Agosto de 2016.</a:t>
            </a:r>
          </a:p>
          <a:p>
            <a:r>
              <a:rPr lang="pt-BR" sz="2400" b="1" dirty="0" smtClean="0"/>
              <a:t>Bibliotecas </a:t>
            </a:r>
            <a:r>
              <a:rPr lang="pt-BR" sz="2400" b="1" dirty="0" err="1" smtClean="0"/>
              <a:t>Firebase</a:t>
            </a:r>
            <a:r>
              <a:rPr lang="pt-BR" sz="2400" dirty="0" smtClean="0"/>
              <a:t>. Disponível </a:t>
            </a:r>
            <a:r>
              <a:rPr lang="pt-BR" sz="2400" dirty="0"/>
              <a:t>em </a:t>
            </a:r>
            <a:r>
              <a:rPr lang="pt-BR" sz="2400" dirty="0" smtClean="0"/>
              <a:t>&lt;https</a:t>
            </a:r>
            <a:r>
              <a:rPr lang="pt-BR" sz="2400" dirty="0"/>
              <a:t>://firebase.google.com/docs/libraries</a:t>
            </a:r>
            <a:r>
              <a:rPr lang="pt-BR" sz="2400" dirty="0" smtClean="0"/>
              <a:t>/&gt; .Acessado em 21 de Agosto de 2016.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46430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ço Reservado para Conteúdo 10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875379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78185" y="113441"/>
            <a:ext cx="6141586" cy="824248"/>
          </a:xfrm>
        </p:spPr>
        <p:txBody>
          <a:bodyPr>
            <a:normAutofit/>
          </a:bodyPr>
          <a:lstStyle/>
          <a:p>
            <a:r>
              <a:rPr lang="pt-BR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Referências Bibliográficas</a:t>
            </a:r>
            <a:endParaRPr lang="pt-BR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Espaço Reservado para Conteúdo 6"/>
          <p:cNvSpPr txBox="1">
            <a:spLocks/>
          </p:cNvSpPr>
          <p:nvPr/>
        </p:nvSpPr>
        <p:spPr>
          <a:xfrm>
            <a:off x="1291772" y="1525472"/>
            <a:ext cx="10516312" cy="5332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b="1" dirty="0"/>
              <a:t>Android: </a:t>
            </a:r>
            <a:r>
              <a:rPr lang="pt-BR" sz="2400" b="1" dirty="0" err="1"/>
              <a:t>Offine</a:t>
            </a:r>
            <a:r>
              <a:rPr lang="pt-BR" sz="2400" b="1" dirty="0"/>
              <a:t> </a:t>
            </a:r>
            <a:r>
              <a:rPr lang="pt-BR" sz="2400" b="1" dirty="0" err="1"/>
              <a:t>image</a:t>
            </a:r>
            <a:r>
              <a:rPr lang="pt-BR" sz="2400" b="1" dirty="0"/>
              <a:t> </a:t>
            </a:r>
            <a:r>
              <a:rPr lang="pt-BR" sz="2400" b="1" dirty="0" err="1"/>
              <a:t>caching</a:t>
            </a:r>
            <a:r>
              <a:rPr lang="pt-BR" sz="2400" b="1" dirty="0"/>
              <a:t> </a:t>
            </a:r>
            <a:r>
              <a:rPr lang="pt-BR" sz="2400" b="1" dirty="0" err="1"/>
              <a:t>with</a:t>
            </a:r>
            <a:r>
              <a:rPr lang="pt-BR" sz="2400" b="1" dirty="0"/>
              <a:t> Picasso</a:t>
            </a:r>
            <a:r>
              <a:rPr lang="pt-BR" sz="2400" dirty="0" smtClean="0"/>
              <a:t>. </a:t>
            </a:r>
            <a:r>
              <a:rPr lang="pt-BR" sz="2400" dirty="0"/>
              <a:t>Disponível em </a:t>
            </a:r>
            <a:r>
              <a:rPr lang="pt-BR" sz="2400" dirty="0" smtClean="0"/>
              <a:t>&lt;</a:t>
            </a:r>
            <a:r>
              <a:rPr lang="pt-BR" sz="2400" u="sng" dirty="0">
                <a:hlinkClick r:id="rId3"/>
              </a:rPr>
              <a:t>https://newfivefour.com/android-image-caching-picasso.html</a:t>
            </a:r>
            <a:r>
              <a:rPr lang="pt-BR" sz="2400" dirty="0" smtClean="0"/>
              <a:t>&gt; </a:t>
            </a:r>
            <a:r>
              <a:rPr lang="pt-BR" sz="2400" dirty="0" smtClean="0"/>
              <a:t>.Acesso em 21 de Agosto de 2016.</a:t>
            </a:r>
            <a:endParaRPr lang="pt-BR" sz="2400" b="1" dirty="0" smtClean="0"/>
          </a:p>
          <a:p>
            <a:r>
              <a:rPr lang="pt-BR" sz="2400" b="1" dirty="0"/>
              <a:t>Picasso — </a:t>
            </a:r>
            <a:r>
              <a:rPr lang="pt-BR" sz="2400" b="1" dirty="0" err="1"/>
              <a:t>Influencing</a:t>
            </a:r>
            <a:r>
              <a:rPr lang="pt-BR" sz="2400" b="1" dirty="0"/>
              <a:t> </a:t>
            </a:r>
            <a:r>
              <a:rPr lang="pt-BR" sz="2400" b="1" dirty="0" err="1"/>
              <a:t>Image</a:t>
            </a:r>
            <a:r>
              <a:rPr lang="pt-BR" sz="2400" b="1" dirty="0"/>
              <a:t> </a:t>
            </a:r>
            <a:r>
              <a:rPr lang="pt-BR" sz="2400" b="1" dirty="0" err="1" smtClean="0"/>
              <a:t>Caching</a:t>
            </a:r>
            <a:r>
              <a:rPr lang="pt-BR" sz="2400" b="1" dirty="0" smtClean="0"/>
              <a:t>. </a:t>
            </a:r>
            <a:r>
              <a:rPr lang="pt-BR" sz="2400" dirty="0"/>
              <a:t>Disponível em </a:t>
            </a:r>
            <a:r>
              <a:rPr lang="pt-BR" sz="2400" dirty="0" smtClean="0"/>
              <a:t>&lt;</a:t>
            </a:r>
            <a:r>
              <a:rPr lang="pt-BR" sz="2400" u="sng" dirty="0">
                <a:hlinkClick r:id="rId4"/>
              </a:rPr>
              <a:t>https://futurestud.io/blog/picasso-influencing-image-caching</a:t>
            </a:r>
            <a:r>
              <a:rPr lang="pt-BR" sz="2400" dirty="0" smtClean="0"/>
              <a:t>&gt;. </a:t>
            </a:r>
            <a:r>
              <a:rPr lang="pt-BR" sz="2400" dirty="0"/>
              <a:t>Acessado em 21 de Agosto de </a:t>
            </a:r>
            <a:r>
              <a:rPr lang="pt-BR" sz="2400" dirty="0" smtClean="0"/>
              <a:t>2016.</a:t>
            </a:r>
            <a:endParaRPr lang="pt-BR" sz="2400" dirty="0"/>
          </a:p>
          <a:p>
            <a:r>
              <a:rPr lang="pt-BR" sz="2400" b="1" dirty="0" err="1"/>
              <a:t>Load</a:t>
            </a:r>
            <a:r>
              <a:rPr lang="pt-BR" sz="2400" b="1" dirty="0"/>
              <a:t> </a:t>
            </a:r>
            <a:r>
              <a:rPr lang="pt-BR" sz="2400" b="1" dirty="0" err="1"/>
              <a:t>images</a:t>
            </a:r>
            <a:r>
              <a:rPr lang="pt-BR" sz="2400" b="1" dirty="0"/>
              <a:t> </a:t>
            </a:r>
            <a:r>
              <a:rPr lang="pt-BR" sz="2400" b="1" dirty="0" err="1"/>
              <a:t>from</a:t>
            </a:r>
            <a:r>
              <a:rPr lang="pt-BR" sz="2400" b="1" dirty="0"/>
              <a:t> disk cache </a:t>
            </a:r>
            <a:r>
              <a:rPr lang="pt-BR" sz="2400" b="1" dirty="0" err="1"/>
              <a:t>with</a:t>
            </a:r>
            <a:r>
              <a:rPr lang="pt-BR" sz="2400" b="1" dirty="0"/>
              <a:t> Picasso </a:t>
            </a:r>
            <a:r>
              <a:rPr lang="pt-BR" sz="2400" b="1" dirty="0" err="1"/>
              <a:t>if</a:t>
            </a:r>
            <a:r>
              <a:rPr lang="pt-BR" sz="2400" b="1" dirty="0"/>
              <a:t> </a:t>
            </a:r>
            <a:r>
              <a:rPr lang="pt-BR" sz="2400" b="1" dirty="0" smtClean="0"/>
              <a:t>offline</a:t>
            </a:r>
            <a:r>
              <a:rPr lang="pt-BR" sz="2400" dirty="0" smtClean="0"/>
              <a:t>. </a:t>
            </a:r>
            <a:r>
              <a:rPr lang="pt-BR" sz="2400" dirty="0"/>
              <a:t>Disponível em </a:t>
            </a:r>
            <a:r>
              <a:rPr lang="pt-BR" sz="2400" dirty="0" smtClean="0"/>
              <a:t>&lt;</a:t>
            </a:r>
            <a:r>
              <a:rPr lang="pt-BR" sz="2400" u="sng" dirty="0">
                <a:hlinkClick r:id="rId5"/>
              </a:rPr>
              <a:t>http://www.unknownerror.org/opensource/square/picasso/q/stackoverflow/23391523/load-images-from-disk-cache-with-picasso-if-offline</a:t>
            </a:r>
            <a:r>
              <a:rPr lang="pt-BR" sz="2400" dirty="0" smtClean="0"/>
              <a:t>&gt; </a:t>
            </a:r>
            <a:r>
              <a:rPr lang="pt-BR" sz="2400" dirty="0" smtClean="0"/>
              <a:t>. Acessado em 21 de Agosto de 2016.</a:t>
            </a:r>
            <a:endParaRPr lang="pt-BR" sz="2400" dirty="0"/>
          </a:p>
          <a:p>
            <a:r>
              <a:rPr lang="pt-BR" sz="2400" u="sng" dirty="0"/>
              <a:t>Android </a:t>
            </a:r>
            <a:r>
              <a:rPr lang="pt-BR" sz="2400" u="sng" dirty="0" err="1"/>
              <a:t>image</a:t>
            </a:r>
            <a:r>
              <a:rPr lang="pt-BR" sz="2400" u="sng" dirty="0"/>
              <a:t> </a:t>
            </a:r>
            <a:r>
              <a:rPr lang="pt-BR" sz="2400" u="sng" dirty="0" err="1"/>
              <a:t>loading</a:t>
            </a:r>
            <a:r>
              <a:rPr lang="pt-BR" sz="2400" u="sng" dirty="0"/>
              <a:t> – Picasso!</a:t>
            </a:r>
            <a:r>
              <a:rPr lang="pt-BR" sz="2400" dirty="0" smtClean="0"/>
              <a:t>. </a:t>
            </a:r>
            <a:r>
              <a:rPr lang="pt-BR" sz="2400" dirty="0" smtClean="0"/>
              <a:t>Disponível </a:t>
            </a:r>
            <a:r>
              <a:rPr lang="pt-BR" sz="2400" dirty="0"/>
              <a:t>em </a:t>
            </a:r>
            <a:r>
              <a:rPr lang="pt-BR" sz="2400" dirty="0" smtClean="0"/>
              <a:t>&lt;</a:t>
            </a:r>
            <a:r>
              <a:rPr lang="pt-BR" sz="2400" u="sng" dirty="0">
                <a:hlinkClick r:id="rId6"/>
              </a:rPr>
              <a:t>http://zeroturnaround.com/rebellabs/picking-my-next-android-image-loading-library-picasso/</a:t>
            </a:r>
            <a:r>
              <a:rPr lang="pt-BR" sz="2400" dirty="0" smtClean="0"/>
              <a:t>&gt;. </a:t>
            </a:r>
            <a:r>
              <a:rPr lang="pt-BR" sz="2400" dirty="0" smtClean="0"/>
              <a:t>Acessado em 21 de Agosto de 2016</a:t>
            </a:r>
            <a:r>
              <a:rPr lang="pt-BR" sz="2400" dirty="0" smtClean="0"/>
              <a:t>.</a:t>
            </a: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24935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ço Reservado para Conteúdo 10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875379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78300" y="113441"/>
            <a:ext cx="8071986" cy="824248"/>
          </a:xfrm>
        </p:spPr>
        <p:txBody>
          <a:bodyPr>
            <a:normAutofit/>
          </a:bodyPr>
          <a:lstStyle/>
          <a:p>
            <a:r>
              <a:rPr lang="pt-BR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Referências </a:t>
            </a:r>
            <a:r>
              <a:rPr lang="pt-BR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Bibliográficas – Vídeos </a:t>
            </a:r>
            <a:endParaRPr lang="pt-BR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Espaço Reservado para Conteúdo 6"/>
          <p:cNvSpPr txBox="1">
            <a:spLocks/>
          </p:cNvSpPr>
          <p:nvPr/>
        </p:nvSpPr>
        <p:spPr>
          <a:xfrm>
            <a:off x="1447444" y="1343101"/>
            <a:ext cx="10516312" cy="26047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b="1" dirty="0"/>
              <a:t>Persistência </a:t>
            </a:r>
            <a:r>
              <a:rPr lang="pt-BR" sz="2400" b="1" dirty="0" err="1"/>
              <a:t>Realm</a:t>
            </a:r>
            <a:r>
              <a:rPr lang="pt-BR" sz="2400" b="1" dirty="0"/>
              <a:t> no Android </a:t>
            </a:r>
            <a:r>
              <a:rPr lang="pt-BR" sz="2400" b="1" dirty="0" smtClean="0"/>
              <a:t>. Disponível em </a:t>
            </a:r>
            <a:r>
              <a:rPr lang="pt-BR" sz="2400" b="1" dirty="0" smtClean="0">
                <a:hlinkClick r:id="rId3"/>
              </a:rPr>
              <a:t>https</a:t>
            </a:r>
            <a:r>
              <a:rPr lang="pt-BR" sz="2400" b="1" dirty="0">
                <a:hlinkClick r:id="rId3"/>
              </a:rPr>
              <a:t>://</a:t>
            </a:r>
            <a:r>
              <a:rPr lang="pt-BR" sz="2400" b="1" dirty="0" smtClean="0">
                <a:hlinkClick r:id="rId3"/>
              </a:rPr>
              <a:t>www.youtube.com/playlist?list=PLBA57K2L2RIJz9eAlODBynIfWQgckZaXc</a:t>
            </a:r>
            <a:r>
              <a:rPr lang="pt-BR" sz="2400" b="1" dirty="0" smtClean="0"/>
              <a:t>. Acessado 25 de Agosto de 2016</a:t>
            </a:r>
          </a:p>
          <a:p>
            <a:endParaRPr lang="pt-BR" sz="2400" b="1" dirty="0"/>
          </a:p>
          <a:p>
            <a:r>
              <a:rPr lang="pt-BR" sz="2400" b="1" dirty="0"/>
              <a:t>Persistência Com </a:t>
            </a:r>
            <a:r>
              <a:rPr lang="pt-BR" sz="2400" b="1" dirty="0" err="1"/>
              <a:t>Firebase</a:t>
            </a:r>
            <a:r>
              <a:rPr lang="pt-BR" sz="2400" b="1" dirty="0"/>
              <a:t> </a:t>
            </a:r>
            <a:r>
              <a:rPr lang="pt-BR" sz="2400" b="1" dirty="0" smtClean="0"/>
              <a:t>Android. </a:t>
            </a:r>
            <a:r>
              <a:rPr lang="pt-BR" sz="2400" b="1" dirty="0"/>
              <a:t>Disponível em </a:t>
            </a:r>
            <a:r>
              <a:rPr lang="pt-BR" sz="2400" b="1" dirty="0">
                <a:hlinkClick r:id="rId4"/>
              </a:rPr>
              <a:t>https://</a:t>
            </a:r>
            <a:r>
              <a:rPr lang="pt-BR" sz="2400" b="1" dirty="0" smtClean="0">
                <a:hlinkClick r:id="rId4"/>
              </a:rPr>
              <a:t>www.youtube.com/playlist?list=PLBA57K2L2RIJICFUSbL0SPhiYTFDYDQo7</a:t>
            </a:r>
            <a:r>
              <a:rPr lang="pt-BR" sz="2400" b="1" dirty="0" smtClean="0"/>
              <a:t>. </a:t>
            </a:r>
            <a:r>
              <a:rPr lang="pt-BR" sz="2400" b="1" dirty="0"/>
              <a:t>Acessado 25 de Agosto de 2016</a:t>
            </a:r>
            <a:endParaRPr lang="pt-BR" sz="2400" dirty="0"/>
          </a:p>
          <a:p>
            <a:endParaRPr lang="pt-BR" sz="2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036" y="3814137"/>
            <a:ext cx="7057927" cy="295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7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ço Reservado para Conteúdo 10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875379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78300" y="113441"/>
            <a:ext cx="8071986" cy="824248"/>
          </a:xfrm>
        </p:spPr>
        <p:txBody>
          <a:bodyPr>
            <a:normAutofit/>
          </a:bodyPr>
          <a:lstStyle/>
          <a:p>
            <a:r>
              <a:rPr lang="pt-BR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Referências </a:t>
            </a:r>
            <a:r>
              <a:rPr lang="pt-BR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Bibliográficas – Vídeos </a:t>
            </a:r>
            <a:endParaRPr lang="pt-BR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Espaço Reservado para Conteúdo 6"/>
          <p:cNvSpPr txBox="1">
            <a:spLocks/>
          </p:cNvSpPr>
          <p:nvPr/>
        </p:nvSpPr>
        <p:spPr>
          <a:xfrm>
            <a:off x="1447444" y="1343101"/>
            <a:ext cx="10516312" cy="100112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b="1" dirty="0"/>
              <a:t>Android </a:t>
            </a:r>
            <a:r>
              <a:rPr lang="pt-BR" sz="2400" b="1" dirty="0" err="1"/>
              <a:t>Updated</a:t>
            </a:r>
            <a:r>
              <a:rPr lang="pt-BR" sz="2400" b="1" dirty="0"/>
              <a:t> </a:t>
            </a:r>
            <a:r>
              <a:rPr lang="pt-BR" sz="2400" b="1" dirty="0" err="1"/>
              <a:t>Firebase</a:t>
            </a:r>
            <a:r>
              <a:rPr lang="pt-BR" sz="2400" b="1" dirty="0"/>
              <a:t> </a:t>
            </a:r>
            <a:r>
              <a:rPr lang="pt-BR" sz="2400" b="1" dirty="0" smtClean="0"/>
              <a:t>. Disponível </a:t>
            </a:r>
            <a:r>
              <a:rPr lang="pt-BR" sz="2400" b="1" dirty="0"/>
              <a:t>em </a:t>
            </a:r>
            <a:r>
              <a:rPr lang="pt-BR" sz="2400" b="1" dirty="0">
                <a:hlinkClick r:id="rId3"/>
              </a:rPr>
              <a:t>https://</a:t>
            </a:r>
            <a:r>
              <a:rPr lang="pt-BR" sz="2400" b="1" dirty="0" smtClean="0">
                <a:hlinkClick r:id="rId3"/>
              </a:rPr>
              <a:t>www.youtube.com/playlist?list=PLfBjz1j1UV9m3MofrgMivwaGjRjfhMQfL</a:t>
            </a:r>
            <a:r>
              <a:rPr lang="pt-BR" sz="2400" b="1" dirty="0" smtClean="0"/>
              <a:t> . Acessado 25 de Agosto de 2016</a:t>
            </a:r>
            <a:endParaRPr lang="pt-BR" sz="2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017" y="2344224"/>
            <a:ext cx="9002842" cy="425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90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ço Reservado para Conteúdo 10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875379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78185" y="113441"/>
            <a:ext cx="6141586" cy="824248"/>
          </a:xfrm>
        </p:spPr>
        <p:txBody>
          <a:bodyPr>
            <a:normAutofit/>
          </a:bodyPr>
          <a:lstStyle/>
          <a:p>
            <a:r>
              <a:rPr lang="pt-BR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Referências Bibliográficas</a:t>
            </a:r>
            <a:endParaRPr lang="pt-BR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Espaço Reservado para Conteúdo 6"/>
          <p:cNvSpPr txBox="1">
            <a:spLocks/>
          </p:cNvSpPr>
          <p:nvPr/>
        </p:nvSpPr>
        <p:spPr>
          <a:xfrm>
            <a:off x="837844" y="1988820"/>
            <a:ext cx="10516312" cy="3946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b="1" dirty="0" err="1"/>
              <a:t>Retrieving</a:t>
            </a:r>
            <a:r>
              <a:rPr lang="pt-BR" sz="2400" b="1" dirty="0"/>
              <a:t> Data</a:t>
            </a:r>
            <a:r>
              <a:rPr lang="pt-BR" sz="2400" dirty="0" smtClean="0"/>
              <a:t>. </a:t>
            </a:r>
            <a:r>
              <a:rPr lang="pt-BR" sz="2400" dirty="0"/>
              <a:t>Disponível em </a:t>
            </a:r>
            <a:r>
              <a:rPr lang="pt-BR" sz="2400" dirty="0" smtClean="0"/>
              <a:t>&lt;</a:t>
            </a:r>
            <a:r>
              <a:rPr lang="pt-BR" sz="2400" u="sng" dirty="0">
                <a:hlinkClick r:id="rId3"/>
              </a:rPr>
              <a:t>https://www.firebase.com/docs/android/guide/retrieving-data.html</a:t>
            </a:r>
            <a:r>
              <a:rPr lang="pt-BR" sz="2400" dirty="0" smtClean="0"/>
              <a:t>&gt; </a:t>
            </a:r>
            <a:r>
              <a:rPr lang="pt-BR" sz="2400" dirty="0" smtClean="0"/>
              <a:t>.Acesso em 21 de Agosto de 2016.</a:t>
            </a:r>
            <a:endParaRPr lang="pt-BR" sz="2400" b="1" dirty="0" smtClean="0"/>
          </a:p>
          <a:p>
            <a:r>
              <a:rPr lang="pt-BR" sz="2400" b="1" dirty="0" err="1"/>
              <a:t>How</a:t>
            </a:r>
            <a:r>
              <a:rPr lang="pt-BR" sz="2400" b="1" dirty="0"/>
              <a:t> </a:t>
            </a:r>
            <a:r>
              <a:rPr lang="pt-BR" sz="2400" b="1" dirty="0" err="1"/>
              <a:t>to</a:t>
            </a:r>
            <a:r>
              <a:rPr lang="pt-BR" sz="2400" b="1" dirty="0"/>
              <a:t> </a:t>
            </a:r>
            <a:r>
              <a:rPr lang="pt-BR" sz="2400" b="1" dirty="0" err="1"/>
              <a:t>search</a:t>
            </a:r>
            <a:r>
              <a:rPr lang="pt-BR" sz="2400" b="1" dirty="0"/>
              <a:t> for a </a:t>
            </a:r>
            <a:r>
              <a:rPr lang="pt-BR" sz="2400" b="1" dirty="0" err="1"/>
              <a:t>value</a:t>
            </a:r>
            <a:r>
              <a:rPr lang="pt-BR" sz="2400" b="1" dirty="0"/>
              <a:t> in </a:t>
            </a:r>
            <a:r>
              <a:rPr lang="pt-BR" sz="2400" b="1" dirty="0" err="1"/>
              <a:t>firebase</a:t>
            </a:r>
            <a:r>
              <a:rPr lang="pt-BR" sz="2400" b="1" dirty="0"/>
              <a:t> Android</a:t>
            </a:r>
            <a:r>
              <a:rPr lang="pt-BR" sz="2400" b="1" dirty="0" smtClean="0"/>
              <a:t>. </a:t>
            </a:r>
            <a:r>
              <a:rPr lang="pt-BR" sz="2400" dirty="0"/>
              <a:t>Disponível em </a:t>
            </a:r>
            <a:r>
              <a:rPr lang="pt-BR" sz="2400" dirty="0" smtClean="0"/>
              <a:t>&lt;</a:t>
            </a:r>
            <a:r>
              <a:rPr lang="pt-BR" sz="2400" u="sng" dirty="0">
                <a:hlinkClick r:id="rId4"/>
              </a:rPr>
              <a:t>http://stackoverflow.com/questions/34537369/how-to-search-for-a-value-in-firebase-android</a:t>
            </a:r>
            <a:r>
              <a:rPr lang="pt-BR" sz="2400" dirty="0" smtClean="0"/>
              <a:t>&gt;. </a:t>
            </a:r>
            <a:r>
              <a:rPr lang="pt-BR" sz="2400" dirty="0"/>
              <a:t>Acessado em 21 de Agosto de </a:t>
            </a:r>
            <a:r>
              <a:rPr lang="pt-BR" sz="2400" dirty="0" smtClean="0"/>
              <a:t>2016.</a:t>
            </a:r>
            <a:endParaRPr lang="pt-BR" sz="2400" dirty="0"/>
          </a:p>
          <a:p>
            <a:r>
              <a:rPr lang="pt-BR" sz="2400" b="1" dirty="0" err="1"/>
              <a:t>How</a:t>
            </a:r>
            <a:r>
              <a:rPr lang="pt-BR" sz="2400" b="1" dirty="0"/>
              <a:t> </a:t>
            </a:r>
            <a:r>
              <a:rPr lang="pt-BR" sz="2400" b="1" dirty="0" err="1"/>
              <a:t>to</a:t>
            </a:r>
            <a:r>
              <a:rPr lang="pt-BR" sz="2400" b="1" dirty="0"/>
              <a:t> </a:t>
            </a:r>
            <a:r>
              <a:rPr lang="pt-BR" sz="2400" b="1" dirty="0" err="1"/>
              <a:t>retrieve</a:t>
            </a:r>
            <a:r>
              <a:rPr lang="pt-BR" sz="2400" b="1" dirty="0"/>
              <a:t> </a:t>
            </a:r>
            <a:r>
              <a:rPr lang="pt-BR" sz="2400" b="1" dirty="0" err="1"/>
              <a:t>specific</a:t>
            </a:r>
            <a:r>
              <a:rPr lang="pt-BR" sz="2400" b="1" dirty="0"/>
              <a:t> node </a:t>
            </a:r>
            <a:r>
              <a:rPr lang="pt-BR" sz="2400" b="1" dirty="0" err="1"/>
              <a:t>from</a:t>
            </a:r>
            <a:r>
              <a:rPr lang="pt-BR" sz="2400" b="1" dirty="0"/>
              <a:t> </a:t>
            </a:r>
            <a:r>
              <a:rPr lang="pt-BR" sz="2400" b="1" dirty="0" err="1"/>
              <a:t>firebase</a:t>
            </a:r>
            <a:r>
              <a:rPr lang="pt-BR" sz="2400" b="1" dirty="0"/>
              <a:t> </a:t>
            </a:r>
            <a:r>
              <a:rPr lang="pt-BR" sz="2400" b="1" dirty="0" err="1"/>
              <a:t>database</a:t>
            </a:r>
            <a:r>
              <a:rPr lang="pt-BR" sz="2400" b="1" dirty="0"/>
              <a:t> in </a:t>
            </a:r>
            <a:r>
              <a:rPr lang="pt-BR" sz="2400" b="1" dirty="0" err="1"/>
              <a:t>android</a:t>
            </a:r>
            <a:r>
              <a:rPr lang="pt-BR" sz="2400" dirty="0" smtClean="0"/>
              <a:t>. </a:t>
            </a:r>
            <a:r>
              <a:rPr lang="pt-BR" sz="2400" dirty="0"/>
              <a:t>Disponível em </a:t>
            </a:r>
            <a:r>
              <a:rPr lang="pt-BR" sz="2400" dirty="0" smtClean="0"/>
              <a:t>&lt;</a:t>
            </a:r>
            <a:r>
              <a:rPr lang="pt-BR" sz="2400" u="sng" dirty="0">
                <a:hlinkClick r:id="rId5"/>
              </a:rPr>
              <a:t>http://stackoverflow.com/questions/28601663/how-to-retrieve-specific-node-from-firebase-database-in-android</a:t>
            </a:r>
            <a:r>
              <a:rPr lang="pt-BR" sz="2400" dirty="0"/>
              <a:t> </a:t>
            </a:r>
            <a:r>
              <a:rPr lang="pt-BR" sz="2400" dirty="0" smtClean="0"/>
              <a:t>&gt; </a:t>
            </a:r>
            <a:r>
              <a:rPr lang="pt-BR" sz="2400" dirty="0" smtClean="0"/>
              <a:t>. Acessado em 21 de Agosto de </a:t>
            </a:r>
            <a:r>
              <a:rPr lang="pt-BR" sz="2400" dirty="0" smtClean="0"/>
              <a:t>2016</a:t>
            </a:r>
            <a:r>
              <a:rPr lang="pt-BR" sz="2400" dirty="0"/>
              <a:t>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52591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02299" y="214424"/>
            <a:ext cx="8036414" cy="824248"/>
          </a:xfrm>
        </p:spPr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</a:rPr>
              <a:t>APLICATIVO – Caso de uso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11" name="Espaço Reservado para Conteúdo 10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1162692"/>
          </a:xfrm>
        </p:spPr>
      </p:pic>
      <p:sp>
        <p:nvSpPr>
          <p:cNvPr id="3" name="Retângulo 2"/>
          <p:cNvSpPr/>
          <p:nvPr/>
        </p:nvSpPr>
        <p:spPr>
          <a:xfrm>
            <a:off x="2392518" y="176040"/>
            <a:ext cx="50406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 do Aplicativo</a:t>
            </a:r>
            <a:endParaRPr lang="pt-BR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436093" y="1779311"/>
            <a:ext cx="1125792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200" dirty="0" smtClean="0"/>
              <a:t>Um aplicativo onde os usuário possam cadastrar gratuitamente informações a respeito de objetos e/ou documentos que foram perdidos ou achados na cidade de Boa Vista/RR.</a:t>
            </a:r>
            <a:endParaRPr lang="pt-BR" sz="3200" dirty="0"/>
          </a:p>
        </p:txBody>
      </p:sp>
      <p:sp>
        <p:nvSpPr>
          <p:cNvPr id="7" name="Retângulo 6"/>
          <p:cNvSpPr/>
          <p:nvPr/>
        </p:nvSpPr>
        <p:spPr>
          <a:xfrm>
            <a:off x="1205612" y="4302386"/>
            <a:ext cx="97188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b="1" dirty="0" smtClean="0"/>
              <a:t>Documentos (Identidade, CPF, etc.)</a:t>
            </a:r>
          </a:p>
          <a:p>
            <a:pPr algn="ctr"/>
            <a:r>
              <a:rPr lang="pt-BR" sz="3600" b="1" dirty="0" smtClean="0"/>
              <a:t>Objetos (carteira, celular, etc.)</a:t>
            </a:r>
            <a:endParaRPr lang="pt-BR" sz="3600" b="1" dirty="0"/>
          </a:p>
        </p:txBody>
      </p:sp>
    </p:spTree>
    <p:extLst>
      <p:ext uri="{BB962C8B-B14F-4D97-AF65-F5344CB8AC3E}">
        <p14:creationId xmlns:p14="http://schemas.microsoft.com/office/powerpoint/2010/main" val="42324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164336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78185" y="170044"/>
            <a:ext cx="6141586" cy="824248"/>
          </a:xfrm>
        </p:spPr>
        <p:txBody>
          <a:bodyPr>
            <a:noAutofit/>
          </a:bodyPr>
          <a:lstStyle/>
          <a:p>
            <a:pPr algn="ctr"/>
            <a:r>
              <a:rPr lang="pt-BR" sz="5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OBRIGADO!</a:t>
            </a:r>
            <a:endParaRPr lang="pt-BR" sz="5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7230984" y="3353973"/>
            <a:ext cx="384990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200" u="sng" dirty="0" smtClean="0">
                <a:hlinkClick r:id="rId3"/>
              </a:rPr>
              <a:t>VÍDEO DO YOUTUBE</a:t>
            </a:r>
          </a:p>
          <a:p>
            <a:endParaRPr lang="pt-BR" sz="2200" dirty="0">
              <a:hlinkClick r:id="rId3"/>
            </a:endParaRPr>
          </a:p>
          <a:p>
            <a:r>
              <a:rPr lang="pt-BR" sz="2200" dirty="0" smtClean="0">
                <a:hlinkClick r:id="rId3"/>
              </a:rPr>
              <a:t>https</a:t>
            </a:r>
            <a:r>
              <a:rPr lang="pt-BR" sz="2200" dirty="0">
                <a:hlinkClick r:id="rId3"/>
              </a:rPr>
              <a:t>://</a:t>
            </a:r>
            <a:r>
              <a:rPr lang="pt-BR" sz="2200" dirty="0" smtClean="0">
                <a:hlinkClick r:id="rId3"/>
              </a:rPr>
              <a:t>youtu.be/nVqkY-RMBiU</a:t>
            </a:r>
            <a:r>
              <a:rPr lang="pt-BR" sz="2200" dirty="0" smtClean="0"/>
              <a:t> </a:t>
            </a:r>
            <a:endParaRPr lang="pt-BR" sz="2200" dirty="0"/>
          </a:p>
        </p:txBody>
      </p:sp>
      <p:pic>
        <p:nvPicPr>
          <p:cNvPr id="4" name="Imagem 3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47" y="1440652"/>
            <a:ext cx="6296904" cy="49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98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02299" y="214424"/>
            <a:ext cx="8036414" cy="824248"/>
          </a:xfrm>
        </p:spPr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</a:rPr>
              <a:t>APLICATIVO – Caso de uso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11" name="Espaço Reservado para Conteúdo 10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1162692"/>
          </a:xfrm>
        </p:spPr>
      </p:pic>
      <p:sp>
        <p:nvSpPr>
          <p:cNvPr id="3" name="Retângulo 2"/>
          <p:cNvSpPr/>
          <p:nvPr/>
        </p:nvSpPr>
        <p:spPr>
          <a:xfrm>
            <a:off x="2203744" y="131185"/>
            <a:ext cx="556767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Delimitação do </a:t>
            </a:r>
            <a:r>
              <a:rPr lang="pt-BR" sz="4000" b="1" dirty="0" smtClean="0">
                <a:solidFill>
                  <a:schemeClr val="bg1"/>
                </a:solidFill>
              </a:rPr>
              <a:t>Problema</a:t>
            </a:r>
            <a:endParaRPr lang="pt-BR" sz="4000" b="1" dirty="0">
              <a:solidFill>
                <a:schemeClr val="bg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58820" y="1560371"/>
            <a:ext cx="11257923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200" dirty="0"/>
              <a:t>O projeto foi escolhido pela </a:t>
            </a:r>
            <a:r>
              <a:rPr lang="pt-BR" sz="3200" dirty="0" smtClean="0"/>
              <a:t>necessidade da </a:t>
            </a:r>
            <a:r>
              <a:rPr lang="pt-BR" sz="3200" dirty="0"/>
              <a:t>utilização de um aplicativo do </a:t>
            </a:r>
            <a:r>
              <a:rPr lang="pt-BR" sz="3200" dirty="0" smtClean="0"/>
              <a:t>gênero, possam registrar de forma CENTRALIZADA, informações a respeito de achados e perdidos na Cidade de Boa Vista/Roraima</a:t>
            </a:r>
          </a:p>
          <a:p>
            <a:pPr algn="just"/>
            <a:endParaRPr lang="pt-BR" sz="3200" dirty="0"/>
          </a:p>
          <a:p>
            <a:pPr marL="457200" indent="-457200" algn="just">
              <a:buFontTx/>
              <a:buChar char="-"/>
            </a:pPr>
            <a:r>
              <a:rPr lang="pt-BR" sz="3200" b="1" dirty="0" smtClean="0">
                <a:solidFill>
                  <a:schemeClr val="accent4">
                    <a:lumMod val="50000"/>
                  </a:schemeClr>
                </a:solidFill>
              </a:rPr>
              <a:t>CENTRALIZAÇÃO DE INFORMAÇÕES</a:t>
            </a:r>
          </a:p>
          <a:p>
            <a:pPr marL="457200" indent="-457200" algn="just">
              <a:buFontTx/>
              <a:buChar char="-"/>
            </a:pPr>
            <a:r>
              <a:rPr lang="pt-BR" sz="3200" b="1" dirty="0" smtClean="0">
                <a:solidFill>
                  <a:schemeClr val="accent4">
                    <a:lumMod val="50000"/>
                  </a:schemeClr>
                </a:solidFill>
              </a:rPr>
              <a:t>BANCO DE DADOS OLINE</a:t>
            </a:r>
          </a:p>
          <a:p>
            <a:pPr marL="457200" indent="-457200" algn="just">
              <a:buFontTx/>
              <a:buChar char="-"/>
            </a:pPr>
            <a:r>
              <a:rPr lang="pt-BR" sz="3200" b="1" dirty="0" smtClean="0">
                <a:solidFill>
                  <a:schemeClr val="accent4">
                    <a:lumMod val="50000"/>
                  </a:schemeClr>
                </a:solidFill>
              </a:rPr>
              <a:t>ACESSO À DADOS REGISTRADOS</a:t>
            </a:r>
          </a:p>
          <a:p>
            <a:pPr marL="457200" indent="-457200" algn="just">
              <a:buFontTx/>
              <a:buChar char="-"/>
            </a:pPr>
            <a:r>
              <a:rPr lang="pt-BR" sz="3200" b="1" dirty="0" smtClean="0">
                <a:solidFill>
                  <a:schemeClr val="accent4">
                    <a:lumMod val="50000"/>
                  </a:schemeClr>
                </a:solidFill>
              </a:rPr>
              <a:t>LOCALIZAÇÃO</a:t>
            </a:r>
          </a:p>
          <a:p>
            <a:pPr marL="457200" indent="-457200" algn="just">
              <a:buFontTx/>
              <a:buChar char="-"/>
            </a:pPr>
            <a:r>
              <a:rPr lang="pt-BR" sz="3200" b="1" dirty="0" smtClean="0">
                <a:solidFill>
                  <a:schemeClr val="accent4">
                    <a:lumMod val="50000"/>
                  </a:schemeClr>
                </a:solidFill>
              </a:rPr>
              <a:t>ORIENTAÇÃO</a:t>
            </a:r>
          </a:p>
        </p:txBody>
      </p:sp>
    </p:spTree>
    <p:extLst>
      <p:ext uri="{BB962C8B-B14F-4D97-AF65-F5344CB8AC3E}">
        <p14:creationId xmlns:p14="http://schemas.microsoft.com/office/powerpoint/2010/main" val="37331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02299" y="214424"/>
            <a:ext cx="8036414" cy="824248"/>
          </a:xfrm>
        </p:spPr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</a:rPr>
              <a:t>APLICATIVO – Caso de uso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11" name="Espaço Reservado para Conteúdo 10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1162692"/>
          </a:xfrm>
        </p:spPr>
      </p:pic>
      <p:sp>
        <p:nvSpPr>
          <p:cNvPr id="3" name="Retângulo 2"/>
          <p:cNvSpPr/>
          <p:nvPr/>
        </p:nvSpPr>
        <p:spPr>
          <a:xfrm>
            <a:off x="2203744" y="131185"/>
            <a:ext cx="505971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</a:rPr>
              <a:t>Usuários do Aplicativo</a:t>
            </a:r>
            <a:endParaRPr lang="pt-BR" sz="4000" b="1" dirty="0">
              <a:solidFill>
                <a:schemeClr val="bg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58820" y="1560371"/>
            <a:ext cx="112579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200" dirty="0" smtClean="0"/>
              <a:t>O protótipo é destinado:</a:t>
            </a:r>
            <a:endParaRPr lang="pt-BR" sz="3200" b="1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58820" y="2689791"/>
            <a:ext cx="1125792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dirty="0" smtClean="0"/>
              <a:t>Empresas de pequeno e Grande porte que atendem muitos clientes (Pelo número de documentos/objetos perdidos/esquecidos);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dirty="0" smtClean="0"/>
              <a:t>Usuários que acharam e/ou perderam algo.</a:t>
            </a:r>
          </a:p>
        </p:txBody>
      </p:sp>
    </p:spTree>
    <p:extLst>
      <p:ext uri="{BB962C8B-B14F-4D97-AF65-F5344CB8AC3E}">
        <p14:creationId xmlns:p14="http://schemas.microsoft.com/office/powerpoint/2010/main" val="242098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02299" y="214424"/>
            <a:ext cx="8036414" cy="824248"/>
          </a:xfrm>
        </p:spPr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</a:rPr>
              <a:t>APLICATIVO – Caso de uso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11" name="Espaço Reservado para Conteúdo 10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1162692"/>
          </a:xfrm>
        </p:spPr>
      </p:pic>
      <p:sp>
        <p:nvSpPr>
          <p:cNvPr id="3" name="Retângulo 2"/>
          <p:cNvSpPr/>
          <p:nvPr/>
        </p:nvSpPr>
        <p:spPr>
          <a:xfrm>
            <a:off x="2499958" y="124488"/>
            <a:ext cx="603126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</a:rPr>
              <a:t>REQUISITOS DA APLICAÇÃO</a:t>
            </a:r>
            <a:endParaRPr lang="pt-BR" sz="4000" b="1" dirty="0">
              <a:solidFill>
                <a:schemeClr val="bg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255790" y="1084728"/>
            <a:ext cx="38268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200" b="1" dirty="0"/>
              <a:t>Requisitos Funcionais</a:t>
            </a:r>
            <a:endParaRPr lang="pt-BR" sz="3200" b="1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194220" y="1162691"/>
            <a:ext cx="78475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São </a:t>
            </a: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</a:rPr>
              <a:t>requisitos que descrevem o que o sistema deve fornecer ou como certas funcionalidades do sistema devem ser realizadas. 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35" y="1933041"/>
            <a:ext cx="9551835" cy="452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27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02299" y="214424"/>
            <a:ext cx="8036414" cy="824248"/>
          </a:xfrm>
        </p:spPr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</a:rPr>
              <a:t>APLICATIVO – Caso de uso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11" name="Espaço Reservado para Conteúdo 10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1162692"/>
          </a:xfrm>
        </p:spPr>
      </p:pic>
      <p:sp>
        <p:nvSpPr>
          <p:cNvPr id="3" name="Retângulo 2"/>
          <p:cNvSpPr/>
          <p:nvPr/>
        </p:nvSpPr>
        <p:spPr>
          <a:xfrm>
            <a:off x="2499958" y="124488"/>
            <a:ext cx="552394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REQUISITOS DO SISTEMA</a:t>
            </a:r>
          </a:p>
        </p:txBody>
      </p:sp>
      <p:sp>
        <p:nvSpPr>
          <p:cNvPr id="4" name="Retângulo 3"/>
          <p:cNvSpPr/>
          <p:nvPr/>
        </p:nvSpPr>
        <p:spPr>
          <a:xfrm>
            <a:off x="255790" y="1084728"/>
            <a:ext cx="46768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200" b="1" dirty="0"/>
              <a:t>Requisitos </a:t>
            </a:r>
            <a:r>
              <a:rPr lang="pt-BR" sz="3200" b="1" dirty="0" smtClean="0"/>
              <a:t>não Funcionais</a:t>
            </a:r>
            <a:endParaRPr lang="pt-BR" sz="3200" b="1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932608" y="1162691"/>
            <a:ext cx="71091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São </a:t>
            </a:r>
            <a:r>
              <a:rPr lang="pt-BR" dirty="0"/>
              <a:t>aqueles que influenciam no desenvolvimento do sistema, criando restrições ao mesmo. </a:t>
            </a:r>
          </a:p>
        </p:txBody>
      </p:sp>
      <p:sp>
        <p:nvSpPr>
          <p:cNvPr id="6" name="Retângulo 5"/>
          <p:cNvSpPr/>
          <p:nvPr/>
        </p:nvSpPr>
        <p:spPr>
          <a:xfrm>
            <a:off x="255790" y="1933041"/>
            <a:ext cx="11427851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O aplicativo requer processamento e armazenamento podendo rodar em qualquer dispositivo com uma versão </a:t>
            </a:r>
            <a:r>
              <a:rPr lang="pt-BR" sz="2800" b="1" dirty="0"/>
              <a:t>mínima </a:t>
            </a:r>
            <a:r>
              <a:rPr lang="pt-BR" sz="2800" b="1" dirty="0" smtClean="0"/>
              <a:t>4.1.2 (16) </a:t>
            </a:r>
            <a:r>
              <a:rPr lang="pt-BR" sz="2800" dirty="0"/>
              <a:t>do sistema Android, necessitando </a:t>
            </a:r>
            <a:r>
              <a:rPr lang="pt-BR" sz="2800" dirty="0" smtClean="0"/>
              <a:t>das seguintes permissões </a:t>
            </a:r>
          </a:p>
          <a:p>
            <a:pPr algn="just"/>
            <a:endParaRPr lang="pt-BR" sz="2800" dirty="0" smtClean="0"/>
          </a:p>
          <a:p>
            <a:pPr marL="457200" indent="-457200" algn="just">
              <a:buFontTx/>
              <a:buChar char="-"/>
            </a:pPr>
            <a:r>
              <a:rPr lang="pt-BR" sz="2400" dirty="0" smtClean="0"/>
              <a:t>INTERNET</a:t>
            </a:r>
          </a:p>
          <a:p>
            <a:pPr marL="457200" indent="-457200" algn="just">
              <a:buFontTx/>
              <a:buChar char="-"/>
            </a:pPr>
            <a:r>
              <a:rPr lang="pt-BR" sz="2400" dirty="0" smtClean="0"/>
              <a:t>ACCESS_FINE_LOCATION</a:t>
            </a:r>
          </a:p>
          <a:p>
            <a:pPr marL="457200" indent="-457200" algn="just">
              <a:buFontTx/>
              <a:buChar char="-"/>
            </a:pPr>
            <a:r>
              <a:rPr lang="pt-BR" sz="2400" dirty="0" smtClean="0"/>
              <a:t>ACCESS_COARSE_LOCATION,</a:t>
            </a:r>
          </a:p>
          <a:p>
            <a:pPr marL="457200" indent="-457200" algn="just">
              <a:buFontTx/>
              <a:buChar char="-"/>
            </a:pPr>
            <a:r>
              <a:rPr lang="pt-BR" sz="2400" dirty="0" smtClean="0"/>
              <a:t>ACCESS_NETWORK_STATE</a:t>
            </a:r>
            <a:endParaRPr lang="pt-BR" sz="2400" dirty="0"/>
          </a:p>
          <a:p>
            <a:pPr marL="457200" indent="-457200" algn="just">
              <a:buFontTx/>
              <a:buChar char="-"/>
            </a:pPr>
            <a:r>
              <a:rPr lang="pt-BR" sz="2400" dirty="0" smtClean="0"/>
              <a:t>MAPS_RECEIVE</a:t>
            </a:r>
          </a:p>
          <a:p>
            <a:pPr marL="457200" indent="-457200" algn="just">
              <a:buFontTx/>
              <a:buChar char="-"/>
            </a:pPr>
            <a:r>
              <a:rPr lang="pt-BR" sz="2400" dirty="0" smtClean="0"/>
              <a:t>READ_GSERVICES</a:t>
            </a:r>
          </a:p>
          <a:p>
            <a:pPr marL="457200" indent="-457200" algn="just">
              <a:buFontTx/>
              <a:buChar char="-"/>
            </a:pPr>
            <a:r>
              <a:rPr lang="pt-BR" sz="2400" dirty="0" smtClean="0"/>
              <a:t>WRITE_EXTERNAL_STORAGE</a:t>
            </a:r>
          </a:p>
          <a:p>
            <a:pPr marL="457200" indent="-457200" algn="just">
              <a:buFontTx/>
              <a:buChar char="-"/>
            </a:pPr>
            <a:r>
              <a:rPr lang="pt-BR" sz="2400" dirty="0"/>
              <a:t>CAMERA</a:t>
            </a:r>
          </a:p>
        </p:txBody>
      </p:sp>
    </p:spTree>
    <p:extLst>
      <p:ext uri="{BB962C8B-B14F-4D97-AF65-F5344CB8AC3E}">
        <p14:creationId xmlns:p14="http://schemas.microsoft.com/office/powerpoint/2010/main" val="213014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02299" y="214424"/>
            <a:ext cx="8036414" cy="824248"/>
          </a:xfrm>
        </p:spPr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</a:rPr>
              <a:t>APLICATIVO – Caso de uso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11" name="Espaço Reservado para Conteúdo 10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1162692"/>
          </a:xfrm>
        </p:spPr>
      </p:pic>
      <p:sp>
        <p:nvSpPr>
          <p:cNvPr id="6" name="Retângulo 5"/>
          <p:cNvSpPr/>
          <p:nvPr/>
        </p:nvSpPr>
        <p:spPr>
          <a:xfrm>
            <a:off x="152759" y="1546675"/>
            <a:ext cx="114278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 smtClean="0"/>
              <a:t>A aplicação possui layouts simplificados e intuitivos, </a:t>
            </a:r>
            <a:r>
              <a:rPr lang="pt-BR" sz="2800" dirty="0"/>
              <a:t>com itens de manipulação na tela </a:t>
            </a:r>
            <a:r>
              <a:rPr lang="pt-BR" sz="2800" dirty="0" smtClean="0"/>
              <a:t>principal, opções de edição texto e inserção de Imagem.</a:t>
            </a:r>
            <a:endParaRPr lang="pt-BR" sz="2400" dirty="0"/>
          </a:p>
        </p:txBody>
      </p:sp>
      <p:sp>
        <p:nvSpPr>
          <p:cNvPr id="7" name="Retângulo 6"/>
          <p:cNvSpPr/>
          <p:nvPr/>
        </p:nvSpPr>
        <p:spPr>
          <a:xfrm>
            <a:off x="2301026" y="90405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t-BR" sz="4800" b="1" dirty="0" smtClean="0">
                <a:solidFill>
                  <a:schemeClr val="bg1"/>
                </a:solidFill>
              </a:rPr>
              <a:t>Interface e Layouts</a:t>
            </a:r>
            <a:endParaRPr lang="pt-BR" sz="4800" b="1" dirty="0">
              <a:solidFill>
                <a:schemeClr val="bg1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395" y="2768856"/>
            <a:ext cx="3048006" cy="304800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2327387" y="6110694"/>
            <a:ext cx="2420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smtClean="0"/>
              <a:t>Logo da Aplicação</a:t>
            </a:r>
            <a:endParaRPr lang="pt-BR" sz="2400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684" y="2638398"/>
            <a:ext cx="3933961" cy="393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ço Reservado para Conteúdo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361"/>
            <a:ext cx="12192000" cy="1164336"/>
          </a:xfrm>
        </p:spPr>
      </p:pic>
      <p:sp>
        <p:nvSpPr>
          <p:cNvPr id="6" name="Retângulo 5"/>
          <p:cNvSpPr/>
          <p:nvPr/>
        </p:nvSpPr>
        <p:spPr>
          <a:xfrm>
            <a:off x="7431111" y="1971678"/>
            <a:ext cx="412374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 smtClean="0"/>
              <a:t>Autenticação do usuário é realizada por </a:t>
            </a:r>
            <a:r>
              <a:rPr lang="pt-BR" sz="2800" dirty="0"/>
              <a:t>d</a:t>
            </a:r>
            <a:r>
              <a:rPr lang="pt-BR" sz="2800" dirty="0" smtClean="0"/>
              <a:t>ois métodos: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b="1" dirty="0" smtClean="0">
                <a:solidFill>
                  <a:schemeClr val="accent4">
                    <a:lumMod val="50000"/>
                  </a:schemeClr>
                </a:solidFill>
              </a:rPr>
              <a:t>- Conta </a:t>
            </a:r>
            <a:r>
              <a:rPr lang="pt-BR" sz="2800" b="1" dirty="0" err="1" smtClean="0">
                <a:solidFill>
                  <a:schemeClr val="accent4">
                    <a:lumMod val="50000"/>
                  </a:schemeClr>
                </a:solidFill>
              </a:rPr>
              <a:t>Email</a:t>
            </a:r>
            <a:endParaRPr lang="pt-BR" sz="2800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algn="just"/>
            <a:r>
              <a:rPr lang="pt-BR" sz="2800" b="1" dirty="0" smtClean="0">
                <a:solidFill>
                  <a:schemeClr val="accent4">
                    <a:lumMod val="50000"/>
                  </a:schemeClr>
                </a:solidFill>
              </a:rPr>
              <a:t>- Conta do Google</a:t>
            </a:r>
            <a:endParaRPr lang="pt-BR" sz="24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053508" y="126031"/>
            <a:ext cx="73829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4000" b="1" dirty="0" smtClean="0">
                <a:solidFill>
                  <a:schemeClr val="bg1"/>
                </a:solidFill>
              </a:rPr>
              <a:t>Interface e </a:t>
            </a:r>
            <a:r>
              <a:rPr lang="pt-BR" sz="4000" b="1" dirty="0" smtClean="0">
                <a:solidFill>
                  <a:schemeClr val="bg1"/>
                </a:solidFill>
              </a:rPr>
              <a:t>Layouts – Tela de Login</a:t>
            </a:r>
            <a:endParaRPr lang="pt-BR" sz="4000" b="1" dirty="0">
              <a:solidFill>
                <a:schemeClr val="bg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77" y="818765"/>
            <a:ext cx="3288404" cy="584605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07" y="1532585"/>
            <a:ext cx="2886880" cy="513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92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1097</TotalTime>
  <Words>1061</Words>
  <Application>Microsoft Office PowerPoint</Application>
  <PresentationFormat>Widescreen</PresentationFormat>
  <Paragraphs>164</Paragraphs>
  <Slides>30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7" baseType="lpstr">
      <vt:lpstr>Arial</vt:lpstr>
      <vt:lpstr>Arial</vt:lpstr>
      <vt:lpstr>Calibri</vt:lpstr>
      <vt:lpstr>Calibri Light</vt:lpstr>
      <vt:lpstr>Courier New</vt:lpstr>
      <vt:lpstr>Times New Roman</vt:lpstr>
      <vt:lpstr>Tema do Office</vt:lpstr>
      <vt:lpstr>PROTÓTIPO DE APLICATIVO MOBILE NA PLATAFORMA ANDROID PARA COMPARTILHAMENTO DE INFORMAÇÕES BASEADOS EM DADOS DE OBJETOS PERDIDOS NA CIDADE DE BOA VISTA/RR.</vt:lpstr>
      <vt:lpstr>APLICATIVO – Caso de uso</vt:lpstr>
      <vt:lpstr>APLICATIVO – Caso de uso</vt:lpstr>
      <vt:lpstr>APLICATIVO – Caso de uso</vt:lpstr>
      <vt:lpstr>APLICATIVO – Caso de uso</vt:lpstr>
      <vt:lpstr>APLICATIVO – Caso de uso</vt:lpstr>
      <vt:lpstr>APLICATIVO – Caso de uso</vt:lpstr>
      <vt:lpstr>APLICATIVO – Caso de uso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Referências Bibliográficas</vt:lpstr>
      <vt:lpstr>Referências Bibliográficas</vt:lpstr>
      <vt:lpstr>Referências Bibliográficas – Vídeos </vt:lpstr>
      <vt:lpstr>Referências Bibliográficas – Vídeos </vt:lpstr>
      <vt:lpstr>Referências Bibliográficas</vt:lpstr>
      <vt:lpstr>OBRIGADO!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PROTÓTIPO DE APLICATIVO MOBILE NA PLATAFORMA ANDROID PARA COMPARTILHAMENTO DE INFORMAÇÕES BASEADOS EM DADOS DE OBJETOS PERDIDOS NA CIDADE DE BOA VISTA/RR.</dc:title>
  <dc:creator>Adriano J. P. Nascimento</dc:creator>
  <cp:lastModifiedBy>Adriano J. P. Nascimento</cp:lastModifiedBy>
  <cp:revision>280</cp:revision>
  <dcterms:created xsi:type="dcterms:W3CDTF">2016-05-11T16:57:02Z</dcterms:created>
  <dcterms:modified xsi:type="dcterms:W3CDTF">2016-08-25T12:36:44Z</dcterms:modified>
</cp:coreProperties>
</file>